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5"/>
  </p:notesMasterIdLst>
  <p:handoutMasterIdLst>
    <p:handoutMasterId r:id="rId16"/>
  </p:handoutMasterIdLst>
  <p:sldIdLst>
    <p:sldId id="368" r:id="rId2"/>
    <p:sldId id="395" r:id="rId3"/>
    <p:sldId id="379" r:id="rId4"/>
    <p:sldId id="381" r:id="rId5"/>
    <p:sldId id="396" r:id="rId6"/>
    <p:sldId id="397" r:id="rId7"/>
    <p:sldId id="382" r:id="rId8"/>
    <p:sldId id="375" r:id="rId9"/>
    <p:sldId id="334" r:id="rId10"/>
    <p:sldId id="362" r:id="rId11"/>
    <p:sldId id="343" r:id="rId12"/>
    <p:sldId id="370" r:id="rId13"/>
    <p:sldId id="386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5050"/>
    <a:srgbClr val="FFCCFF"/>
    <a:srgbClr val="FFCCCC"/>
    <a:srgbClr val="FFCC99"/>
    <a:srgbClr val="FF9999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7552" autoAdjust="0"/>
  </p:normalViewPr>
  <p:slideViewPr>
    <p:cSldViewPr>
      <p:cViewPr varScale="1">
        <p:scale>
          <a:sx n="82" d="100"/>
          <a:sy n="82" d="100"/>
        </p:scale>
        <p:origin x="1858" y="72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66" y="67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248121E-CEFD-4546-9B44-BA6B31E2EF3F}" type="datetimeFigureOut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976C533-74AC-4A9D-BBE6-60BF9DE08F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30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31C191D3-CF6D-4B22-8EF1-4C3172946ADC}" type="datetimeFigureOut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860B851A-D15F-4CC2-9999-2B7BACCE2D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584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9C175-950D-4A96-8D0A-AD0A9781058D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45059-15AA-4D27-B25F-843A96CBB2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4DD13-4C70-469E-864D-E74479EC210B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C2F7C-5413-43B4-B301-B41A778164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9EA63-D257-4CC2-A7B9-CC2F65AED7A0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FD65E-ADFB-43FD-9913-5C256B7292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3E5D6-AAEC-4D11-8957-BF5220D27452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EB399-CD73-4BD9-95E6-5ACFBB657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F0108-1061-4463-B772-DBE35D8C3F13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BEA5-8144-4FFB-AB20-61666C3870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EE5-23B2-4067-ACE3-429D28EA12FA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C722-B87E-4CAD-809F-72415EDD36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8CEF2-C8BD-4DF9-8E56-9F47C830D17A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8052-F634-405B-8271-F59679D973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F3FF0-9220-469D-BEBA-07A875F8DBEC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C0D7C-FEBC-49EC-94E3-CEC39ED84E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8DE3-1493-4882-A5F2-0E02D3659EE2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8DF89-4279-4594-853F-0F930A7669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18CF6-6776-418A-83B6-ECAE62238EC8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517F4-BB71-4D16-89D4-72FAFD30FB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FC1C-5035-4A9B-8C31-A95A85272A70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2B07B-79D7-43E4-A5A7-59DBC2D903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DFA43-9D18-4A21-95C1-763AAE7FE94E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93052-CE3D-4542-9819-D94E47B667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15897-26BD-46E1-8512-922992B57C0D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D284E-8A35-476C-8BC0-0E87F34168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11611D-E49A-4DAA-A22C-B42FFDA700EC}" type="datetime1">
              <a:rPr lang="ru-RU"/>
              <a:pPr>
                <a:defRPr/>
              </a:pPr>
              <a:t>23.12.2023</a:t>
            </a:fld>
            <a:endParaRPr lang="ru-RU" dirty="0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B467E9-FC9F-4504-B45D-52829D63D5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9.wmf"/><Relationship Id="rId18" Type="http://schemas.openxmlformats.org/officeDocument/2006/relationships/oleObject" Target="../embeddings/oleObject9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1.wmf"/><Relationship Id="rId2" Type="http://schemas.openxmlformats.org/officeDocument/2006/relationships/image" Target="../media/image13.png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2.wmf"/><Relationship Id="rId4" Type="http://schemas.openxmlformats.org/officeDocument/2006/relationships/image" Target="../media/image14.wmf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692150"/>
            <a:ext cx="780415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214688"/>
            <a:ext cx="3313112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9813" y="3929063"/>
            <a:ext cx="42576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33091" y="53975"/>
            <a:ext cx="62912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Constantia" pitchFamily="18" charset="0"/>
              </a:rPr>
              <a:t>Лекция 20. Поляризация в анизотропной среде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8"/>
          <p:cNvSpPr>
            <a:spLocks noChangeArrowheads="1"/>
          </p:cNvSpPr>
          <p:nvPr/>
        </p:nvSpPr>
        <p:spPr bwMode="auto">
          <a:xfrm>
            <a:off x="500063" y="71438"/>
            <a:ext cx="3757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3.4. Возникновение двух лучей</a:t>
            </a:r>
          </a:p>
        </p:txBody>
      </p:sp>
      <p:grpSp>
        <p:nvGrpSpPr>
          <p:cNvPr id="122882" name="Группа 35"/>
          <p:cNvGrpSpPr>
            <a:grpSpLocks/>
          </p:cNvGrpSpPr>
          <p:nvPr/>
        </p:nvGrpSpPr>
        <p:grpSpPr bwMode="auto">
          <a:xfrm>
            <a:off x="214313" y="4929188"/>
            <a:ext cx="1320800" cy="1643062"/>
            <a:chOff x="214282" y="4929198"/>
            <a:chExt cx="1321470" cy="164307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71650" y="4929198"/>
              <a:ext cx="285895" cy="1643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rot="10800000" flipV="1">
              <a:off x="571650" y="5726129"/>
              <a:ext cx="964102" cy="0"/>
            </a:xfrm>
            <a:prstGeom prst="line">
              <a:avLst/>
            </a:prstGeom>
            <a:ln w="2222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214282" y="5715016"/>
              <a:ext cx="357368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883" name="Rectangle 25"/>
          <p:cNvSpPr>
            <a:spLocks noChangeArrowheads="1"/>
          </p:cNvSpPr>
          <p:nvPr/>
        </p:nvSpPr>
        <p:spPr bwMode="auto">
          <a:xfrm>
            <a:off x="357188" y="4214813"/>
            <a:ext cx="714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Constantia" pitchFamily="18" charset="0"/>
              </a:rPr>
              <a:t>а)</a:t>
            </a:r>
          </a:p>
        </p:txBody>
      </p:sp>
      <p:sp>
        <p:nvSpPr>
          <p:cNvPr id="122884" name="Rectangle 25"/>
          <p:cNvSpPr>
            <a:spLocks noChangeArrowheads="1"/>
          </p:cNvSpPr>
          <p:nvPr/>
        </p:nvSpPr>
        <p:spPr bwMode="auto">
          <a:xfrm>
            <a:off x="-71438" y="5429250"/>
            <a:ext cx="71437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solidFill>
                  <a:srgbClr val="C00000"/>
                </a:solidFill>
                <a:latin typeface="Constantia" pitchFamily="18" charset="0"/>
              </a:rPr>
              <a:t>Свет</a:t>
            </a:r>
          </a:p>
        </p:txBody>
      </p:sp>
      <p:grpSp>
        <p:nvGrpSpPr>
          <p:cNvPr id="51" name="Группа 50"/>
          <p:cNvGrpSpPr>
            <a:grpSpLocks/>
          </p:cNvGrpSpPr>
          <p:nvPr/>
        </p:nvGrpSpPr>
        <p:grpSpPr bwMode="auto">
          <a:xfrm>
            <a:off x="4000500" y="714375"/>
            <a:ext cx="5143500" cy="5857875"/>
            <a:chOff x="4429125" y="714356"/>
            <a:chExt cx="4357717" cy="5857916"/>
          </a:xfrm>
        </p:grpSpPr>
        <p:sp>
          <p:nvSpPr>
            <p:cNvPr id="122900" name="Oval 10"/>
            <p:cNvSpPr>
              <a:spLocks noChangeArrowheads="1"/>
            </p:cNvSpPr>
            <p:nvPr/>
          </p:nvSpPr>
          <p:spPr bwMode="auto">
            <a:xfrm>
              <a:off x="6618288" y="6111875"/>
              <a:ext cx="311150" cy="36036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2901" name="Группа 34"/>
            <p:cNvGrpSpPr>
              <a:grpSpLocks/>
            </p:cNvGrpSpPr>
            <p:nvPr/>
          </p:nvGrpSpPr>
          <p:grpSpPr bwMode="auto">
            <a:xfrm>
              <a:off x="5859503" y="714356"/>
              <a:ext cx="2927339" cy="4603765"/>
              <a:chOff x="5508625" y="773113"/>
              <a:chExt cx="3562350" cy="5187950"/>
            </a:xfrm>
          </p:grpSpPr>
          <p:sp>
            <p:nvSpPr>
              <p:cNvPr id="122909" name="Rectangle 6"/>
              <p:cNvSpPr>
                <a:spLocks noChangeArrowheads="1"/>
              </p:cNvSpPr>
              <p:nvPr/>
            </p:nvSpPr>
            <p:spPr bwMode="auto">
              <a:xfrm>
                <a:off x="7451725" y="2565400"/>
                <a:ext cx="927100" cy="6589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i="1">
                    <a:solidFill>
                      <a:srgbClr val="FF0000"/>
                    </a:solidFill>
                    <a:latin typeface="Constantia" pitchFamily="18" charset="0"/>
                  </a:rPr>
                  <a:t>“</a:t>
                </a:r>
                <a:r>
                  <a:rPr lang="ru-RU" sz="3200" i="1">
                    <a:solidFill>
                      <a:srgbClr val="FF0000"/>
                    </a:solidFill>
                    <a:latin typeface="Times New Roman" pitchFamily="18" charset="0"/>
                  </a:rPr>
                  <a:t>о</a:t>
                </a:r>
                <a:r>
                  <a:rPr lang="en-US" sz="2400" i="1">
                    <a:solidFill>
                      <a:srgbClr val="FF0000"/>
                    </a:solidFill>
                    <a:latin typeface="Constantia" pitchFamily="18" charset="0"/>
                  </a:rPr>
                  <a:t>”</a:t>
                </a:r>
                <a:r>
                  <a:rPr lang="ru-RU" sz="2400" i="1">
                    <a:solidFill>
                      <a:srgbClr val="0000FF"/>
                    </a:solidFill>
                    <a:latin typeface="Constantia" pitchFamily="18" charset="0"/>
                  </a:rPr>
                  <a:t> </a:t>
                </a:r>
              </a:p>
            </p:txBody>
          </p:sp>
          <p:pic>
            <p:nvPicPr>
              <p:cNvPr id="122910" name="Picture 1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508625" y="908050"/>
                <a:ext cx="2147888" cy="5053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2911" name="Rectangle 18"/>
              <p:cNvSpPr>
                <a:spLocks noChangeArrowheads="1"/>
              </p:cNvSpPr>
              <p:nvPr/>
            </p:nvSpPr>
            <p:spPr bwMode="auto">
              <a:xfrm>
                <a:off x="6500813" y="773113"/>
                <a:ext cx="566737" cy="520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i="1">
                    <a:solidFill>
                      <a:srgbClr val="FF5050"/>
                    </a:solidFill>
                    <a:latin typeface="Times New Roman" pitchFamily="18" charset="0"/>
                  </a:rPr>
                  <a:t>O</a:t>
                </a:r>
                <a:r>
                  <a:rPr lang="ru-RU" sz="2400" b="1" i="1">
                    <a:solidFill>
                      <a:srgbClr val="0000FF"/>
                    </a:solidFill>
                    <a:latin typeface="Constantia" pitchFamily="18" charset="0"/>
                  </a:rPr>
                  <a:t> </a:t>
                </a:r>
              </a:p>
            </p:txBody>
          </p:sp>
          <p:sp>
            <p:nvSpPr>
              <p:cNvPr id="122912" name="Rectangle 19"/>
              <p:cNvSpPr>
                <a:spLocks noChangeArrowheads="1"/>
              </p:cNvSpPr>
              <p:nvPr/>
            </p:nvSpPr>
            <p:spPr bwMode="auto">
              <a:xfrm>
                <a:off x="7235825" y="1916113"/>
                <a:ext cx="720725" cy="520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i="1">
                    <a:solidFill>
                      <a:srgbClr val="FF5050"/>
                    </a:solidFill>
                    <a:latin typeface="Times New Roman" pitchFamily="18" charset="0"/>
                  </a:rPr>
                  <a:t>O</a:t>
                </a:r>
                <a:r>
                  <a:rPr lang="en-US" sz="2400" i="1">
                    <a:solidFill>
                      <a:srgbClr val="FF5050"/>
                    </a:solidFill>
                    <a:latin typeface="Times New Roman" pitchFamily="18" charset="0"/>
                    <a:sym typeface="Symbol" pitchFamily="18" charset="2"/>
                  </a:rPr>
                  <a:t></a:t>
                </a:r>
                <a:r>
                  <a:rPr lang="ru-RU" sz="2400">
                    <a:solidFill>
                      <a:srgbClr val="0000FF"/>
                    </a:solidFill>
                    <a:latin typeface="Constantia" pitchFamily="18" charset="0"/>
                  </a:rPr>
                  <a:t> </a:t>
                </a:r>
              </a:p>
            </p:txBody>
          </p:sp>
          <p:sp>
            <p:nvSpPr>
              <p:cNvPr id="122913" name="Rectangle 24"/>
              <p:cNvSpPr>
                <a:spLocks noChangeArrowheads="1"/>
              </p:cNvSpPr>
              <p:nvPr/>
            </p:nvSpPr>
            <p:spPr bwMode="auto">
              <a:xfrm>
                <a:off x="7235825" y="3644900"/>
                <a:ext cx="927100" cy="658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i="1">
                    <a:solidFill>
                      <a:srgbClr val="0000FF"/>
                    </a:solidFill>
                    <a:latin typeface="Constantia" pitchFamily="18" charset="0"/>
                  </a:rPr>
                  <a:t>“</a:t>
                </a:r>
                <a:r>
                  <a:rPr lang="en-US" sz="3200" i="1">
                    <a:solidFill>
                      <a:srgbClr val="0000FF"/>
                    </a:solidFill>
                    <a:latin typeface="Times New Roman" pitchFamily="18" charset="0"/>
                  </a:rPr>
                  <a:t>e</a:t>
                </a:r>
                <a:r>
                  <a:rPr lang="en-US" sz="2400" i="1">
                    <a:solidFill>
                      <a:srgbClr val="0000FF"/>
                    </a:solidFill>
                    <a:latin typeface="Constantia" pitchFamily="18" charset="0"/>
                  </a:rPr>
                  <a:t>”</a:t>
                </a:r>
                <a:r>
                  <a:rPr lang="ru-RU" sz="2400" i="1">
                    <a:solidFill>
                      <a:srgbClr val="0000FF"/>
                    </a:solidFill>
                    <a:latin typeface="Constantia" pitchFamily="18" charset="0"/>
                  </a:rPr>
                  <a:t> </a:t>
                </a:r>
              </a:p>
            </p:txBody>
          </p:sp>
          <p:sp>
            <p:nvSpPr>
              <p:cNvPr id="122914" name="Rectangle 26"/>
              <p:cNvSpPr>
                <a:spLocks noChangeArrowheads="1"/>
              </p:cNvSpPr>
              <p:nvPr/>
            </p:nvSpPr>
            <p:spPr bwMode="auto">
              <a:xfrm>
                <a:off x="6804025" y="1175628"/>
                <a:ext cx="2266950" cy="728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b="1" i="1">
                    <a:solidFill>
                      <a:schemeClr val="accent2"/>
                    </a:solidFill>
                    <a:latin typeface="Constantia" pitchFamily="18" charset="0"/>
                  </a:rPr>
                  <a:t>Оптическая ось</a:t>
                </a:r>
              </a:p>
            </p:txBody>
          </p:sp>
        </p:grpSp>
        <p:sp>
          <p:nvSpPr>
            <p:cNvPr id="122902" name="Rectangle 25"/>
            <p:cNvSpPr>
              <a:spLocks noChangeArrowheads="1"/>
            </p:cNvSpPr>
            <p:nvPr/>
          </p:nvSpPr>
          <p:spPr bwMode="auto">
            <a:xfrm>
              <a:off x="4429125" y="4214818"/>
              <a:ext cx="71437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i="1">
                  <a:solidFill>
                    <a:srgbClr val="C00000"/>
                  </a:solidFill>
                  <a:latin typeface="Constantia" pitchFamily="18" charset="0"/>
                </a:rPr>
                <a:t>б)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285874" y="4929199"/>
              <a:ext cx="286479" cy="16430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rot="16320000" flipH="1">
              <a:off x="4980907" y="5455403"/>
              <a:ext cx="928695" cy="571614"/>
            </a:xfrm>
            <a:prstGeom prst="line">
              <a:avLst/>
            </a:prstGeom>
            <a:ln w="2222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>
              <a:off x="4929455" y="5715016"/>
              <a:ext cx="356419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06" name="Rectangle 25"/>
            <p:cNvSpPr>
              <a:spLocks noChangeArrowheads="1"/>
            </p:cNvSpPr>
            <p:nvPr/>
          </p:nvSpPr>
          <p:spPr bwMode="auto">
            <a:xfrm>
              <a:off x="5111579" y="4651276"/>
              <a:ext cx="7143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C00000"/>
                  </a:solidFill>
                  <a:latin typeface="Constantia" pitchFamily="18" charset="0"/>
                </a:rPr>
                <a:t>Ось</a:t>
              </a:r>
            </a:p>
          </p:txBody>
        </p:sp>
        <p:sp>
          <p:nvSpPr>
            <p:cNvPr id="122907" name="Rectangle 25"/>
            <p:cNvSpPr>
              <a:spLocks noChangeArrowheads="1"/>
            </p:cNvSpPr>
            <p:nvPr/>
          </p:nvSpPr>
          <p:spPr bwMode="auto">
            <a:xfrm>
              <a:off x="4643438" y="5429264"/>
              <a:ext cx="7143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C00000"/>
                  </a:solidFill>
                  <a:latin typeface="Constantia" pitchFamily="18" charset="0"/>
                </a:rPr>
                <a:t>Свет</a:t>
              </a: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5112405" y="3341015"/>
              <a:ext cx="3635400" cy="134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886" name="Группа 43"/>
          <p:cNvGrpSpPr>
            <a:grpSpLocks/>
          </p:cNvGrpSpPr>
          <p:nvPr/>
        </p:nvGrpSpPr>
        <p:grpSpPr bwMode="auto">
          <a:xfrm>
            <a:off x="1073150" y="785813"/>
            <a:ext cx="3355975" cy="4879975"/>
            <a:chOff x="1073123" y="785794"/>
            <a:chExt cx="3356001" cy="4879990"/>
          </a:xfrm>
        </p:grpSpPr>
        <p:grpSp>
          <p:nvGrpSpPr>
            <p:cNvPr id="122889" name="Группа 19"/>
            <p:cNvGrpSpPr>
              <a:grpSpLocks/>
            </p:cNvGrpSpPr>
            <p:nvPr/>
          </p:nvGrpSpPr>
          <p:grpSpPr bwMode="auto">
            <a:xfrm>
              <a:off x="1073123" y="785794"/>
              <a:ext cx="3356001" cy="4879990"/>
              <a:chOff x="468313" y="908050"/>
              <a:chExt cx="3816350" cy="5329238"/>
            </a:xfrm>
          </p:grpSpPr>
          <p:pic>
            <p:nvPicPr>
              <p:cNvPr id="122892" name="Picture 1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39750" y="1052513"/>
                <a:ext cx="3121025" cy="51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2893" name="Rectangle 16"/>
              <p:cNvSpPr>
                <a:spLocks noChangeArrowheads="1"/>
              </p:cNvSpPr>
              <p:nvPr/>
            </p:nvSpPr>
            <p:spPr bwMode="auto">
              <a:xfrm>
                <a:off x="468313" y="908050"/>
                <a:ext cx="3816350" cy="403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b="1" i="1">
                    <a:solidFill>
                      <a:schemeClr val="accent2"/>
                    </a:solidFill>
                    <a:latin typeface="Constantia" pitchFamily="18" charset="0"/>
                  </a:rPr>
                  <a:t>Нет разделения лучей</a:t>
                </a:r>
              </a:p>
            </p:txBody>
          </p:sp>
          <p:grpSp>
            <p:nvGrpSpPr>
              <p:cNvPr id="122894" name="Группа 18"/>
              <p:cNvGrpSpPr>
                <a:grpSpLocks/>
              </p:cNvGrpSpPr>
              <p:nvPr/>
            </p:nvGrpSpPr>
            <p:grpSpPr bwMode="auto">
              <a:xfrm>
                <a:off x="1524000" y="2012950"/>
                <a:ext cx="2516951" cy="3888716"/>
                <a:chOff x="1524000" y="2012950"/>
                <a:chExt cx="2516951" cy="3888716"/>
              </a:xfrm>
            </p:grpSpPr>
            <p:sp>
              <p:nvSpPr>
                <p:cNvPr id="122895" name="Rectangle 20"/>
                <p:cNvSpPr>
                  <a:spLocks noChangeArrowheads="1"/>
                </p:cNvSpPr>
                <p:nvPr/>
              </p:nvSpPr>
              <p:spPr bwMode="auto">
                <a:xfrm>
                  <a:off x="1524000" y="5397500"/>
                  <a:ext cx="566738" cy="50416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400" i="1">
                      <a:solidFill>
                        <a:srgbClr val="FF5050"/>
                      </a:solidFill>
                      <a:latin typeface="Times New Roman" pitchFamily="18" charset="0"/>
                    </a:rPr>
                    <a:t>O</a:t>
                  </a:r>
                  <a:r>
                    <a:rPr lang="ru-RU" sz="2400" b="1" i="1">
                      <a:solidFill>
                        <a:srgbClr val="0000FF"/>
                      </a:solidFill>
                      <a:latin typeface="Constantia" pitchFamily="18" charset="0"/>
                    </a:rPr>
                    <a:t> </a:t>
                  </a:r>
                </a:p>
              </p:txBody>
            </p:sp>
            <p:sp>
              <p:nvSpPr>
                <p:cNvPr id="122896" name="Rectangle 21"/>
                <p:cNvSpPr>
                  <a:spLocks noChangeArrowheads="1"/>
                </p:cNvSpPr>
                <p:nvPr/>
              </p:nvSpPr>
              <p:spPr bwMode="auto">
                <a:xfrm>
                  <a:off x="2636837" y="5381625"/>
                  <a:ext cx="782637" cy="50416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400" i="1">
                      <a:solidFill>
                        <a:srgbClr val="FF5050"/>
                      </a:solidFill>
                      <a:latin typeface="Times New Roman" pitchFamily="18" charset="0"/>
                    </a:rPr>
                    <a:t>O</a:t>
                  </a:r>
                  <a:r>
                    <a:rPr lang="en-US" sz="2400" i="1">
                      <a:solidFill>
                        <a:srgbClr val="FF5050"/>
                      </a:solidFill>
                      <a:latin typeface="Times New Roman" pitchFamily="18" charset="0"/>
                      <a:sym typeface="Symbol" pitchFamily="18" charset="2"/>
                    </a:rPr>
                    <a:t></a:t>
                  </a:r>
                  <a:r>
                    <a:rPr lang="ru-RU" sz="2400">
                      <a:solidFill>
                        <a:srgbClr val="0000FF"/>
                      </a:solidFill>
                      <a:latin typeface="Constantia" pitchFamily="18" charset="0"/>
                    </a:rPr>
                    <a:t> </a:t>
                  </a:r>
                </a:p>
              </p:txBody>
            </p:sp>
            <p:sp>
              <p:nvSpPr>
                <p:cNvPr id="122897" name="Rectangle 22"/>
                <p:cNvSpPr>
                  <a:spLocks noChangeArrowheads="1"/>
                </p:cNvSpPr>
                <p:nvPr/>
              </p:nvSpPr>
              <p:spPr bwMode="auto">
                <a:xfrm>
                  <a:off x="2468563" y="2012950"/>
                  <a:ext cx="1491151" cy="63860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400" i="1">
                      <a:solidFill>
                        <a:srgbClr val="FF0000"/>
                      </a:solidFill>
                      <a:latin typeface="Constantia" pitchFamily="18" charset="0"/>
                    </a:rPr>
                    <a:t>“</a:t>
                  </a:r>
                  <a:r>
                    <a:rPr lang="ru-RU" sz="3200" i="1">
                      <a:solidFill>
                        <a:srgbClr val="FF0000"/>
                      </a:solidFill>
                      <a:latin typeface="Times New Roman" pitchFamily="18" charset="0"/>
                    </a:rPr>
                    <a:t>о</a:t>
                  </a:r>
                  <a:r>
                    <a:rPr lang="en-US" sz="2400" i="1">
                      <a:solidFill>
                        <a:srgbClr val="FF0000"/>
                      </a:solidFill>
                      <a:latin typeface="Constantia" pitchFamily="18" charset="0"/>
                    </a:rPr>
                    <a:t>”</a:t>
                  </a:r>
                  <a:r>
                    <a:rPr lang="ru-RU" sz="2400" i="1">
                      <a:solidFill>
                        <a:srgbClr val="FF0000"/>
                      </a:solidFill>
                      <a:latin typeface="Constantia" pitchFamily="18" charset="0"/>
                    </a:rPr>
                    <a:t> </a:t>
                  </a:r>
                  <a:r>
                    <a:rPr lang="ru-RU" sz="2400">
                      <a:latin typeface="Constantia" pitchFamily="18" charset="0"/>
                      <a:sym typeface="Symbol" pitchFamily="18" charset="2"/>
                    </a:rPr>
                    <a:t></a:t>
                  </a:r>
                  <a:r>
                    <a:rPr lang="en-US" sz="2400" i="1">
                      <a:solidFill>
                        <a:srgbClr val="0000FF"/>
                      </a:solidFill>
                      <a:latin typeface="Constantia" pitchFamily="18" charset="0"/>
                    </a:rPr>
                    <a:t>”</a:t>
                  </a:r>
                  <a:r>
                    <a:rPr lang="en-US" sz="3200" i="1">
                      <a:solidFill>
                        <a:srgbClr val="0000FF"/>
                      </a:solidFill>
                      <a:latin typeface="Times New Roman" pitchFamily="18" charset="0"/>
                    </a:rPr>
                    <a:t>e</a:t>
                  </a:r>
                  <a:r>
                    <a:rPr lang="en-US" sz="2400" i="1">
                      <a:solidFill>
                        <a:srgbClr val="0000FF"/>
                      </a:solidFill>
                      <a:latin typeface="Constantia" pitchFamily="18" charset="0"/>
                    </a:rPr>
                    <a:t>”</a:t>
                  </a:r>
                  <a:endParaRPr lang="ru-RU" sz="2400" i="1">
                    <a:solidFill>
                      <a:srgbClr val="0000FF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2898" name="Rectangle 23"/>
                <p:cNvSpPr>
                  <a:spLocks noChangeArrowheads="1"/>
                </p:cNvSpPr>
                <p:nvPr/>
              </p:nvSpPr>
              <p:spPr bwMode="auto">
                <a:xfrm>
                  <a:off x="2411412" y="3624066"/>
                  <a:ext cx="1629539" cy="63860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400" i="1">
                      <a:solidFill>
                        <a:srgbClr val="FF0000"/>
                      </a:solidFill>
                      <a:latin typeface="Constantia" pitchFamily="18" charset="0"/>
                    </a:rPr>
                    <a:t>“</a:t>
                  </a:r>
                  <a:r>
                    <a:rPr lang="ru-RU" sz="3200" i="1">
                      <a:solidFill>
                        <a:srgbClr val="FF0000"/>
                      </a:solidFill>
                      <a:latin typeface="Times New Roman" pitchFamily="18" charset="0"/>
                    </a:rPr>
                    <a:t>о</a:t>
                  </a:r>
                  <a:r>
                    <a:rPr lang="en-US" sz="2400" i="1">
                      <a:solidFill>
                        <a:srgbClr val="FF0000"/>
                      </a:solidFill>
                      <a:latin typeface="Constantia" pitchFamily="18" charset="0"/>
                    </a:rPr>
                    <a:t>”</a:t>
                  </a:r>
                  <a:r>
                    <a:rPr lang="ru-RU" sz="2400">
                      <a:latin typeface="Constantia" pitchFamily="18" charset="0"/>
                      <a:sym typeface="Symbol" pitchFamily="18" charset="2"/>
                    </a:rPr>
                    <a:t>  </a:t>
                  </a:r>
                  <a:r>
                    <a:rPr lang="en-US" sz="2400" i="1">
                      <a:solidFill>
                        <a:srgbClr val="0000FF"/>
                      </a:solidFill>
                      <a:latin typeface="Constantia" pitchFamily="18" charset="0"/>
                    </a:rPr>
                    <a:t>”</a:t>
                  </a:r>
                  <a:r>
                    <a:rPr lang="en-US" sz="3200" i="1">
                      <a:solidFill>
                        <a:srgbClr val="0000FF"/>
                      </a:solidFill>
                      <a:latin typeface="Times New Roman" pitchFamily="18" charset="0"/>
                    </a:rPr>
                    <a:t>e</a:t>
                  </a:r>
                  <a:r>
                    <a:rPr lang="en-US" sz="2400" i="1">
                      <a:solidFill>
                        <a:srgbClr val="0000FF"/>
                      </a:solidFill>
                      <a:latin typeface="Constantia" pitchFamily="18" charset="0"/>
                    </a:rPr>
                    <a:t>”</a:t>
                  </a:r>
                  <a:endParaRPr lang="ru-RU" sz="2400" i="1">
                    <a:solidFill>
                      <a:srgbClr val="0000FF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2899" name="AutoShape 27"/>
                <p:cNvSpPr>
                  <a:spLocks noChangeArrowheads="1"/>
                </p:cNvSpPr>
                <p:nvPr/>
              </p:nvSpPr>
              <p:spPr bwMode="auto">
                <a:xfrm rot="-2700000">
                  <a:off x="2339975" y="5589588"/>
                  <a:ext cx="431800" cy="144462"/>
                </a:xfrm>
                <a:custGeom>
                  <a:avLst/>
                  <a:gdLst>
                    <a:gd name="T0" fmla="*/ 129420049 w 21600"/>
                    <a:gd name="T1" fmla="*/ 0 h 21600"/>
                    <a:gd name="T2" fmla="*/ 0 w 21600"/>
                    <a:gd name="T3" fmla="*/ 3230899 h 21600"/>
                    <a:gd name="T4" fmla="*/ 129420049 w 21600"/>
                    <a:gd name="T5" fmla="*/ 6461798 h 21600"/>
                    <a:gd name="T6" fmla="*/ 172560092 w 21600"/>
                    <a:gd name="T7" fmla="*/ 3230899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5400 h 21600"/>
                    <a:gd name="T14" fmla="*/ 18900 w 21600"/>
                    <a:gd name="T15" fmla="*/ 16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2" name="Овал 41"/>
            <p:cNvSpPr/>
            <p:nvPr/>
          </p:nvSpPr>
          <p:spPr>
            <a:xfrm rot="1454562">
              <a:off x="1666853" y="2490774"/>
              <a:ext cx="285752" cy="223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3" name="Овал 42"/>
            <p:cNvSpPr/>
            <p:nvPr/>
          </p:nvSpPr>
          <p:spPr>
            <a:xfrm rot="1454562">
              <a:off x="1658916" y="3667115"/>
              <a:ext cx="287339" cy="2222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122887" name="Rectangle 25"/>
          <p:cNvSpPr>
            <a:spLocks noChangeArrowheads="1"/>
          </p:cNvSpPr>
          <p:nvPr/>
        </p:nvSpPr>
        <p:spPr bwMode="auto">
          <a:xfrm>
            <a:off x="857250" y="5429250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solidFill>
                  <a:srgbClr val="C00000"/>
                </a:solidFill>
                <a:latin typeface="Constantia" pitchFamily="18" charset="0"/>
              </a:rPr>
              <a:t>Ось</a:t>
            </a:r>
          </a:p>
        </p:txBody>
      </p:sp>
      <p:sp>
        <p:nvSpPr>
          <p:cNvPr id="122888" name="Rectangle 25"/>
          <p:cNvSpPr>
            <a:spLocks noChangeArrowheads="1"/>
          </p:cNvSpPr>
          <p:nvPr/>
        </p:nvSpPr>
        <p:spPr bwMode="auto">
          <a:xfrm>
            <a:off x="2085975" y="5205413"/>
            <a:ext cx="2152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5" name="Group 40"/>
          <p:cNvGrpSpPr>
            <a:grpSpLocks/>
          </p:cNvGrpSpPr>
          <p:nvPr/>
        </p:nvGrpSpPr>
        <p:grpSpPr bwMode="auto">
          <a:xfrm>
            <a:off x="2890838" y="981075"/>
            <a:ext cx="3409950" cy="5424488"/>
            <a:chOff x="975" y="618"/>
            <a:chExt cx="2148" cy="3417"/>
          </a:xfrm>
        </p:grpSpPr>
        <p:pic>
          <p:nvPicPr>
            <p:cNvPr id="123915" name="Picture 3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198" y="1395"/>
              <a:ext cx="3417" cy="1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916" name="Rectangle 34"/>
            <p:cNvSpPr>
              <a:spLocks noChangeArrowheads="1"/>
            </p:cNvSpPr>
            <p:nvPr/>
          </p:nvSpPr>
          <p:spPr bwMode="auto">
            <a:xfrm>
              <a:off x="2291" y="1389"/>
              <a:ext cx="5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i="1">
                  <a:solidFill>
                    <a:srgbClr val="FF0000"/>
                  </a:solidFill>
                  <a:latin typeface="Constantia" pitchFamily="18" charset="0"/>
                </a:rPr>
                <a:t>“</a:t>
              </a:r>
              <a:r>
                <a:rPr lang="ru-RU" sz="3200" i="1">
                  <a:solidFill>
                    <a:srgbClr val="FF0000"/>
                  </a:solidFill>
                  <a:latin typeface="Times New Roman" pitchFamily="18" charset="0"/>
                </a:rPr>
                <a:t>о</a:t>
              </a:r>
              <a:r>
                <a:rPr lang="en-US" sz="2400" i="1">
                  <a:solidFill>
                    <a:srgbClr val="FF0000"/>
                  </a:solidFill>
                  <a:latin typeface="Constantia" pitchFamily="18" charset="0"/>
                </a:rPr>
                <a:t>”</a:t>
              </a:r>
              <a:r>
                <a:rPr lang="ru-RU" sz="2400" i="1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</a:p>
          </p:txBody>
        </p:sp>
        <p:sp>
          <p:nvSpPr>
            <p:cNvPr id="123917" name="Rectangle 35"/>
            <p:cNvSpPr>
              <a:spLocks noChangeArrowheads="1"/>
            </p:cNvSpPr>
            <p:nvPr/>
          </p:nvSpPr>
          <p:spPr bwMode="auto">
            <a:xfrm>
              <a:off x="2336" y="2946"/>
              <a:ext cx="5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i="1">
                  <a:solidFill>
                    <a:srgbClr val="FF0000"/>
                  </a:solidFill>
                  <a:latin typeface="Constantia" pitchFamily="18" charset="0"/>
                </a:rPr>
                <a:t>“</a:t>
              </a:r>
              <a:r>
                <a:rPr lang="ru-RU" sz="3200" i="1">
                  <a:solidFill>
                    <a:srgbClr val="FF0000"/>
                  </a:solidFill>
                  <a:latin typeface="Times New Roman" pitchFamily="18" charset="0"/>
                </a:rPr>
                <a:t>о</a:t>
              </a:r>
              <a:r>
                <a:rPr lang="en-US" sz="2400" i="1">
                  <a:solidFill>
                    <a:srgbClr val="FF0000"/>
                  </a:solidFill>
                  <a:latin typeface="Constantia" pitchFamily="18" charset="0"/>
                </a:rPr>
                <a:t>”</a:t>
              </a:r>
              <a:r>
                <a:rPr lang="ru-RU" sz="2400" b="1" i="1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</a:p>
          </p:txBody>
        </p:sp>
        <p:sp>
          <p:nvSpPr>
            <p:cNvPr id="123918" name="Rectangle 36"/>
            <p:cNvSpPr>
              <a:spLocks noChangeArrowheads="1"/>
            </p:cNvSpPr>
            <p:nvPr/>
          </p:nvSpPr>
          <p:spPr bwMode="auto">
            <a:xfrm>
              <a:off x="1565" y="1350"/>
              <a:ext cx="5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i="1">
                  <a:solidFill>
                    <a:srgbClr val="0000FF"/>
                  </a:solidFill>
                  <a:latin typeface="Constantia" pitchFamily="18" charset="0"/>
                </a:rPr>
                <a:t>“</a:t>
              </a:r>
              <a:r>
                <a:rPr lang="en-US" sz="3200" i="1">
                  <a:solidFill>
                    <a:srgbClr val="0000FF"/>
                  </a:solidFill>
                  <a:latin typeface="Times New Roman" pitchFamily="18" charset="0"/>
                </a:rPr>
                <a:t>e</a:t>
              </a:r>
              <a:r>
                <a:rPr lang="en-US" sz="2400" i="1">
                  <a:solidFill>
                    <a:srgbClr val="0000FF"/>
                  </a:solidFill>
                  <a:latin typeface="Constantia" pitchFamily="18" charset="0"/>
                </a:rPr>
                <a:t>”</a:t>
              </a:r>
              <a:r>
                <a:rPr lang="ru-RU" sz="2400" b="1" i="1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</a:p>
          </p:txBody>
        </p:sp>
        <p:sp>
          <p:nvSpPr>
            <p:cNvPr id="123919" name="Rectangle 37"/>
            <p:cNvSpPr>
              <a:spLocks noChangeArrowheads="1"/>
            </p:cNvSpPr>
            <p:nvPr/>
          </p:nvSpPr>
          <p:spPr bwMode="auto">
            <a:xfrm>
              <a:off x="1559" y="2661"/>
              <a:ext cx="5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i="1">
                  <a:solidFill>
                    <a:srgbClr val="0000FF"/>
                  </a:solidFill>
                  <a:latin typeface="Constantia" pitchFamily="18" charset="0"/>
                </a:rPr>
                <a:t>“</a:t>
              </a:r>
              <a:r>
                <a:rPr lang="en-US" sz="3200" i="1">
                  <a:solidFill>
                    <a:srgbClr val="0000FF"/>
                  </a:solidFill>
                  <a:latin typeface="Times New Roman" pitchFamily="18" charset="0"/>
                </a:rPr>
                <a:t>e</a:t>
              </a:r>
              <a:r>
                <a:rPr lang="en-US" sz="2400" i="1">
                  <a:solidFill>
                    <a:srgbClr val="0000FF"/>
                  </a:solidFill>
                  <a:latin typeface="Constantia" pitchFamily="18" charset="0"/>
                </a:rPr>
                <a:t>”</a:t>
              </a:r>
              <a:r>
                <a:rPr lang="ru-RU" sz="2400" b="1" i="1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</a:p>
          </p:txBody>
        </p:sp>
        <p:sp>
          <p:nvSpPr>
            <p:cNvPr id="123920" name="Rectangle 38"/>
            <p:cNvSpPr>
              <a:spLocks noChangeArrowheads="1"/>
            </p:cNvSpPr>
            <p:nvPr/>
          </p:nvSpPr>
          <p:spPr bwMode="auto">
            <a:xfrm>
              <a:off x="2669" y="2659"/>
              <a:ext cx="4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i="1">
                  <a:latin typeface="Times New Roman" pitchFamily="18" charset="0"/>
                </a:rPr>
                <a:t>O</a:t>
              </a:r>
              <a:r>
                <a:rPr lang="en-US" sz="2400" b="1" i="1"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ru-RU" sz="2400" b="1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</a:p>
          </p:txBody>
        </p:sp>
        <p:sp>
          <p:nvSpPr>
            <p:cNvPr id="123921" name="Rectangle 39"/>
            <p:cNvSpPr>
              <a:spLocks noChangeArrowheads="1"/>
            </p:cNvSpPr>
            <p:nvPr/>
          </p:nvSpPr>
          <p:spPr bwMode="auto">
            <a:xfrm>
              <a:off x="2669" y="1661"/>
              <a:ext cx="4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i="1">
                  <a:latin typeface="Times New Roman" pitchFamily="18" charset="0"/>
                </a:rPr>
                <a:t>O</a:t>
              </a:r>
              <a:endParaRPr lang="ru-RU" sz="2400" b="1">
                <a:latin typeface="Constantia" pitchFamily="18" charset="0"/>
              </a:endParaRPr>
            </a:p>
          </p:txBody>
        </p:sp>
      </p:grpSp>
      <p:sp>
        <p:nvSpPr>
          <p:cNvPr id="123906" name="Rectangle 41"/>
          <p:cNvSpPr>
            <a:spLocks noChangeArrowheads="1"/>
          </p:cNvSpPr>
          <p:nvPr/>
        </p:nvSpPr>
        <p:spPr bwMode="auto">
          <a:xfrm>
            <a:off x="323850" y="2852738"/>
            <a:ext cx="2376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accent2"/>
                </a:solidFill>
                <a:latin typeface="Constantia" pitchFamily="18" charset="0"/>
              </a:rPr>
              <a:t>линейно </a:t>
            </a:r>
          </a:p>
          <a:p>
            <a:pPr algn="ctr"/>
            <a:r>
              <a:rPr lang="ru-RU" sz="2000" b="1" i="1">
                <a:solidFill>
                  <a:schemeClr val="accent2"/>
                </a:solidFill>
                <a:latin typeface="Constantia" pitchFamily="18" charset="0"/>
              </a:rPr>
              <a:t>поляризованный </a:t>
            </a:r>
          </a:p>
          <a:p>
            <a:pPr algn="ctr"/>
            <a:r>
              <a:rPr lang="ru-RU" sz="2000" b="1" i="1">
                <a:solidFill>
                  <a:schemeClr val="accent2"/>
                </a:solidFill>
                <a:latin typeface="Constantia" pitchFamily="18" charset="0"/>
              </a:rPr>
              <a:t>свет</a:t>
            </a:r>
          </a:p>
        </p:txBody>
      </p:sp>
      <p:sp>
        <p:nvSpPr>
          <p:cNvPr id="11269" name="Rectangle 42"/>
          <p:cNvSpPr>
            <a:spLocks noChangeArrowheads="1"/>
          </p:cNvSpPr>
          <p:nvPr/>
        </p:nvSpPr>
        <p:spPr bwMode="auto">
          <a:xfrm>
            <a:off x="6659563" y="2276475"/>
            <a:ext cx="2374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5050"/>
                </a:solidFill>
                <a:latin typeface="Constantia" pitchFamily="18" charset="0"/>
              </a:rPr>
              <a:t>эллиптически поляризованный </a:t>
            </a:r>
          </a:p>
          <a:p>
            <a:pPr algn="ctr"/>
            <a:r>
              <a:rPr lang="ru-RU" sz="2000" b="1" i="1">
                <a:solidFill>
                  <a:srgbClr val="FF5050"/>
                </a:solidFill>
                <a:latin typeface="Constantia" pitchFamily="18" charset="0"/>
              </a:rPr>
              <a:t>свет</a:t>
            </a:r>
          </a:p>
        </p:txBody>
      </p:sp>
      <p:sp>
        <p:nvSpPr>
          <p:cNvPr id="123908" name="Line 44"/>
          <p:cNvSpPr>
            <a:spLocks noChangeShapeType="1"/>
          </p:cNvSpPr>
          <p:nvPr/>
        </p:nvSpPr>
        <p:spPr bwMode="auto">
          <a:xfrm>
            <a:off x="6156325" y="1341438"/>
            <a:ext cx="0" cy="47513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3909" name="Line 45"/>
          <p:cNvSpPr>
            <a:spLocks noChangeShapeType="1"/>
          </p:cNvSpPr>
          <p:nvPr/>
        </p:nvSpPr>
        <p:spPr bwMode="auto">
          <a:xfrm>
            <a:off x="5364163" y="2716213"/>
            <a:ext cx="12954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123910" name="Line 46"/>
          <p:cNvSpPr>
            <a:spLocks noChangeShapeType="1"/>
          </p:cNvSpPr>
          <p:nvPr/>
        </p:nvSpPr>
        <p:spPr bwMode="auto">
          <a:xfrm>
            <a:off x="5364163" y="4789488"/>
            <a:ext cx="12954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123911" name="Rectangle 47"/>
          <p:cNvSpPr>
            <a:spLocks noChangeArrowheads="1"/>
          </p:cNvSpPr>
          <p:nvPr/>
        </p:nvSpPr>
        <p:spPr bwMode="auto">
          <a:xfrm>
            <a:off x="5580063" y="346392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142852"/>
            <a:ext cx="850112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§4. Получение </a:t>
            </a:r>
            <a:r>
              <a:rPr lang="en-US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и </a:t>
            </a:r>
            <a:r>
              <a:rPr lang="en-US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анализ</a:t>
            </a:r>
            <a:r>
              <a:rPr lang="en-US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эллиптически </a:t>
            </a:r>
            <a:r>
              <a:rPr lang="en-US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поляризованного света.  Кристаллические пластинки “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  <a:sym typeface="Symbol"/>
              </a:rPr>
              <a:t>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/4” </a:t>
            </a:r>
            <a:r>
              <a:rPr lang="en-US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и </a:t>
            </a:r>
            <a:r>
              <a:rPr lang="en-US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“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  <a:sym typeface="Symbol"/>
              </a:rPr>
              <a:t>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/2” </a:t>
            </a:r>
          </a:p>
        </p:txBody>
      </p:sp>
      <p:sp>
        <p:nvSpPr>
          <p:cNvPr id="123913" name="Rectangle 17"/>
          <p:cNvSpPr>
            <a:spLocks noChangeArrowheads="1"/>
          </p:cNvSpPr>
          <p:nvPr/>
        </p:nvSpPr>
        <p:spPr bwMode="auto">
          <a:xfrm>
            <a:off x="428625" y="1000125"/>
            <a:ext cx="3157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4.1. Построения Гюйгенса</a:t>
            </a:r>
          </a:p>
        </p:txBody>
      </p:sp>
      <p:sp>
        <p:nvSpPr>
          <p:cNvPr id="123914" name="Прямоугольник 17"/>
          <p:cNvSpPr>
            <a:spLocks noChangeArrowheads="1"/>
          </p:cNvSpPr>
          <p:nvPr/>
        </p:nvSpPr>
        <p:spPr bwMode="auto">
          <a:xfrm>
            <a:off x="4929188" y="1873250"/>
            <a:ext cx="1500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0000FF"/>
                </a:solidFill>
                <a:latin typeface="Bookman Old Style" pitchFamily="18" charset="0"/>
                <a:cs typeface="Times New Roman" pitchFamily="18" charset="0"/>
              </a:rPr>
              <a:t>v</a:t>
            </a:r>
            <a:r>
              <a:rPr lang="en-US" sz="2400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”e”</a:t>
            </a:r>
            <a:r>
              <a:rPr lang="en-US" sz="2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&lt;</a:t>
            </a:r>
            <a:r>
              <a:rPr lang="en-US" sz="2400" i="1">
                <a:solidFill>
                  <a:srgbClr val="0000FF"/>
                </a:solidFill>
                <a:latin typeface="Bookman Old Style" pitchFamily="18" charset="0"/>
                <a:cs typeface="Times New Roman" pitchFamily="18" charset="0"/>
              </a:rPr>
              <a:t>v</a:t>
            </a:r>
            <a:r>
              <a:rPr lang="en-US" sz="2400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”o”</a:t>
            </a:r>
            <a:endParaRPr lang="ru-RU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9" name="Text Box 12"/>
          <p:cNvSpPr txBox="1">
            <a:spLocks noChangeArrowheads="1"/>
          </p:cNvSpPr>
          <p:nvPr/>
        </p:nvSpPr>
        <p:spPr bwMode="auto">
          <a:xfrm>
            <a:off x="5715000" y="2924175"/>
            <a:ext cx="2643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sz="3200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 </a:t>
            </a:r>
            <a:r>
              <a:rPr lang="en-US" sz="32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3200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3200" i="1" baseline="-2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</a:t>
            </a:r>
            <a:r>
              <a:rPr lang="ru-RU" sz="3200" i="1" baseline="-2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/>
              <a:t>–</a:t>
            </a:r>
            <a:r>
              <a:rPr lang="ru-RU" sz="32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3200" i="1" baseline="-2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32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)</a:t>
            </a:r>
            <a:r>
              <a:rPr lang="en-US" sz="3200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h</a:t>
            </a:r>
            <a:endParaRPr lang="en-US" sz="3200">
              <a:sym typeface="Symbol" pitchFamily="18" charset="2"/>
            </a:endParaRPr>
          </a:p>
        </p:txBody>
      </p:sp>
      <p:sp>
        <p:nvSpPr>
          <p:cNvPr id="95240" name="Text Box 18"/>
          <p:cNvSpPr txBox="1">
            <a:spLocks noChangeArrowheads="1"/>
          </p:cNvSpPr>
          <p:nvPr/>
        </p:nvSpPr>
        <p:spPr bwMode="auto">
          <a:xfrm>
            <a:off x="4214813" y="4437063"/>
            <a:ext cx="4389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1)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/4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/2</a:t>
            </a: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285750" y="214313"/>
            <a:ext cx="5307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4.2. Кристаллические пластинки 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/4”</a:t>
            </a:r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 и 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/2”</a:t>
            </a:r>
            <a:endParaRPr lang="ru-RU" b="1">
              <a:solidFill>
                <a:srgbClr val="8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214813" y="5630863"/>
            <a:ext cx="4389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2)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grpSp>
        <p:nvGrpSpPr>
          <p:cNvPr id="95243" name="Группа 12"/>
          <p:cNvGrpSpPr>
            <a:grpSpLocks/>
          </p:cNvGrpSpPr>
          <p:nvPr/>
        </p:nvGrpSpPr>
        <p:grpSpPr bwMode="auto">
          <a:xfrm>
            <a:off x="5357813" y="908050"/>
            <a:ext cx="3429000" cy="1182688"/>
            <a:chOff x="5357818" y="908050"/>
            <a:chExt cx="3429024" cy="1182390"/>
          </a:xfrm>
        </p:grpSpPr>
        <p:sp>
          <p:nvSpPr>
            <p:cNvPr id="95257" name="Text Box 6"/>
            <p:cNvSpPr txBox="1">
              <a:spLocks noChangeArrowheads="1"/>
            </p:cNvSpPr>
            <p:nvPr/>
          </p:nvSpPr>
          <p:spPr bwMode="auto">
            <a:xfrm>
              <a:off x="5357818" y="1628775"/>
              <a:ext cx="34290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50000">
                  <a:solidFill>
                    <a:srgbClr val="000000"/>
                  </a:solidFill>
                  <a:latin typeface="Times New Roman" pitchFamily="18" charset="0"/>
                </a:rPr>
                <a:t>”e”</a:t>
              </a:r>
              <a:r>
                <a:rPr lang="ru-RU" sz="2400">
                  <a:solidFill>
                    <a:srgbClr val="000000"/>
                  </a:solidFill>
                  <a:latin typeface="Times New Roman" pitchFamily="18" charset="0"/>
                </a:rPr>
                <a:t> 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ru-RU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-250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r>
                <a:rPr lang="en-US" sz="2400" baseline="-25000">
                  <a:solidFill>
                    <a:srgbClr val="000000"/>
                  </a:solidFill>
                  <a:latin typeface="Times New Roman" pitchFamily="18" charset="0"/>
                </a:rPr>
                <a:t>0 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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cos(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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 – 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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ru-RU" sz="2400"/>
            </a:p>
          </p:txBody>
        </p:sp>
        <p:sp>
          <p:nvSpPr>
            <p:cNvPr id="95258" name="Text Box 7"/>
            <p:cNvSpPr txBox="1">
              <a:spLocks noChangeArrowheads="1"/>
            </p:cNvSpPr>
            <p:nvPr/>
          </p:nvSpPr>
          <p:spPr bwMode="auto">
            <a:xfrm>
              <a:off x="5357818" y="908050"/>
              <a:ext cx="33575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50000">
                  <a:solidFill>
                    <a:srgbClr val="000000"/>
                  </a:solidFill>
                  <a:latin typeface="Times New Roman" pitchFamily="18" charset="0"/>
                </a:rPr>
                <a:t>”o”</a:t>
              </a:r>
              <a:r>
                <a:rPr lang="ru-RU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ru-RU" sz="2400">
                  <a:solidFill>
                    <a:srgbClr val="000000"/>
                  </a:solidFill>
                  <a:latin typeface="Times New Roman" pitchFamily="18" charset="0"/>
                </a:rPr>
                <a:t>) 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= 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-250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r>
                <a:rPr lang="en-US" sz="2400" baseline="-25000">
                  <a:solidFill>
                    <a:srgbClr val="000000"/>
                  </a:solidFill>
                  <a:latin typeface="Times New Roman" pitchFamily="18" charset="0"/>
                </a:rPr>
                <a:t>0 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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cos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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endParaRPr lang="ru-RU" sz="2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</p:grpSp>
      <p:cxnSp>
        <p:nvCxnSpPr>
          <p:cNvPr id="16" name="Прямая со стрелкой 15"/>
          <p:cNvCxnSpPr/>
          <p:nvPr/>
        </p:nvCxnSpPr>
        <p:spPr>
          <a:xfrm>
            <a:off x="5286375" y="3000375"/>
            <a:ext cx="357188" cy="214313"/>
          </a:xfrm>
          <a:prstGeom prst="straightConnector1">
            <a:avLst/>
          </a:prstGeom>
          <a:ln w="25400">
            <a:solidFill>
              <a:srgbClr val="0000FF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45" name="Text Box 7"/>
          <p:cNvSpPr txBox="1">
            <a:spLocks noChangeArrowheads="1"/>
          </p:cNvSpPr>
          <p:nvPr/>
        </p:nvSpPr>
        <p:spPr bwMode="auto">
          <a:xfrm>
            <a:off x="1400175" y="6443663"/>
            <a:ext cx="2071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>
                <a:solidFill>
                  <a:srgbClr val="000000"/>
                </a:solidFill>
                <a:latin typeface="Times New Roman" pitchFamily="18" charset="0"/>
              </a:rPr>
              <a:t>”</a:t>
            </a:r>
            <a:r>
              <a:rPr lang="ru-RU" i="1" baseline="50000">
                <a:solidFill>
                  <a:srgbClr val="000000"/>
                </a:solidFill>
                <a:latin typeface="Times New Roman" pitchFamily="18" charset="0"/>
              </a:rPr>
              <a:t>е</a:t>
            </a:r>
            <a:r>
              <a:rPr lang="en-US" i="1" baseline="50000">
                <a:solidFill>
                  <a:srgbClr val="000000"/>
                </a:solidFill>
                <a:latin typeface="Times New Roman" pitchFamily="18" charset="0"/>
              </a:rPr>
              <a:t>”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ru-RU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10800000">
            <a:off x="71438" y="2286000"/>
            <a:ext cx="428625" cy="37861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5247" name="Группа 25"/>
          <p:cNvGrpSpPr>
            <a:grpSpLocks/>
          </p:cNvGrpSpPr>
          <p:nvPr/>
        </p:nvGrpSpPr>
        <p:grpSpPr bwMode="auto">
          <a:xfrm>
            <a:off x="636588" y="981075"/>
            <a:ext cx="3232150" cy="5400675"/>
            <a:chOff x="636588" y="981075"/>
            <a:chExt cx="3232150" cy="5400675"/>
          </a:xfrm>
        </p:grpSpPr>
        <p:pic>
          <p:nvPicPr>
            <p:cNvPr id="95253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6588" y="981075"/>
              <a:ext cx="3232150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54" name="Text Box 20"/>
            <p:cNvSpPr txBox="1">
              <a:spLocks noChangeArrowheads="1"/>
            </p:cNvSpPr>
            <p:nvPr/>
          </p:nvSpPr>
          <p:spPr bwMode="auto">
            <a:xfrm>
              <a:off x="1331913" y="5318125"/>
              <a:ext cx="43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2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</a:t>
              </a:r>
              <a:endParaRPr lang="en-US" sz="3200">
                <a:sym typeface="Symbol" pitchFamily="18" charset="2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903413" y="5483225"/>
              <a:ext cx="588962" cy="4143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aphicFrame>
          <p:nvGraphicFramePr>
            <p:cNvPr id="95236" name="Object 4"/>
            <p:cNvGraphicFramePr>
              <a:graphicFrameLocks noChangeAspect="1"/>
            </p:cNvGraphicFramePr>
            <p:nvPr/>
          </p:nvGraphicFramePr>
          <p:xfrm>
            <a:off x="2034435" y="5473939"/>
            <a:ext cx="447442" cy="409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3" imgW="253800" imgH="228600" progId="Equation.3">
                    <p:embed/>
                  </p:oleObj>
                </mc:Choice>
                <mc:Fallback>
                  <p:oleObj name="Формула" r:id="rId3" imgW="253800" imgH="2286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435" y="5473939"/>
                          <a:ext cx="447442" cy="40959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Скругленный прямоугольник 23"/>
            <p:cNvSpPr/>
            <p:nvPr/>
          </p:nvSpPr>
          <p:spPr>
            <a:xfrm>
              <a:off x="982663" y="4714875"/>
              <a:ext cx="642937" cy="4286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aphicFrame>
          <p:nvGraphicFramePr>
            <p:cNvPr id="95237" name="Object 5"/>
            <p:cNvGraphicFramePr>
              <a:graphicFrameLocks noChangeAspect="1"/>
            </p:cNvGraphicFramePr>
            <p:nvPr/>
          </p:nvGraphicFramePr>
          <p:xfrm>
            <a:off x="1054471" y="4811713"/>
            <a:ext cx="525462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5" imgW="253800" imgH="228600" progId="Equation.3">
                    <p:embed/>
                  </p:oleObj>
                </mc:Choice>
                <mc:Fallback>
                  <p:oleObj name="Формула" r:id="rId5" imgW="253800" imgH="2286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4471" y="4811713"/>
                          <a:ext cx="525462" cy="481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5248" name="Rectangle 26"/>
          <p:cNvSpPr>
            <a:spLocks noChangeArrowheads="1"/>
          </p:cNvSpPr>
          <p:nvPr/>
        </p:nvSpPr>
        <p:spPr bwMode="auto">
          <a:xfrm>
            <a:off x="0" y="3571875"/>
            <a:ext cx="1862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95249" name="Rectangle 26"/>
          <p:cNvSpPr>
            <a:spLocks noChangeArrowheads="1"/>
          </p:cNvSpPr>
          <p:nvPr/>
        </p:nvSpPr>
        <p:spPr bwMode="auto">
          <a:xfrm>
            <a:off x="571500" y="785813"/>
            <a:ext cx="1862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95250" name="Text Box 7"/>
          <p:cNvSpPr txBox="1">
            <a:spLocks noChangeArrowheads="1"/>
          </p:cNvSpPr>
          <p:nvPr/>
        </p:nvSpPr>
        <p:spPr bwMode="auto">
          <a:xfrm>
            <a:off x="57150" y="6040438"/>
            <a:ext cx="1357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</a:rPr>
              <a:t>На входе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i="1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</a:rPr>
              <a:t>х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</a:rPr>
              <a:t>=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0) </a:t>
            </a:r>
            <a:r>
              <a:rPr lang="ru-RU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ru-RU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5251" name="Text Box 7"/>
          <p:cNvSpPr txBox="1">
            <a:spLocks noChangeArrowheads="1"/>
          </p:cNvSpPr>
          <p:nvPr/>
        </p:nvSpPr>
        <p:spPr bwMode="auto">
          <a:xfrm>
            <a:off x="1400175" y="61309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ru-RU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5252" name="Text Box 7"/>
          <p:cNvSpPr txBox="1">
            <a:spLocks noChangeArrowheads="1"/>
          </p:cNvSpPr>
          <p:nvPr/>
        </p:nvSpPr>
        <p:spPr bwMode="auto">
          <a:xfrm>
            <a:off x="2571750" y="1219200"/>
            <a:ext cx="2500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rgbClr val="0000FF"/>
                </a:solidFill>
                <a:latin typeface="Times New Roman" pitchFamily="18" charset="0"/>
              </a:rPr>
              <a:t>На выходе </a:t>
            </a:r>
            <a:r>
              <a:rPr lang="ru-RU" sz="240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ru-RU" sz="2400" i="1">
                <a:solidFill>
                  <a:srgbClr val="0000FF"/>
                </a:solidFill>
                <a:latin typeface="Times New Roman" pitchFamily="18" charset="0"/>
              </a:rPr>
              <a:t>х=</a:t>
            </a:r>
            <a:r>
              <a:rPr lang="en-US" sz="2400" i="1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ru-RU" sz="240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ru-RU" sz="240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3643313" y="2286000"/>
          <a:ext cx="1463675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660240" imgH="393480" progId="Equation.3">
                  <p:embed/>
                </p:oleObj>
              </mc:Choice>
              <mc:Fallback>
                <p:oleObj name="Формула" r:id="rId6" imgW="66024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2286000"/>
                        <a:ext cx="1463675" cy="87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 Box 18"/>
          <p:cNvSpPr txBox="1">
            <a:spLocks noChangeArrowheads="1"/>
          </p:cNvSpPr>
          <p:nvPr/>
        </p:nvSpPr>
        <p:spPr bwMode="auto">
          <a:xfrm>
            <a:off x="285750" y="857250"/>
            <a:ext cx="4389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1)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/4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/2</a:t>
            </a:r>
          </a:p>
        </p:txBody>
      </p:sp>
      <p:sp>
        <p:nvSpPr>
          <p:cNvPr id="125954" name="Rectangle 9"/>
          <p:cNvSpPr>
            <a:spLocks noChangeArrowheads="1"/>
          </p:cNvSpPr>
          <p:nvPr/>
        </p:nvSpPr>
        <p:spPr bwMode="auto">
          <a:xfrm>
            <a:off x="285750" y="214313"/>
            <a:ext cx="5307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4.2. Кристаллические пластинки 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/4”</a:t>
            </a:r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 и 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/2”</a:t>
            </a:r>
            <a:endParaRPr lang="ru-RU" b="1">
              <a:solidFill>
                <a:srgbClr val="8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5955" name="Text Box 18"/>
          <p:cNvSpPr txBox="1">
            <a:spLocks noChangeArrowheads="1"/>
          </p:cNvSpPr>
          <p:nvPr/>
        </p:nvSpPr>
        <p:spPr bwMode="auto">
          <a:xfrm>
            <a:off x="285750" y="1428750"/>
            <a:ext cx="4389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2)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pic>
        <p:nvPicPr>
          <p:cNvPr id="1259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143125"/>
            <a:ext cx="8462963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Rectangle 9"/>
          <p:cNvSpPr>
            <a:spLocks noChangeArrowheads="1"/>
          </p:cNvSpPr>
          <p:nvPr/>
        </p:nvSpPr>
        <p:spPr bwMode="auto">
          <a:xfrm>
            <a:off x="7000875" y="1785938"/>
            <a:ext cx="106203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ru-RU" sz="2400" b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Доска</a:t>
            </a:r>
            <a:endParaRPr lang="ru-RU" sz="2400" b="1">
              <a:solidFill>
                <a:srgbClr val="FF0000"/>
              </a:solidFill>
              <a:latin typeface="Cambria" pitchFamily="18" charset="0"/>
              <a:ea typeface="Cambria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5715000" y="3357563"/>
            <a:ext cx="3429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>
                <a:solidFill>
                  <a:srgbClr val="000000"/>
                </a:solidFill>
                <a:latin typeface="Times New Roman" pitchFamily="18" charset="0"/>
              </a:rPr>
              <a:t>”e”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cos(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 =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                                = E</a:t>
            </a:r>
            <a:r>
              <a:rPr lang="en-US" i="1" baseline="-2500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sin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 </a:t>
            </a:r>
            <a:endParaRPr lang="ru-RU"/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5737225" y="2857500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endParaRPr lang="ru-RU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5960" name="Rectangle 9"/>
          <p:cNvSpPr>
            <a:spLocks noChangeArrowheads="1"/>
          </p:cNvSpPr>
          <p:nvPr/>
        </p:nvSpPr>
        <p:spPr bwMode="auto">
          <a:xfrm>
            <a:off x="4803775" y="2643188"/>
            <a:ext cx="911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ru-RU" i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sym typeface="Symbol" pitchFamily="18" charset="2"/>
              </a:rPr>
              <a:t>Эллипс</a:t>
            </a:r>
          </a:p>
        </p:txBody>
      </p:sp>
      <p:sp>
        <p:nvSpPr>
          <p:cNvPr id="14" name="Левая фигурная скобка 13"/>
          <p:cNvSpPr/>
          <p:nvPr/>
        </p:nvSpPr>
        <p:spPr>
          <a:xfrm>
            <a:off x="5624513" y="2857500"/>
            <a:ext cx="285750" cy="914400"/>
          </a:xfrm>
          <a:prstGeom prst="leftBrace">
            <a:avLst>
              <a:gd name="adj1" fmla="val 83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5962" name="Rectangle 9"/>
          <p:cNvSpPr>
            <a:spLocks noChangeArrowheads="1"/>
          </p:cNvSpPr>
          <p:nvPr/>
        </p:nvSpPr>
        <p:spPr bwMode="auto">
          <a:xfrm>
            <a:off x="4714875" y="5429250"/>
            <a:ext cx="3641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ru-RU" i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sym typeface="Symbol" pitchFamily="18" charset="2"/>
              </a:rPr>
              <a:t>Поворот плоскости поляризации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11"/>
          <p:cNvSpPr>
            <a:spLocks noChangeArrowheads="1"/>
          </p:cNvSpPr>
          <p:nvPr/>
        </p:nvSpPr>
        <p:spPr bwMode="auto">
          <a:xfrm>
            <a:off x="755650" y="893763"/>
            <a:ext cx="3602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&lt;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т+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1)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sz="240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100354" name="Object 2"/>
          <p:cNvGraphicFramePr>
            <a:graphicFrameLocks noGrp="1" noChangeAspect="1"/>
          </p:cNvGraphicFramePr>
          <p:nvPr>
            <p:ph/>
          </p:nvPr>
        </p:nvGraphicFramePr>
        <p:xfrm>
          <a:off x="6858000" y="692150"/>
          <a:ext cx="1800225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622080" imgH="393480" progId="Equation.3">
                  <p:embed/>
                </p:oleObj>
              </mc:Choice>
              <mc:Fallback>
                <p:oleObj name="Формула" r:id="rId2" imgW="6220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692150"/>
                        <a:ext cx="1800225" cy="113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Прямоугольник 9"/>
          <p:cNvSpPr>
            <a:spLocks noChangeArrowheads="1"/>
          </p:cNvSpPr>
          <p:nvPr/>
        </p:nvSpPr>
        <p:spPr bwMode="auto">
          <a:xfrm>
            <a:off x="714375" y="285750"/>
            <a:ext cx="4071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800000"/>
                </a:solidFill>
              </a:rPr>
              <a:t>6.3. Свободная спектральная область</a:t>
            </a:r>
          </a:p>
        </p:txBody>
      </p:sp>
      <p:sp>
        <p:nvSpPr>
          <p:cNvPr id="100357" name="AutoShape 210"/>
          <p:cNvSpPr>
            <a:spLocks noChangeArrowheads="1"/>
          </p:cNvSpPr>
          <p:nvPr/>
        </p:nvSpPr>
        <p:spPr bwMode="auto">
          <a:xfrm>
            <a:off x="6500813" y="500063"/>
            <a:ext cx="2500312" cy="1643062"/>
          </a:xfrm>
          <a:prstGeom prst="cloudCallout">
            <a:avLst>
              <a:gd name="adj1" fmla="val -142764"/>
              <a:gd name="adj2" fmla="val -788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00358" name="Группа 13"/>
          <p:cNvGrpSpPr>
            <a:grpSpLocks/>
          </p:cNvGrpSpPr>
          <p:nvPr/>
        </p:nvGrpSpPr>
        <p:grpSpPr bwMode="auto">
          <a:xfrm>
            <a:off x="1428750" y="1557338"/>
            <a:ext cx="5535613" cy="5040312"/>
            <a:chOff x="2349500" y="1557338"/>
            <a:chExt cx="5535613" cy="5040312"/>
          </a:xfrm>
        </p:grpSpPr>
        <p:pic>
          <p:nvPicPr>
            <p:cNvPr id="10035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49500" y="1557338"/>
              <a:ext cx="4832350" cy="5040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0" name="Text Box 7"/>
            <p:cNvSpPr txBox="1">
              <a:spLocks noChangeArrowheads="1"/>
            </p:cNvSpPr>
            <p:nvPr/>
          </p:nvSpPr>
          <p:spPr bwMode="auto">
            <a:xfrm>
              <a:off x="2632075" y="3573463"/>
              <a:ext cx="2084388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400" i="1">
                  <a:solidFill>
                    <a:srgbClr val="FF5050"/>
                  </a:solidFill>
                  <a:latin typeface="Times New Roman" pitchFamily="18" charset="0"/>
                </a:rPr>
                <a:t>порядок </a:t>
              </a:r>
              <a:r>
                <a:rPr lang="en-US" sz="2400" i="1">
                  <a:solidFill>
                    <a:srgbClr val="FF5050"/>
                  </a:solidFill>
                  <a:latin typeface="Times New Roman" pitchFamily="18" charset="0"/>
                </a:rPr>
                <a:t>“m”</a:t>
              </a:r>
              <a:endParaRPr lang="ru-RU" sz="2400">
                <a:solidFill>
                  <a:srgbClr val="FF5050"/>
                </a:solidFill>
                <a:latin typeface="Times New Roman" pitchFamily="18" charset="0"/>
              </a:endParaRPr>
            </a:p>
          </p:txBody>
        </p:sp>
        <p:sp>
          <p:nvSpPr>
            <p:cNvPr id="100361" name="Text Box 8"/>
            <p:cNvSpPr txBox="1">
              <a:spLocks noChangeArrowheads="1"/>
            </p:cNvSpPr>
            <p:nvPr/>
          </p:nvSpPr>
          <p:spPr bwMode="auto">
            <a:xfrm>
              <a:off x="5364163" y="3500438"/>
              <a:ext cx="2520950" cy="5476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400" i="1">
                  <a:solidFill>
                    <a:srgbClr val="FF5050"/>
                  </a:solidFill>
                  <a:latin typeface="Times New Roman" pitchFamily="18" charset="0"/>
                </a:rPr>
                <a:t>порядок “m+</a:t>
              </a:r>
              <a:r>
                <a:rPr lang="ru-RU" sz="2400">
                  <a:solidFill>
                    <a:srgbClr val="FF5050"/>
                  </a:solidFill>
                  <a:latin typeface="Times New Roman" pitchFamily="18" charset="0"/>
                </a:rPr>
                <a:t>1</a:t>
              </a:r>
              <a:r>
                <a:rPr lang="ru-RU" sz="2400" i="1">
                  <a:solidFill>
                    <a:srgbClr val="FF5050"/>
                  </a:solidFill>
                  <a:latin typeface="Times New Roman" pitchFamily="18" charset="0"/>
                </a:rPr>
                <a:t>”</a:t>
              </a:r>
              <a:endParaRPr lang="ru-RU" sz="2400">
                <a:solidFill>
                  <a:srgbClr val="FF5050"/>
                </a:solidFill>
              </a:endParaRPr>
            </a:p>
          </p:txBody>
        </p:sp>
        <p:sp>
          <p:nvSpPr>
            <p:cNvPr id="100362" name="Text Box 9"/>
            <p:cNvSpPr txBox="1">
              <a:spLocks noChangeArrowheads="1"/>
            </p:cNvSpPr>
            <p:nvPr/>
          </p:nvSpPr>
          <p:spPr bwMode="auto">
            <a:xfrm>
              <a:off x="5508625" y="4076700"/>
              <a:ext cx="1223963" cy="7191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</a:t>
              </a:r>
              <a:endParaRPr lang="ru-RU"/>
            </a:p>
          </p:txBody>
        </p:sp>
        <p:sp>
          <p:nvSpPr>
            <p:cNvPr id="100363" name="Text Box 14"/>
            <p:cNvSpPr txBox="1">
              <a:spLocks noChangeArrowheads="1"/>
            </p:cNvSpPr>
            <p:nvPr/>
          </p:nvSpPr>
          <p:spPr bwMode="auto">
            <a:xfrm>
              <a:off x="2855665" y="4118645"/>
              <a:ext cx="1368425" cy="5667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   +</a:t>
              </a:r>
              <a:r>
                <a:rPr lang="en-US" sz="2400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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00364" name="Text Box 9"/>
            <p:cNvSpPr txBox="1">
              <a:spLocks noChangeArrowheads="1"/>
            </p:cNvSpPr>
            <p:nvPr/>
          </p:nvSpPr>
          <p:spPr bwMode="auto">
            <a:xfrm>
              <a:off x="2500298" y="3262150"/>
              <a:ext cx="500066" cy="4286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</a:t>
              </a:r>
              <a:endParaRPr lang="ru-RU"/>
            </a:p>
          </p:txBody>
        </p:sp>
        <p:sp>
          <p:nvSpPr>
            <p:cNvPr id="100365" name="Text Box 14"/>
            <p:cNvSpPr txBox="1">
              <a:spLocks noChangeArrowheads="1"/>
            </p:cNvSpPr>
            <p:nvPr/>
          </p:nvSpPr>
          <p:spPr bwMode="auto">
            <a:xfrm>
              <a:off x="3929059" y="3262271"/>
              <a:ext cx="1143008" cy="4286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   +</a:t>
              </a:r>
              <a:r>
                <a:rPr lang="en-US" sz="2400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</a:t>
              </a:r>
              <a:endParaRPr lang="en-US">
                <a:sym typeface="Symbol" pitchFamily="18" charset="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300538"/>
            <a:ext cx="367823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57158" y="142852"/>
            <a:ext cx="6929486" cy="6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152352" anchor="ctr">
            <a:spAutoFit/>
          </a:bodyPr>
          <a:lstStyle/>
          <a:p>
            <a:pPr eaLnBrk="0" hangingPunct="0">
              <a:defRPr/>
            </a:pP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§3. Поляризация света в анизотропной среде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Rectangle 1"/>
          <p:cNvSpPr>
            <a:spLocks noChangeArrowheads="1"/>
          </p:cNvSpPr>
          <p:nvPr/>
        </p:nvSpPr>
        <p:spPr bwMode="auto">
          <a:xfrm>
            <a:off x="357188" y="714375"/>
            <a:ext cx="4214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52352" bIns="152352" anchor="ctr">
            <a:spAutoFit/>
          </a:bodyPr>
          <a:lstStyle/>
          <a:p>
            <a:pPr eaLnBrk="0" hangingPunct="0"/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3.1. Двулучепреломление света</a:t>
            </a:r>
          </a:p>
        </p:txBody>
      </p:sp>
      <p:sp>
        <p:nvSpPr>
          <p:cNvPr id="116740" name="Прямоугольник 11"/>
          <p:cNvSpPr>
            <a:spLocks noChangeArrowheads="1"/>
          </p:cNvSpPr>
          <p:nvPr/>
        </p:nvSpPr>
        <p:spPr bwMode="auto">
          <a:xfrm>
            <a:off x="1857375" y="4143375"/>
            <a:ext cx="2571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Исландский шпат</a:t>
            </a:r>
          </a:p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67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428750"/>
            <a:ext cx="691991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Прямоугольник 12"/>
          <p:cNvSpPr>
            <a:spLocks noChangeArrowheads="1"/>
          </p:cNvSpPr>
          <p:nvPr/>
        </p:nvSpPr>
        <p:spPr bwMode="auto">
          <a:xfrm>
            <a:off x="4929188" y="1714500"/>
            <a:ext cx="1973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«</a:t>
            </a:r>
            <a:r>
              <a:rPr lang="en-US" i="1">
                <a:latin typeface="Constantia" pitchFamily="18" charset="0"/>
              </a:rPr>
              <a:t>o</a:t>
            </a:r>
            <a:r>
              <a:rPr lang="ru-RU">
                <a:latin typeface="Constantia" pitchFamily="18" charset="0"/>
              </a:rPr>
              <a:t>»</a:t>
            </a:r>
            <a:r>
              <a:rPr lang="ru-RU"/>
              <a:t> (</a:t>
            </a:r>
            <a:r>
              <a:rPr lang="ru-RU" i="1">
                <a:latin typeface="Constantia" pitchFamily="18" charset="0"/>
              </a:rPr>
              <a:t>ordinary </a:t>
            </a:r>
            <a:r>
              <a:rPr lang="en-US" i="1">
                <a:latin typeface="Constantia" pitchFamily="18" charset="0"/>
              </a:rPr>
              <a:t>ray</a:t>
            </a:r>
            <a:r>
              <a:rPr lang="ru-RU"/>
              <a:t>)</a:t>
            </a:r>
          </a:p>
        </p:txBody>
      </p:sp>
      <p:sp>
        <p:nvSpPr>
          <p:cNvPr id="116743" name="Прямоугольник 13"/>
          <p:cNvSpPr>
            <a:spLocks noChangeArrowheads="1"/>
          </p:cNvSpPr>
          <p:nvPr/>
        </p:nvSpPr>
        <p:spPr bwMode="auto">
          <a:xfrm>
            <a:off x="4913313" y="3714750"/>
            <a:ext cx="2444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«</a:t>
            </a:r>
            <a:r>
              <a:rPr lang="ru-RU" i="1">
                <a:latin typeface="Constantia" pitchFamily="18" charset="0"/>
              </a:rPr>
              <a:t>е</a:t>
            </a:r>
            <a:r>
              <a:rPr lang="ru-RU">
                <a:latin typeface="Constantia" pitchFamily="18" charset="0"/>
              </a:rPr>
              <a:t>»</a:t>
            </a:r>
            <a:r>
              <a:rPr lang="ru-RU"/>
              <a:t> (</a:t>
            </a:r>
            <a:r>
              <a:rPr lang="ru-RU" i="1">
                <a:latin typeface="Constantia" pitchFamily="18" charset="0"/>
              </a:rPr>
              <a:t>extraordinary </a:t>
            </a:r>
            <a:r>
              <a:rPr lang="en-US" i="1">
                <a:latin typeface="Constantia" pitchFamily="18" charset="0"/>
              </a:rPr>
              <a:t>ray</a:t>
            </a:r>
            <a:r>
              <a:rPr lang="ru-RU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1928813"/>
            <a:ext cx="49784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071688" y="41275"/>
            <a:ext cx="44434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>
                <a:solidFill>
                  <a:schemeClr val="bg1"/>
                </a:solidFill>
                <a:latin typeface="Constantia" pitchFamily="18" charset="0"/>
              </a:rPr>
              <a:t>Двулучепреломление</a:t>
            </a:r>
          </a:p>
          <a:p>
            <a:pPr algn="ctr"/>
            <a:r>
              <a:rPr lang="ru-RU" b="1" i="1">
                <a:solidFill>
                  <a:schemeClr val="bg1"/>
                </a:solidFill>
                <a:latin typeface="Constantia" pitchFamily="18" charset="0"/>
              </a:rPr>
              <a:t>(симуляция)</a:t>
            </a:r>
          </a:p>
        </p:txBody>
      </p:sp>
      <p:pic>
        <p:nvPicPr>
          <p:cNvPr id="3" name="Physicsleti_Фрагмент 1">
            <a:hlinkClick r:id="" action="ppaction://media"/>
            <a:extLst>
              <a:ext uri="{FF2B5EF4-FFF2-40B4-BE49-F238E27FC236}">
                <a16:creationId xmlns:a16="http://schemas.microsoft.com/office/drawing/2014/main" id="{AAFFC6CD-DB30-4D76-91FF-357A46346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1928813"/>
            <a:ext cx="49784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071688" y="41275"/>
            <a:ext cx="44434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>
                <a:solidFill>
                  <a:schemeClr val="bg1"/>
                </a:solidFill>
                <a:latin typeface="Constantia" pitchFamily="18" charset="0"/>
              </a:rPr>
              <a:t>Двулучепреломление</a:t>
            </a:r>
          </a:p>
          <a:p>
            <a:pPr algn="ctr"/>
            <a:r>
              <a:rPr lang="ru-RU" b="1" i="1">
                <a:solidFill>
                  <a:schemeClr val="bg1"/>
                </a:solidFill>
                <a:latin typeface="Constantia" pitchFamily="18" charset="0"/>
              </a:rPr>
              <a:t>(симуляция)</a:t>
            </a:r>
          </a:p>
        </p:txBody>
      </p:sp>
      <p:pic>
        <p:nvPicPr>
          <p:cNvPr id="2" name="Physicsleti_Фрагмент 2">
            <a:hlinkClick r:id="" action="ppaction://media"/>
            <a:extLst>
              <a:ext uri="{FF2B5EF4-FFF2-40B4-BE49-F238E27FC236}">
                <a16:creationId xmlns:a16="http://schemas.microsoft.com/office/drawing/2014/main" id="{B73F1284-E90A-4A28-818E-959831FA7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1928813"/>
            <a:ext cx="49784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071688" y="41275"/>
            <a:ext cx="44434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i="1">
                <a:solidFill>
                  <a:schemeClr val="bg1"/>
                </a:solidFill>
                <a:latin typeface="Constantia" pitchFamily="18" charset="0"/>
              </a:rPr>
              <a:t>Двулучепреломление</a:t>
            </a:r>
          </a:p>
          <a:p>
            <a:pPr algn="ctr"/>
            <a:r>
              <a:rPr lang="ru-RU" b="1" i="1">
                <a:solidFill>
                  <a:schemeClr val="bg1"/>
                </a:solidFill>
                <a:latin typeface="Constantia" pitchFamily="18" charset="0"/>
              </a:rPr>
              <a:t>(симуляция)</a:t>
            </a:r>
          </a:p>
        </p:txBody>
      </p:sp>
      <p:pic>
        <p:nvPicPr>
          <p:cNvPr id="3" name="Physicsleti_Фрагмент 3">
            <a:hlinkClick r:id="" action="ppaction://media"/>
            <a:extLst>
              <a:ext uri="{FF2B5EF4-FFF2-40B4-BE49-F238E27FC236}">
                <a16:creationId xmlns:a16="http://schemas.microsoft.com/office/drawing/2014/main" id="{AB1E8F95-A7AF-4EC2-8FB9-475F5F8BA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2357438" y="142875"/>
            <a:ext cx="2682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-142875" y="714375"/>
            <a:ext cx="9072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lvl="1" algn="just">
              <a:buClr>
                <a:schemeClr val="tx1"/>
              </a:buClr>
              <a:buFontTx/>
              <a:buBlip>
                <a:blip r:embed="rId2"/>
              </a:buBlip>
            </a:pPr>
            <a:r>
              <a:rPr lang="ru-RU" sz="2000">
                <a:cs typeface="Times New Roman" pitchFamily="18" charset="0"/>
              </a:rPr>
              <a:t> (</a:t>
            </a:r>
            <a:r>
              <a:rPr lang="ru-RU" sz="2000" b="1" i="1" u="sng">
                <a:solidFill>
                  <a:srgbClr val="FF6600"/>
                </a:solidFill>
                <a:latin typeface="Constantia" pitchFamily="18" charset="0"/>
                <a:cs typeface="Times New Roman" pitchFamily="18" charset="0"/>
              </a:rPr>
              <a:t>Опр</a:t>
            </a:r>
            <a:r>
              <a:rPr lang="ru-RU" sz="2000" b="1">
                <a:solidFill>
                  <a:srgbClr val="FF6600"/>
                </a:solidFill>
                <a:latin typeface="Constantia" pitchFamily="18" charset="0"/>
                <a:cs typeface="Times New Roman" pitchFamily="18" charset="0"/>
              </a:rPr>
              <a:t>.)</a:t>
            </a:r>
            <a:r>
              <a:rPr lang="ru-RU" sz="2000"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b="1" i="1">
                <a:solidFill>
                  <a:srgbClr val="0000FF"/>
                </a:solidFill>
                <a:latin typeface="Constantia" pitchFamily="18" charset="0"/>
              </a:rPr>
              <a:t>Оптической осью кристалла называется направление, для которого скорость распространения световых волн не зависит от ориентации  вектора  напряжённости  электрического поля</a:t>
            </a:r>
            <a:endParaRPr lang="ru-RU">
              <a:solidFill>
                <a:srgbClr val="0000FF"/>
              </a:solidFill>
            </a:endParaRPr>
          </a:p>
        </p:txBody>
      </p:sp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285750" y="2000250"/>
            <a:ext cx="6715125" cy="1012825"/>
            <a:chOff x="285720" y="2000240"/>
            <a:chExt cx="6715204" cy="1013307"/>
          </a:xfrm>
        </p:grpSpPr>
        <p:sp>
          <p:nvSpPr>
            <p:cNvPr id="118817" name="Rectangle 4"/>
            <p:cNvSpPr>
              <a:spLocks noChangeArrowheads="1"/>
            </p:cNvSpPr>
            <p:nvPr/>
          </p:nvSpPr>
          <p:spPr bwMode="auto">
            <a:xfrm>
              <a:off x="285720" y="2000240"/>
              <a:ext cx="6286544" cy="58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52352" bIns="152352" anchor="ctr">
              <a:spAutoFit/>
            </a:bodyPr>
            <a:lstStyle/>
            <a:p>
              <a:pPr eaLnBrk="0" hangingPunct="0"/>
              <a:r>
                <a:rPr lang="ru-RU" b="1">
                  <a:solidFill>
                    <a:srgbClr val="800000"/>
                  </a:solidFill>
                  <a:cs typeface="Times New Roman" pitchFamily="18" charset="0"/>
                </a:rPr>
                <a:t>3.2. Поляризация </a:t>
              </a:r>
              <a:r>
                <a:rPr lang="en-US" b="1">
                  <a:solidFill>
                    <a:srgbClr val="800000"/>
                  </a:solidFill>
                  <a:cs typeface="Times New Roman" pitchFamily="18" charset="0"/>
                </a:rPr>
                <a:t> </a:t>
              </a:r>
              <a:r>
                <a:rPr lang="ru-RU" b="1">
                  <a:solidFill>
                    <a:srgbClr val="800000"/>
                  </a:solidFill>
                  <a:cs typeface="Times New Roman" pitchFamily="18" charset="0"/>
                </a:rPr>
                <a:t>при </a:t>
              </a:r>
              <a:r>
                <a:rPr lang="en-US" b="1">
                  <a:solidFill>
                    <a:srgbClr val="800000"/>
                  </a:solidFill>
                  <a:cs typeface="Times New Roman" pitchFamily="18" charset="0"/>
                </a:rPr>
                <a:t> </a:t>
              </a:r>
              <a:r>
                <a:rPr lang="ru-RU" b="1">
                  <a:solidFill>
                    <a:srgbClr val="800000"/>
                  </a:solidFill>
                  <a:cs typeface="Times New Roman" pitchFamily="18" charset="0"/>
                </a:rPr>
                <a:t>избирательном </a:t>
              </a:r>
              <a:r>
                <a:rPr lang="en-US" b="1">
                  <a:solidFill>
                    <a:srgbClr val="800000"/>
                  </a:solidFill>
                  <a:cs typeface="Times New Roman" pitchFamily="18" charset="0"/>
                </a:rPr>
                <a:t> </a:t>
              </a:r>
              <a:r>
                <a:rPr lang="ru-RU" b="1">
                  <a:solidFill>
                    <a:srgbClr val="800000"/>
                  </a:solidFill>
                  <a:cs typeface="Times New Roman" pitchFamily="18" charset="0"/>
                </a:rPr>
                <a:t>поглощении</a:t>
              </a:r>
            </a:p>
          </p:txBody>
        </p:sp>
        <p:sp>
          <p:nvSpPr>
            <p:cNvPr id="118818" name="Rectangle 4"/>
            <p:cNvSpPr>
              <a:spLocks noChangeArrowheads="1"/>
            </p:cNvSpPr>
            <p:nvPr/>
          </p:nvSpPr>
          <p:spPr bwMode="auto">
            <a:xfrm>
              <a:off x="3857620" y="2428868"/>
              <a:ext cx="3143304" cy="58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152352" bIns="152352" anchor="ctr">
              <a:spAutoFit/>
            </a:bodyPr>
            <a:lstStyle/>
            <a:p>
              <a:pPr eaLnBrk="0" hangingPunct="0"/>
              <a:r>
                <a:rPr lang="ru-RU" b="1">
                  <a:solidFill>
                    <a:srgbClr val="C00000"/>
                  </a:solidFill>
                  <a:latin typeface="Constantia" pitchFamily="18" charset="0"/>
                  <a:cs typeface="Times New Roman" pitchFamily="18" charset="0"/>
                </a:rPr>
                <a:t>(Дихроизм кристаллов)</a:t>
              </a:r>
            </a:p>
          </p:txBody>
        </p:sp>
      </p:grpSp>
      <p:grpSp>
        <p:nvGrpSpPr>
          <p:cNvPr id="36" name="Группа 35"/>
          <p:cNvGrpSpPr>
            <a:grpSpLocks/>
          </p:cNvGrpSpPr>
          <p:nvPr/>
        </p:nvGrpSpPr>
        <p:grpSpPr bwMode="auto">
          <a:xfrm>
            <a:off x="428625" y="2571750"/>
            <a:ext cx="2813050" cy="2981325"/>
            <a:chOff x="428596" y="2571744"/>
            <a:chExt cx="2813710" cy="2981760"/>
          </a:xfrm>
        </p:grpSpPr>
        <p:grpSp>
          <p:nvGrpSpPr>
            <p:cNvPr id="118812" name="Группа 28"/>
            <p:cNvGrpSpPr>
              <a:grpSpLocks/>
            </p:cNvGrpSpPr>
            <p:nvPr/>
          </p:nvGrpSpPr>
          <p:grpSpPr bwMode="auto">
            <a:xfrm>
              <a:off x="428596" y="2714620"/>
              <a:ext cx="2813710" cy="2838884"/>
              <a:chOff x="214282" y="3214686"/>
              <a:chExt cx="3456652" cy="3267512"/>
            </a:xfrm>
          </p:grpSpPr>
          <p:pic>
            <p:nvPicPr>
              <p:cNvPr id="118815" name="Picture 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0034" y="3214686"/>
                <a:ext cx="3041078" cy="2958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8816" name="Прямоугольник 23"/>
              <p:cNvSpPr>
                <a:spLocks noChangeArrowheads="1"/>
              </p:cNvSpPr>
              <p:nvPr/>
            </p:nvSpPr>
            <p:spPr bwMode="auto">
              <a:xfrm>
                <a:off x="214282" y="6143644"/>
                <a:ext cx="34566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 i="1">
                    <a:latin typeface="Times New Roman" pitchFamily="18" charset="0"/>
                    <a:cs typeface="Times New Roman" pitchFamily="18" charset="0"/>
                  </a:rPr>
                  <a:t>Турмалин – сложный алюмосиликат</a:t>
                </a:r>
                <a:endParaRPr lang="ru-RU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8813" name="Прямоугольник 31"/>
            <p:cNvSpPr>
              <a:spLocks noChangeArrowheads="1"/>
            </p:cNvSpPr>
            <p:nvPr/>
          </p:nvSpPr>
          <p:spPr bwMode="auto">
            <a:xfrm>
              <a:off x="1785918" y="2571744"/>
              <a:ext cx="5934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814" name="Прямоугольник 32"/>
            <p:cNvSpPr>
              <a:spLocks noChangeArrowheads="1"/>
            </p:cNvSpPr>
            <p:nvPr/>
          </p:nvSpPr>
          <p:spPr bwMode="auto">
            <a:xfrm>
              <a:off x="1746357" y="3929066"/>
              <a:ext cx="6110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Группа 42"/>
          <p:cNvGrpSpPr>
            <a:grpSpLocks/>
          </p:cNvGrpSpPr>
          <p:nvPr/>
        </p:nvGrpSpPr>
        <p:grpSpPr bwMode="auto">
          <a:xfrm>
            <a:off x="3929063" y="2928938"/>
            <a:ext cx="4714875" cy="2227262"/>
            <a:chOff x="3929058" y="2928934"/>
            <a:chExt cx="4714908" cy="2226720"/>
          </a:xfrm>
        </p:grpSpPr>
        <p:grpSp>
          <p:nvGrpSpPr>
            <p:cNvPr id="118796" name="Группа 27"/>
            <p:cNvGrpSpPr>
              <a:grpSpLocks/>
            </p:cNvGrpSpPr>
            <p:nvPr/>
          </p:nvGrpSpPr>
          <p:grpSpPr bwMode="auto">
            <a:xfrm>
              <a:off x="3929058" y="3214686"/>
              <a:ext cx="4714908" cy="1940968"/>
              <a:chOff x="3929058" y="3214686"/>
              <a:chExt cx="4714908" cy="1940968"/>
            </a:xfrm>
          </p:grpSpPr>
          <p:sp>
            <p:nvSpPr>
              <p:cNvPr id="118798" name="Прямоугольник 17"/>
              <p:cNvSpPr>
                <a:spLocks noChangeArrowheads="1"/>
              </p:cNvSpPr>
              <p:nvPr/>
            </p:nvSpPr>
            <p:spPr bwMode="auto">
              <a:xfrm>
                <a:off x="5857884" y="3714752"/>
                <a:ext cx="217078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i="1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sz="280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800" i="1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ru-RU" sz="280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ru-RU" sz="2800" i="1"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800" i="1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sz="2800" baseline="-2500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</a:t>
                </a:r>
                <a:r>
                  <a:rPr lang="en-US" sz="2800" i="1">
                    <a:latin typeface="Times New Roman" pitchFamily="18" charset="0"/>
                    <a:cs typeface="Times New Roman" pitchFamily="18" charset="0"/>
                  </a:rPr>
                  <a:t>e </a:t>
                </a:r>
                <a:r>
                  <a:rPr lang="ru-RU" sz="2800" baseline="30000">
                    <a:latin typeface="Times New Roman" pitchFamily="18" charset="0"/>
                    <a:cs typeface="Times New Roman" pitchFamily="18" charset="0"/>
                  </a:rPr>
                  <a:t>–</a:t>
                </a:r>
                <a:r>
                  <a:rPr lang="ru-RU" sz="2800" i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i="1" baseline="30000">
                    <a:latin typeface="Book Antiqua" pitchFamily="18" charset="0"/>
                    <a:cs typeface="Times New Roman" pitchFamily="18" charset="0"/>
                    <a:sym typeface="Symbol" pitchFamily="18" charset="2"/>
                  </a:rPr>
                  <a:t></a:t>
                </a:r>
                <a:r>
                  <a:rPr lang="ru-RU" sz="2800" i="1" baseline="30000">
                    <a:latin typeface="Times New Roman" pitchFamily="18" charset="0"/>
                    <a:cs typeface="Times New Roman" pitchFamily="18" charset="0"/>
                  </a:rPr>
                  <a:t>х</a:t>
                </a:r>
                <a:endParaRPr lang="ru-RU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799" name="Прямоугольник 21"/>
              <p:cNvSpPr>
                <a:spLocks noChangeArrowheads="1"/>
              </p:cNvSpPr>
              <p:nvPr/>
            </p:nvSpPr>
            <p:spPr bwMode="auto">
              <a:xfrm>
                <a:off x="5214942" y="3214686"/>
                <a:ext cx="30333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b="1" i="1"/>
                  <a:t>закон Бугéра–Лáмберта</a:t>
                </a:r>
                <a:endParaRPr lang="ru-RU"/>
              </a:p>
            </p:txBody>
          </p:sp>
          <p:grpSp>
            <p:nvGrpSpPr>
              <p:cNvPr id="118800" name="Группа 45"/>
              <p:cNvGrpSpPr>
                <a:grpSpLocks/>
              </p:cNvGrpSpPr>
              <p:nvPr/>
            </p:nvGrpSpPr>
            <p:grpSpPr bwMode="auto">
              <a:xfrm>
                <a:off x="3929058" y="4349865"/>
                <a:ext cx="4714908" cy="805789"/>
                <a:chOff x="3929058" y="4349865"/>
                <a:chExt cx="4714908" cy="805789"/>
              </a:xfrm>
            </p:grpSpPr>
            <p:sp>
              <p:nvSpPr>
                <p:cNvPr id="26" name="Прямоугольник 25"/>
                <p:cNvSpPr/>
                <p:nvPr/>
              </p:nvSpPr>
              <p:spPr>
                <a:xfrm>
                  <a:off x="4714875" y="4357336"/>
                  <a:ext cx="3071835" cy="3571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cxnSp>
              <p:nvCxnSpPr>
                <p:cNvPr id="34" name="Прямая со стрелкой 33"/>
                <p:cNvCxnSpPr/>
                <p:nvPr/>
              </p:nvCxnSpPr>
              <p:spPr>
                <a:xfrm flipV="1">
                  <a:off x="7786710" y="4539854"/>
                  <a:ext cx="642941" cy="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 стрелкой 34"/>
                <p:cNvCxnSpPr/>
                <p:nvPr/>
              </p:nvCxnSpPr>
              <p:spPr>
                <a:xfrm flipV="1">
                  <a:off x="4063996" y="4541441"/>
                  <a:ext cx="642943" cy="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>
                <a:xfrm>
                  <a:off x="4714875" y="4539854"/>
                  <a:ext cx="3071835" cy="1588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 стрелкой 38"/>
                <p:cNvCxnSpPr/>
                <p:nvPr/>
              </p:nvCxnSpPr>
              <p:spPr>
                <a:xfrm>
                  <a:off x="3929058" y="4754115"/>
                  <a:ext cx="4714908" cy="15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807" name="Прямоугольник 39"/>
                <p:cNvSpPr>
                  <a:spLocks noChangeArrowheads="1"/>
                </p:cNvSpPr>
                <p:nvPr/>
              </p:nvSpPr>
              <p:spPr bwMode="auto">
                <a:xfrm>
                  <a:off x="4565742" y="4702742"/>
                  <a:ext cx="30008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</a:p>
              </p:txBody>
            </p:sp>
            <p:sp>
              <p:nvSpPr>
                <p:cNvPr id="118808" name="Прямоугольник 40"/>
                <p:cNvSpPr>
                  <a:spLocks noChangeArrowheads="1"/>
                </p:cNvSpPr>
                <p:nvPr/>
              </p:nvSpPr>
              <p:spPr bwMode="auto">
                <a:xfrm>
                  <a:off x="6427882" y="4675250"/>
                  <a:ext cx="28725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ru-RU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8809" name="Прямоугольник 41"/>
                <p:cNvSpPr>
                  <a:spLocks noChangeArrowheads="1"/>
                </p:cNvSpPr>
                <p:nvPr/>
              </p:nvSpPr>
              <p:spPr bwMode="auto">
                <a:xfrm>
                  <a:off x="8246798" y="4786322"/>
                  <a:ext cx="32573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i="1">
                      <a:latin typeface="Times New Roman" pitchFamily="18" charset="0"/>
                      <a:cs typeface="Times New Roman" pitchFamily="18" charset="0"/>
                    </a:rPr>
                    <a:t>Х</a:t>
                  </a:r>
                  <a:endParaRPr lang="ru-RU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44" name="Прямая соединительная линия 43"/>
                <p:cNvCxnSpPr/>
                <p:nvPr/>
              </p:nvCxnSpPr>
              <p:spPr>
                <a:xfrm rot="5400000">
                  <a:off x="6373874" y="4555726"/>
                  <a:ext cx="396778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Прямая соединительная линия 44"/>
                <p:cNvCxnSpPr/>
                <p:nvPr/>
              </p:nvCxnSpPr>
              <p:spPr>
                <a:xfrm rot="5400000">
                  <a:off x="4516486" y="4547790"/>
                  <a:ext cx="396778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8801" name="Прямоугольник 26"/>
              <p:cNvSpPr>
                <a:spLocks noChangeArrowheads="1"/>
              </p:cNvSpPr>
              <p:nvPr/>
            </p:nvSpPr>
            <p:spPr bwMode="auto">
              <a:xfrm>
                <a:off x="4099420" y="4040259"/>
                <a:ext cx="3898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sz="2400" baseline="-2500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ru-RU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8797" name="Прямоугольник 37"/>
            <p:cNvSpPr>
              <a:spLocks noChangeArrowheads="1"/>
            </p:cNvSpPr>
            <p:nvPr/>
          </p:nvSpPr>
          <p:spPr bwMode="auto">
            <a:xfrm>
              <a:off x="5929322" y="2928934"/>
              <a:ext cx="6623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(1729)</a:t>
              </a:r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Группа 47"/>
          <p:cNvGrpSpPr>
            <a:grpSpLocks/>
          </p:cNvGrpSpPr>
          <p:nvPr/>
        </p:nvGrpSpPr>
        <p:grpSpPr bwMode="auto">
          <a:xfrm>
            <a:off x="3286125" y="5130800"/>
            <a:ext cx="5624513" cy="1512888"/>
            <a:chOff x="3286116" y="5131370"/>
            <a:chExt cx="5623880" cy="1512340"/>
          </a:xfrm>
        </p:grpSpPr>
        <p:grpSp>
          <p:nvGrpSpPr>
            <p:cNvPr id="118791" name="Группа 30"/>
            <p:cNvGrpSpPr>
              <a:grpSpLocks/>
            </p:cNvGrpSpPr>
            <p:nvPr/>
          </p:nvGrpSpPr>
          <p:grpSpPr bwMode="auto">
            <a:xfrm>
              <a:off x="3286116" y="5131370"/>
              <a:ext cx="5623880" cy="1512340"/>
              <a:chOff x="3286116" y="5131370"/>
              <a:chExt cx="5623880" cy="1512340"/>
            </a:xfrm>
          </p:grpSpPr>
          <p:sp>
            <p:nvSpPr>
              <p:cNvPr id="118793" name="Прямоугольник 18"/>
              <p:cNvSpPr>
                <a:spLocks noChangeArrowheads="1"/>
              </p:cNvSpPr>
              <p:nvPr/>
            </p:nvSpPr>
            <p:spPr bwMode="auto">
              <a:xfrm>
                <a:off x="4500562" y="5131370"/>
                <a:ext cx="402135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800" i="1">
                    <a:latin typeface="Book Antiqua" pitchFamily="18" charset="0"/>
                    <a:sym typeface="Symbol" pitchFamily="18" charset="2"/>
                  </a:rPr>
                  <a:t></a:t>
                </a:r>
                <a:r>
                  <a:rPr lang="ru-RU" sz="2800">
                    <a:latin typeface="Book Antiqua" pitchFamily="18" charset="0"/>
                  </a:rPr>
                  <a:t>(</a:t>
                </a:r>
                <a:r>
                  <a:rPr lang="ru-RU" sz="2800" i="1">
                    <a:latin typeface="Book Antiqua" pitchFamily="18" charset="0"/>
                    <a:sym typeface="Symbol" pitchFamily="18" charset="2"/>
                  </a:rPr>
                  <a:t></a:t>
                </a:r>
                <a:r>
                  <a:rPr lang="ru-RU" sz="2800">
                    <a:latin typeface="Book Antiqua" pitchFamily="18" charset="0"/>
                  </a:rPr>
                  <a:t>) </a:t>
                </a: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– </a:t>
                </a: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спектр поглощения вещества</a:t>
                </a:r>
              </a:p>
            </p:txBody>
          </p:sp>
          <p:sp>
            <p:nvSpPr>
              <p:cNvPr id="118794" name="Прямоугольник 22"/>
              <p:cNvSpPr>
                <a:spLocks noChangeArrowheads="1"/>
              </p:cNvSpPr>
              <p:nvPr/>
            </p:nvSpPr>
            <p:spPr bwMode="auto">
              <a:xfrm>
                <a:off x="3286116" y="5643578"/>
                <a:ext cx="435771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i="1">
                    <a:latin typeface="Book Antiqua" pitchFamily="18" charset="0"/>
                    <a:sym typeface="Symbol" pitchFamily="18" charset="2"/>
                  </a:rPr>
                  <a:t></a:t>
                </a:r>
                <a:r>
                  <a:rPr lang="ru-RU">
                    <a:latin typeface="Book Antiqua" pitchFamily="18" charset="0"/>
                  </a:rPr>
                  <a:t> = </a:t>
                </a:r>
                <a:r>
                  <a:rPr lang="ru-RU" i="1">
                    <a:latin typeface="Book Antiqua" pitchFamily="18" charset="0"/>
                    <a:sym typeface="Symbol" pitchFamily="18" charset="2"/>
                  </a:rPr>
                  <a:t></a:t>
                </a:r>
                <a:r>
                  <a:rPr lang="ru-RU" baseline="-25000">
                    <a:latin typeface="Book Antiqua" pitchFamily="18" charset="0"/>
                  </a:rPr>
                  <a:t>0</a:t>
                </a:r>
                <a:r>
                  <a:rPr lang="ru-RU" i="1">
                    <a:latin typeface="Book Antiqua" pitchFamily="18" charset="0"/>
                  </a:rPr>
                  <a:t>С – закон Б</a:t>
                </a:r>
                <a:r>
                  <a:rPr lang="en-US" i="1">
                    <a:latin typeface="Book Antiqua" pitchFamily="18" charset="0"/>
                  </a:rPr>
                  <a:t>é</a:t>
                </a:r>
                <a:r>
                  <a:rPr lang="ru-RU" i="1">
                    <a:latin typeface="Book Antiqua" pitchFamily="18" charset="0"/>
                  </a:rPr>
                  <a:t>ра, </a:t>
                </a:r>
                <a:r>
                  <a:rPr lang="ru-RU" sz="1400" i="1">
                    <a:latin typeface="Book Antiqua" pitchFamily="18" charset="0"/>
                  </a:rPr>
                  <a:t>С – концентрация активных молекул в непоглощающем растворителе</a:t>
                </a:r>
                <a:r>
                  <a:rPr lang="ru-RU" sz="1400">
                    <a:latin typeface="Book Antiqua" pitchFamily="18" charset="0"/>
                  </a:rPr>
                  <a:t> </a:t>
                </a:r>
              </a:p>
            </p:txBody>
          </p:sp>
          <p:sp>
            <p:nvSpPr>
              <p:cNvPr id="118795" name="Прямоугольник 24"/>
              <p:cNvSpPr>
                <a:spLocks noChangeArrowheads="1"/>
              </p:cNvSpPr>
              <p:nvPr/>
            </p:nvSpPr>
            <p:spPr bwMode="auto">
              <a:xfrm>
                <a:off x="3500430" y="6274378"/>
                <a:ext cx="54095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i="1"/>
                  <a:t>«Всё вместе» </a:t>
                </a:r>
                <a:r>
                  <a:rPr lang="ru-RU">
                    <a:sym typeface="Symbol" pitchFamily="18" charset="2"/>
                  </a:rPr>
                  <a:t></a:t>
                </a:r>
                <a:r>
                  <a:rPr lang="ru-RU" i="1">
                    <a:sym typeface="Symbol" pitchFamily="18" charset="2"/>
                  </a:rPr>
                  <a:t> </a:t>
                </a:r>
                <a:r>
                  <a:rPr lang="ru-RU" i="1"/>
                  <a:t>закон Бугéра–Лáмберта–Б</a:t>
                </a:r>
                <a:r>
                  <a:rPr lang="en-US" i="1"/>
                  <a:t>é</a:t>
                </a:r>
                <a:r>
                  <a:rPr lang="ru-RU" i="1"/>
                  <a:t>ра</a:t>
                </a:r>
                <a:endParaRPr lang="ru-RU"/>
              </a:p>
            </p:txBody>
          </p:sp>
        </p:grpSp>
        <p:sp>
          <p:nvSpPr>
            <p:cNvPr id="118792" name="Прямоугольник 46"/>
            <p:cNvSpPr>
              <a:spLocks noChangeArrowheads="1"/>
            </p:cNvSpPr>
            <p:nvPr/>
          </p:nvSpPr>
          <p:spPr bwMode="auto">
            <a:xfrm>
              <a:off x="7786710" y="6000768"/>
              <a:ext cx="7970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(XIX </a:t>
              </a:r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в.</a:t>
              </a:r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19150"/>
            <a:ext cx="5634038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285750" y="142875"/>
            <a:ext cx="635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152352" anchor="ctr">
            <a:spAutoFit/>
          </a:bodyPr>
          <a:lstStyle/>
          <a:p>
            <a:pPr eaLnBrk="0" hangingPunct="0"/>
            <a:r>
              <a:rPr lang="en-US" b="1">
                <a:solidFill>
                  <a:srgbClr val="800000"/>
                </a:solidFill>
                <a:cs typeface="Times New Roman" pitchFamily="18" charset="0"/>
              </a:rPr>
              <a:t>3</a:t>
            </a:r>
            <a:r>
              <a:rPr lang="ru-RU" b="1">
                <a:solidFill>
                  <a:srgbClr val="800000"/>
                </a:solidFill>
                <a:cs typeface="Times New Roman" pitchFamily="18" charset="0"/>
              </a:rPr>
              <a:t>.3. Понятие  о  природе  двулучепреломления  света</a:t>
            </a:r>
          </a:p>
        </p:txBody>
      </p:sp>
      <p:sp>
        <p:nvSpPr>
          <p:cNvPr id="308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3087" name="Группа 18"/>
          <p:cNvGrpSpPr>
            <a:grpSpLocks/>
          </p:cNvGrpSpPr>
          <p:nvPr/>
        </p:nvGrpSpPr>
        <p:grpSpPr bwMode="auto">
          <a:xfrm>
            <a:off x="3571875" y="714375"/>
            <a:ext cx="4965700" cy="2714625"/>
            <a:chOff x="3571868" y="714356"/>
            <a:chExt cx="4965731" cy="2714644"/>
          </a:xfrm>
        </p:grpSpPr>
        <p:sp>
          <p:nvSpPr>
            <p:cNvPr id="3103" name="Прямоугольник 12"/>
            <p:cNvSpPr>
              <a:spLocks noChangeArrowheads="1"/>
            </p:cNvSpPr>
            <p:nvPr/>
          </p:nvSpPr>
          <p:spPr bwMode="auto">
            <a:xfrm>
              <a:off x="3571868" y="714356"/>
              <a:ext cx="13532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&gt; b = c</a:t>
              </a:r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076" name="Object 4"/>
            <p:cNvGraphicFramePr>
              <a:graphicFrameLocks noChangeAspect="1"/>
            </p:cNvGraphicFramePr>
            <p:nvPr/>
          </p:nvGraphicFramePr>
          <p:xfrm>
            <a:off x="7929586" y="1262012"/>
            <a:ext cx="608013" cy="64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3" imgW="431640" imgH="457200" progId="Equation.3">
                    <p:embed/>
                  </p:oleObj>
                </mc:Choice>
                <mc:Fallback>
                  <p:oleObj name="Формула" r:id="rId3" imgW="431640" imgH="4572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9586" y="1262012"/>
                          <a:ext cx="608013" cy="642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6"/>
            <p:cNvGraphicFramePr>
              <a:graphicFrameLocks noChangeAspect="1"/>
            </p:cNvGraphicFramePr>
            <p:nvPr/>
          </p:nvGraphicFramePr>
          <p:xfrm>
            <a:off x="6429388" y="1357298"/>
            <a:ext cx="914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5" imgW="647640" imgH="279360" progId="Equation.3">
                    <p:embed/>
                  </p:oleObj>
                </mc:Choice>
                <mc:Fallback>
                  <p:oleObj name="Формула" r:id="rId5" imgW="647640" imgH="27936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29388" y="1357298"/>
                          <a:ext cx="91440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04" name="AutoShape 33"/>
            <p:cNvSpPr>
              <a:spLocks noChangeArrowheads="1"/>
            </p:cNvSpPr>
            <p:nvPr/>
          </p:nvSpPr>
          <p:spPr bwMode="auto">
            <a:xfrm rot="7960141">
              <a:off x="5740989" y="2253699"/>
              <a:ext cx="651133" cy="356029"/>
            </a:xfrm>
            <a:custGeom>
              <a:avLst/>
              <a:gdLst>
                <a:gd name="T0" fmla="*/ 135925351 w 21600"/>
                <a:gd name="T1" fmla="*/ 0 h 21600"/>
                <a:gd name="T2" fmla="*/ 0 w 21600"/>
                <a:gd name="T3" fmla="*/ 7962769 h 21600"/>
                <a:gd name="T4" fmla="*/ 135925351 w 21600"/>
                <a:gd name="T5" fmla="*/ 15925423 h 21600"/>
                <a:gd name="T6" fmla="*/ 181234184 w 21600"/>
                <a:gd name="T7" fmla="*/ 796276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5" name="AutoShape 27"/>
            <p:cNvSpPr>
              <a:spLocks noChangeArrowheads="1"/>
            </p:cNvSpPr>
            <p:nvPr/>
          </p:nvSpPr>
          <p:spPr bwMode="auto">
            <a:xfrm>
              <a:off x="3571868" y="2714620"/>
              <a:ext cx="2928958" cy="714380"/>
            </a:xfrm>
            <a:prstGeom prst="cloudCallout">
              <a:avLst>
                <a:gd name="adj1" fmla="val 3829"/>
                <a:gd name="adj2" fmla="val -121662"/>
              </a:avLst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88" name="Группа 24"/>
          <p:cNvGrpSpPr>
            <a:grpSpLocks/>
          </p:cNvGrpSpPr>
          <p:nvPr/>
        </p:nvGrpSpPr>
        <p:grpSpPr bwMode="auto">
          <a:xfrm>
            <a:off x="4705350" y="3644900"/>
            <a:ext cx="4103688" cy="2768600"/>
            <a:chOff x="4705666" y="3644900"/>
            <a:chExt cx="4103372" cy="2768600"/>
          </a:xfrm>
        </p:grpSpPr>
        <p:grpSp>
          <p:nvGrpSpPr>
            <p:cNvPr id="3094" name="Группа 19"/>
            <p:cNvGrpSpPr>
              <a:grpSpLocks/>
            </p:cNvGrpSpPr>
            <p:nvPr/>
          </p:nvGrpSpPr>
          <p:grpSpPr bwMode="auto">
            <a:xfrm>
              <a:off x="4716463" y="3644900"/>
              <a:ext cx="4092575" cy="2768600"/>
              <a:chOff x="4716463" y="3644900"/>
              <a:chExt cx="4092575" cy="2768600"/>
            </a:xfrm>
          </p:grpSpPr>
          <p:pic>
            <p:nvPicPr>
              <p:cNvPr id="3096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716463" y="3644900"/>
                <a:ext cx="2355850" cy="273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97" name="Rectangle 15"/>
              <p:cNvSpPr>
                <a:spLocks noChangeArrowheads="1"/>
              </p:cNvSpPr>
              <p:nvPr/>
            </p:nvSpPr>
            <p:spPr bwMode="auto">
              <a:xfrm>
                <a:off x="5148263" y="4221163"/>
                <a:ext cx="2233612" cy="2873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98" name="Oval 17"/>
              <p:cNvSpPr>
                <a:spLocks noChangeArrowheads="1"/>
              </p:cNvSpPr>
              <p:nvPr/>
            </p:nvSpPr>
            <p:spPr bwMode="auto">
              <a:xfrm>
                <a:off x="5003800" y="4813300"/>
                <a:ext cx="142875" cy="481013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99" name="Rectangle 18"/>
              <p:cNvSpPr>
                <a:spLocks noChangeArrowheads="1"/>
              </p:cNvSpPr>
              <p:nvPr/>
            </p:nvSpPr>
            <p:spPr bwMode="auto">
              <a:xfrm>
                <a:off x="4827588" y="4797425"/>
                <a:ext cx="576262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b="1" i="1">
                    <a:solidFill>
                      <a:srgbClr val="0000FF"/>
                    </a:solidFill>
                    <a:latin typeface="Constantia" pitchFamily="18" charset="0"/>
                  </a:rPr>
                  <a:t>“</a:t>
                </a:r>
                <a:r>
                  <a:rPr lang="en-US" sz="1600" b="1" i="1">
                    <a:solidFill>
                      <a:srgbClr val="0000FF"/>
                    </a:solidFill>
                    <a:latin typeface="Times New Roman" pitchFamily="18" charset="0"/>
                  </a:rPr>
                  <a:t>e</a:t>
                </a:r>
                <a:r>
                  <a:rPr lang="en-US" sz="1600" b="1" i="1">
                    <a:solidFill>
                      <a:srgbClr val="0000FF"/>
                    </a:solidFill>
                    <a:latin typeface="Constantia" pitchFamily="18" charset="0"/>
                  </a:rPr>
                  <a:t>”</a:t>
                </a:r>
                <a:r>
                  <a:rPr lang="ru-RU" b="1" i="1">
                    <a:solidFill>
                      <a:srgbClr val="0000FF"/>
                    </a:solidFill>
                    <a:latin typeface="Constantia" pitchFamily="18" charset="0"/>
                  </a:rPr>
                  <a:t> </a:t>
                </a:r>
              </a:p>
            </p:txBody>
          </p:sp>
          <p:sp>
            <p:nvSpPr>
              <p:cNvPr id="3100" name="Oval 19"/>
              <p:cNvSpPr>
                <a:spLocks noChangeArrowheads="1"/>
              </p:cNvSpPr>
              <p:nvPr/>
            </p:nvSpPr>
            <p:spPr bwMode="auto">
              <a:xfrm>
                <a:off x="5972175" y="6069013"/>
                <a:ext cx="200025" cy="34448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3074" name="Object 26"/>
              <p:cNvGraphicFramePr>
                <a:graphicFrameLocks noChangeAspect="1"/>
              </p:cNvGraphicFramePr>
              <p:nvPr/>
            </p:nvGraphicFramePr>
            <p:xfrm>
              <a:off x="7046692" y="5929330"/>
              <a:ext cx="1687512" cy="4270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8" imgW="901440" imgH="228600" progId="Equation.3">
                      <p:embed/>
                    </p:oleObj>
                  </mc:Choice>
                  <mc:Fallback>
                    <p:oleObj name="Формула" r:id="rId8" imgW="901440" imgH="228600" progId="Equation.3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6692" y="5929330"/>
                            <a:ext cx="1687512" cy="4270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5" name="Object 30"/>
              <p:cNvGraphicFramePr>
                <a:graphicFrameLocks noChangeAspect="1"/>
              </p:cNvGraphicFramePr>
              <p:nvPr/>
            </p:nvGraphicFramePr>
            <p:xfrm>
              <a:off x="7031038" y="5411788"/>
              <a:ext cx="1778000" cy="444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Формула" r:id="rId10" imgW="914400" imgH="228600" progId="Equation.3">
                      <p:embed/>
                    </p:oleObj>
                  </mc:Choice>
                  <mc:Fallback>
                    <p:oleObj name="Формула" r:id="rId10" imgW="914400" imgH="228600" progId="Equation.3">
                      <p:embed/>
                      <p:pic>
                        <p:nvPicPr>
                          <p:cNvPr id="0" name="Object 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31038" y="5411788"/>
                            <a:ext cx="1778000" cy="444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01" name="Rectangle 32"/>
              <p:cNvSpPr>
                <a:spLocks noChangeArrowheads="1"/>
              </p:cNvSpPr>
              <p:nvPr/>
            </p:nvSpPr>
            <p:spPr bwMode="auto">
              <a:xfrm>
                <a:off x="5795963" y="6021388"/>
                <a:ext cx="576262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b="1" i="1">
                    <a:solidFill>
                      <a:srgbClr val="FF0000"/>
                    </a:solidFill>
                    <a:latin typeface="Constantia" pitchFamily="18" charset="0"/>
                  </a:rPr>
                  <a:t>“</a:t>
                </a:r>
                <a:r>
                  <a:rPr lang="en-US" sz="1600" b="1">
                    <a:solidFill>
                      <a:srgbClr val="FF0000"/>
                    </a:solidFill>
                    <a:latin typeface="Times New Roman" pitchFamily="18" charset="0"/>
                  </a:rPr>
                  <a:t>o</a:t>
                </a:r>
                <a:r>
                  <a:rPr lang="en-US" sz="1600" b="1" i="1">
                    <a:solidFill>
                      <a:srgbClr val="FF0000"/>
                    </a:solidFill>
                    <a:latin typeface="Constantia" pitchFamily="18" charset="0"/>
                  </a:rPr>
                  <a:t>”</a:t>
                </a:r>
                <a:r>
                  <a:rPr lang="ru-RU" b="1" i="1">
                    <a:solidFill>
                      <a:srgbClr val="0000FF"/>
                    </a:solidFill>
                    <a:latin typeface="Constantia" pitchFamily="18" charset="0"/>
                  </a:rPr>
                  <a:t> </a:t>
                </a:r>
              </a:p>
            </p:txBody>
          </p:sp>
          <p:sp>
            <p:nvSpPr>
              <p:cNvPr id="3102" name="AutoShape 33"/>
              <p:cNvSpPr>
                <a:spLocks noChangeArrowheads="1"/>
              </p:cNvSpPr>
              <p:nvPr/>
            </p:nvSpPr>
            <p:spPr bwMode="auto">
              <a:xfrm rot="7960141">
                <a:off x="5327651" y="4329112"/>
                <a:ext cx="360362" cy="144463"/>
              </a:xfrm>
              <a:custGeom>
                <a:avLst/>
                <a:gdLst>
                  <a:gd name="T0" fmla="*/ 75226308 w 21600"/>
                  <a:gd name="T1" fmla="*/ 0 h 21600"/>
                  <a:gd name="T2" fmla="*/ 0 w 21600"/>
                  <a:gd name="T3" fmla="*/ 3230988 h 21600"/>
                  <a:gd name="T4" fmla="*/ 75226308 w 21600"/>
                  <a:gd name="T5" fmla="*/ 6461930 h 21600"/>
                  <a:gd name="T6" fmla="*/ 100301955 w 21600"/>
                  <a:gd name="T7" fmla="*/ 323098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aphicFrame>
          <p:nvGraphicFramePr>
            <p:cNvPr id="3079" name="Object 7"/>
            <p:cNvGraphicFramePr>
              <a:graphicFrameLocks noChangeAspect="1"/>
            </p:cNvGraphicFramePr>
            <p:nvPr/>
          </p:nvGraphicFramePr>
          <p:xfrm>
            <a:off x="4705666" y="4592162"/>
            <a:ext cx="525463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2" imgW="253800" imgH="228600" progId="Equation.3">
                    <p:embed/>
                  </p:oleObj>
                </mc:Choice>
                <mc:Fallback>
                  <p:oleObj name="Формула" r:id="rId12" imgW="253800" imgH="2286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5666" y="4592162"/>
                          <a:ext cx="525463" cy="481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" name="Object 9"/>
            <p:cNvGraphicFramePr>
              <a:graphicFrameLocks noChangeAspect="1"/>
            </p:cNvGraphicFramePr>
            <p:nvPr/>
          </p:nvGraphicFramePr>
          <p:xfrm>
            <a:off x="5702300" y="5857875"/>
            <a:ext cx="552450" cy="481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4" imgW="266400" imgH="228600" progId="Equation.3">
                    <p:embed/>
                  </p:oleObj>
                </mc:Choice>
                <mc:Fallback>
                  <p:oleObj name="Формула" r:id="rId14" imgW="266400" imgH="2286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02300" y="5857875"/>
                          <a:ext cx="552450" cy="4810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5" name="Прямоугольник 23"/>
            <p:cNvSpPr>
              <a:spLocks noChangeArrowheads="1"/>
            </p:cNvSpPr>
            <p:nvPr/>
          </p:nvSpPr>
          <p:spPr bwMode="auto">
            <a:xfrm>
              <a:off x="4929190" y="4143380"/>
              <a:ext cx="3561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Y</a:t>
              </a:r>
              <a:endParaRPr lang="ru-RU" sz="2400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082" name="Object 10"/>
          <p:cNvGraphicFramePr>
            <a:graphicFrameLocks noChangeAspect="1"/>
          </p:cNvGraphicFramePr>
          <p:nvPr/>
        </p:nvGraphicFramePr>
        <p:xfrm>
          <a:off x="1598613" y="3671888"/>
          <a:ext cx="595312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6" imgW="266400" imgH="203040" progId="Equation.3">
                  <p:embed/>
                </p:oleObj>
              </mc:Choice>
              <mc:Fallback>
                <p:oleObj name="Формула" r:id="rId16" imgW="266400" imgH="2030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613" y="3671888"/>
                        <a:ext cx="595312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1928813" y="5357813"/>
          <a:ext cx="595312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8" imgW="266400" imgH="203040" progId="Equation.3">
                  <p:embed/>
                </p:oleObj>
              </mc:Choice>
              <mc:Fallback>
                <p:oleObj name="Формула" r:id="rId18" imgW="266400" imgH="2030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5357813"/>
                        <a:ext cx="595312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9" name="Прямоугольник 26"/>
          <p:cNvSpPr>
            <a:spLocks noChangeArrowheads="1"/>
          </p:cNvSpPr>
          <p:nvPr/>
        </p:nvSpPr>
        <p:spPr bwMode="auto">
          <a:xfrm>
            <a:off x="1928813" y="4000500"/>
            <a:ext cx="1420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Bookman Old Style" pitchFamily="18" charset="0"/>
                <a:cs typeface="Times New Roman" pitchFamily="18" charset="0"/>
              </a:rPr>
              <a:t>v</a:t>
            </a:r>
            <a:r>
              <a:rPr lang="en-US" sz="2400" i="1" baseline="30000">
                <a:latin typeface="Times New Roman" pitchFamily="18" charset="0"/>
                <a:cs typeface="Times New Roman" pitchFamily="18" charset="0"/>
              </a:rPr>
              <a:t>”e”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i="1">
                <a:latin typeface="Bookman Old Style" pitchFamily="18" charset="0"/>
                <a:cs typeface="Times New Roman" pitchFamily="18" charset="0"/>
              </a:rPr>
              <a:t>v</a:t>
            </a:r>
            <a:r>
              <a:rPr lang="en-US" sz="2400" i="1" baseline="-25000">
                <a:latin typeface="Times New Roman" pitchFamily="18" charset="0"/>
                <a:cs typeface="Times New Roman" pitchFamily="18" charset="0"/>
              </a:rPr>
              <a:t>min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0" name="Прямоугольник 27"/>
          <p:cNvSpPr>
            <a:spLocks noChangeArrowheads="1"/>
          </p:cNvSpPr>
          <p:nvPr/>
        </p:nvSpPr>
        <p:spPr bwMode="auto">
          <a:xfrm>
            <a:off x="2500313" y="5786438"/>
            <a:ext cx="1474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Bookman Old Style" pitchFamily="18" charset="0"/>
                <a:cs typeface="Times New Roman" pitchFamily="18" charset="0"/>
              </a:rPr>
              <a:t>v</a:t>
            </a:r>
            <a:r>
              <a:rPr lang="en-US" sz="2400" i="1" baseline="30000">
                <a:latin typeface="Times New Roman" pitchFamily="18" charset="0"/>
                <a:cs typeface="Times New Roman" pitchFamily="18" charset="0"/>
              </a:rPr>
              <a:t>”o”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i="1">
                <a:latin typeface="Bookman Old Style" pitchFamily="18" charset="0"/>
                <a:cs typeface="Times New Roman" pitchFamily="18" charset="0"/>
              </a:rPr>
              <a:t>v</a:t>
            </a:r>
            <a:r>
              <a:rPr lang="en-US" sz="2400" i="1" baseline="-25000">
                <a:latin typeface="Times New Roman" pitchFamily="18" charset="0"/>
                <a:cs typeface="Times New Roman" pitchFamily="18" charset="0"/>
              </a:rPr>
              <a:t>max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1" name="Прямоугольник 28"/>
          <p:cNvSpPr>
            <a:spLocks noChangeArrowheads="1"/>
          </p:cNvSpPr>
          <p:nvPr/>
        </p:nvSpPr>
        <p:spPr bwMode="auto">
          <a:xfrm>
            <a:off x="6253163" y="2428875"/>
            <a:ext cx="286861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i="1">
                <a:latin typeface="Bookman Old Style" pitchFamily="18" charset="0"/>
                <a:cs typeface="Times New Roman" pitchFamily="18" charset="0"/>
              </a:rPr>
              <a:t>«положительный кристалл» </a:t>
            </a:r>
          </a:p>
          <a:p>
            <a:pPr algn="ctr"/>
            <a:r>
              <a:rPr lang="ru-RU" sz="2400" i="1">
                <a:latin typeface="Bookman Old Style" pitchFamily="18" charset="0"/>
                <a:cs typeface="Times New Roman" pitchFamily="18" charset="0"/>
              </a:rPr>
              <a:t>(кварц)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2" name="Прямоугольник 29"/>
          <p:cNvSpPr>
            <a:spLocks noChangeArrowheads="1"/>
          </p:cNvSpPr>
          <p:nvPr/>
        </p:nvSpPr>
        <p:spPr bwMode="auto">
          <a:xfrm>
            <a:off x="1174750" y="3703638"/>
            <a:ext cx="355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3" name="Прямоугольник 30"/>
          <p:cNvSpPr>
            <a:spLocks noChangeArrowheads="1"/>
          </p:cNvSpPr>
          <p:nvPr/>
        </p:nvSpPr>
        <p:spPr bwMode="auto">
          <a:xfrm>
            <a:off x="1349375" y="5080000"/>
            <a:ext cx="41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  <a:sym typeface="Symbol" pitchFamily="18" charset="2"/>
              </a:rPr>
              <a:t></a:t>
            </a:r>
            <a:endParaRPr 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81"/>
          <p:cNvSpPr>
            <a:spLocks/>
          </p:cNvSpPr>
          <p:nvPr/>
        </p:nvSpPr>
        <p:spPr bwMode="auto">
          <a:xfrm>
            <a:off x="500063" y="428625"/>
            <a:ext cx="8135937" cy="78581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2000" i="1">
                <a:solidFill>
                  <a:srgbClr val="0000FF"/>
                </a:solidFill>
                <a:latin typeface="Constantia" pitchFamily="18" charset="0"/>
              </a:rPr>
              <a:t>Распространение  поляризованных  волн  от  точечного  вторичного источника  в  анизотропной среде</a:t>
            </a:r>
          </a:p>
        </p:txBody>
      </p:sp>
      <p:grpSp>
        <p:nvGrpSpPr>
          <p:cNvPr id="121858" name="Группа 13"/>
          <p:cNvGrpSpPr>
            <a:grpSpLocks/>
          </p:cNvGrpSpPr>
          <p:nvPr/>
        </p:nvGrpSpPr>
        <p:grpSpPr bwMode="auto">
          <a:xfrm>
            <a:off x="1187450" y="1512888"/>
            <a:ext cx="7915275" cy="4724400"/>
            <a:chOff x="1187450" y="1512888"/>
            <a:chExt cx="7915360" cy="4724400"/>
          </a:xfrm>
        </p:grpSpPr>
        <p:grpSp>
          <p:nvGrpSpPr>
            <p:cNvPr id="121860" name="Группа 11"/>
            <p:cNvGrpSpPr>
              <a:grpSpLocks/>
            </p:cNvGrpSpPr>
            <p:nvPr/>
          </p:nvGrpSpPr>
          <p:grpSpPr bwMode="auto">
            <a:xfrm>
              <a:off x="1187450" y="1512888"/>
              <a:ext cx="6985000" cy="4724400"/>
              <a:chOff x="1187450" y="1512888"/>
              <a:chExt cx="6985000" cy="4724400"/>
            </a:xfrm>
          </p:grpSpPr>
          <p:grpSp>
            <p:nvGrpSpPr>
              <p:cNvPr id="121862" name="Группа 9"/>
              <p:cNvGrpSpPr>
                <a:grpSpLocks/>
              </p:cNvGrpSpPr>
              <p:nvPr/>
            </p:nvGrpSpPr>
            <p:grpSpPr bwMode="auto">
              <a:xfrm>
                <a:off x="1187450" y="1512888"/>
                <a:ext cx="6985000" cy="4724400"/>
                <a:chOff x="1187450" y="1512888"/>
                <a:chExt cx="6985000" cy="4724400"/>
              </a:xfrm>
            </p:grpSpPr>
            <p:pic>
              <p:nvPicPr>
                <p:cNvPr id="121864" name="Picture 90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187450" y="1512888"/>
                  <a:ext cx="6985000" cy="4724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1865" name="Oval 91"/>
                <p:cNvSpPr>
                  <a:spLocks noChangeArrowheads="1"/>
                </p:cNvSpPr>
                <p:nvPr/>
              </p:nvSpPr>
              <p:spPr bwMode="auto">
                <a:xfrm rot="1962998">
                  <a:off x="3492500" y="3424238"/>
                  <a:ext cx="338138" cy="51752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1866" name="Line 92"/>
                <p:cNvSpPr>
                  <a:spLocks noChangeShapeType="1"/>
                </p:cNvSpPr>
                <p:nvPr/>
              </p:nvSpPr>
              <p:spPr bwMode="auto">
                <a:xfrm>
                  <a:off x="3627438" y="3517900"/>
                  <a:ext cx="0" cy="43180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1867" name="Прямоугольник 8"/>
                <p:cNvSpPr>
                  <a:spLocks noChangeArrowheads="1"/>
                </p:cNvSpPr>
                <p:nvPr/>
              </p:nvSpPr>
              <p:spPr bwMode="auto">
                <a:xfrm>
                  <a:off x="7606796" y="3810904"/>
                  <a:ext cx="372218" cy="46166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ru-RU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21863" name="Прямоугольник 10"/>
              <p:cNvSpPr>
                <a:spLocks noChangeArrowheads="1"/>
              </p:cNvSpPr>
              <p:nvPr/>
            </p:nvSpPr>
            <p:spPr bwMode="auto">
              <a:xfrm>
                <a:off x="6143636" y="1571612"/>
                <a:ext cx="1143008" cy="70788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4000" i="1">
                    <a:solidFill>
                      <a:srgbClr val="0000FF"/>
                    </a:solidFill>
                    <a:latin typeface="Bookman Old Style" pitchFamily="18" charset="0"/>
                    <a:cs typeface="Times New Roman" pitchFamily="18" charset="0"/>
                  </a:rPr>
                  <a:t>v</a:t>
                </a:r>
                <a:r>
                  <a:rPr lang="en-US" sz="4000" i="1" baseline="-2500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”o”</a:t>
                </a:r>
                <a:endParaRPr lang="ru-RU" sz="40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1861" name="Прямоугольник 12"/>
            <p:cNvSpPr>
              <a:spLocks noChangeArrowheads="1"/>
            </p:cNvSpPr>
            <p:nvPr/>
          </p:nvSpPr>
          <p:spPr bwMode="auto">
            <a:xfrm>
              <a:off x="7602644" y="3415228"/>
              <a:ext cx="1500166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solidFill>
                    <a:srgbClr val="0000FF"/>
                  </a:solidFill>
                  <a:latin typeface="Bookman Old Style" pitchFamily="18" charset="0"/>
                  <a:cs typeface="Times New Roman" pitchFamily="18" charset="0"/>
                </a:rPr>
                <a:t>v</a:t>
              </a:r>
              <a:r>
                <a:rPr lang="en-US" sz="2400" i="1" baseline="-250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”e”</a:t>
              </a:r>
              <a:r>
                <a:rPr lang="en-US" sz="2400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&lt;</a:t>
              </a:r>
              <a:r>
                <a:rPr lang="en-US" sz="2400" i="1">
                  <a:solidFill>
                    <a:srgbClr val="0000FF"/>
                  </a:solidFill>
                  <a:latin typeface="Bookman Old Style" pitchFamily="18" charset="0"/>
                  <a:cs typeface="Times New Roman" pitchFamily="18" charset="0"/>
                </a:rPr>
                <a:t>v</a:t>
              </a:r>
              <a:r>
                <a:rPr lang="en-US" sz="2400" i="1" baseline="-250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”o”</a:t>
              </a:r>
              <a:endParaRPr lang="ru-RU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1859" name="Прямоугольник 14"/>
          <p:cNvSpPr>
            <a:spLocks noChangeArrowheads="1"/>
          </p:cNvSpPr>
          <p:nvPr/>
        </p:nvSpPr>
        <p:spPr bwMode="auto">
          <a:xfrm>
            <a:off x="4332288" y="3786188"/>
            <a:ext cx="371475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11946</TotalTime>
  <Words>592</Words>
  <Application>Microsoft Office PowerPoint</Application>
  <PresentationFormat>Экран (4:3)</PresentationFormat>
  <Paragraphs>111</Paragraphs>
  <Slides>13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Book Antiqua</vt:lpstr>
      <vt:lpstr>Bookman Old Style</vt:lpstr>
      <vt:lpstr>Calibri</vt:lpstr>
      <vt:lpstr>Cambria</vt:lpstr>
      <vt:lpstr>Constantia</vt:lpstr>
      <vt:lpstr>Symbol</vt:lpstr>
      <vt:lpstr>Times New Roman</vt:lpstr>
      <vt:lpstr>Оформление по умолчанию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Hp21</cp:lastModifiedBy>
  <cp:revision>361</cp:revision>
  <dcterms:created xsi:type="dcterms:W3CDTF">2010-10-03T06:36:32Z</dcterms:created>
  <dcterms:modified xsi:type="dcterms:W3CDTF">2023-12-23T04:55:09Z</dcterms:modified>
</cp:coreProperties>
</file>