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316" r:id="rId2"/>
    <p:sldId id="368" r:id="rId3"/>
    <p:sldId id="369" r:id="rId4"/>
    <p:sldId id="370" r:id="rId5"/>
    <p:sldId id="374" r:id="rId6"/>
    <p:sldId id="371" r:id="rId7"/>
    <p:sldId id="372" r:id="rId8"/>
    <p:sldId id="373" r:id="rId9"/>
    <p:sldId id="339" r:id="rId10"/>
    <p:sldId id="336" r:id="rId11"/>
    <p:sldId id="347" r:id="rId12"/>
    <p:sldId id="331" r:id="rId13"/>
    <p:sldId id="367" r:id="rId14"/>
    <p:sldId id="334" r:id="rId15"/>
    <p:sldId id="340" r:id="rId16"/>
    <p:sldId id="341" r:id="rId17"/>
    <p:sldId id="344" r:id="rId18"/>
    <p:sldId id="343" r:id="rId19"/>
    <p:sldId id="338" r:id="rId20"/>
    <p:sldId id="362" r:id="rId21"/>
    <p:sldId id="363" r:id="rId22"/>
    <p:sldId id="364" r:id="rId23"/>
    <p:sldId id="365" r:id="rId24"/>
    <p:sldId id="366" r:id="rId2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363" autoAdjust="0"/>
    <p:restoredTop sz="94103" autoAdjust="0"/>
  </p:normalViewPr>
  <p:slideViewPr>
    <p:cSldViewPr>
      <p:cViewPr varScale="1">
        <p:scale>
          <a:sx n="70" d="100"/>
          <a:sy n="70" d="100"/>
        </p:scale>
        <p:origin x="145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5.wmf"/><Relationship Id="rId1" Type="http://schemas.openxmlformats.org/officeDocument/2006/relationships/image" Target="../media/image54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7" Type="http://schemas.openxmlformats.org/officeDocument/2006/relationships/image" Target="../media/image64.wmf"/><Relationship Id="rId2" Type="http://schemas.openxmlformats.org/officeDocument/2006/relationships/image" Target="../media/image59.wmf"/><Relationship Id="rId1" Type="http://schemas.openxmlformats.org/officeDocument/2006/relationships/image" Target="../media/image58.wmf"/><Relationship Id="rId6" Type="http://schemas.openxmlformats.org/officeDocument/2006/relationships/image" Target="../media/image63.wmf"/><Relationship Id="rId5" Type="http://schemas.openxmlformats.org/officeDocument/2006/relationships/image" Target="../media/image62.wmf"/><Relationship Id="rId4" Type="http://schemas.openxmlformats.org/officeDocument/2006/relationships/image" Target="../media/image61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image" Target="../media/image71.wmf"/><Relationship Id="rId1" Type="http://schemas.openxmlformats.org/officeDocument/2006/relationships/image" Target="../media/image70.wmf"/><Relationship Id="rId4" Type="http://schemas.openxmlformats.org/officeDocument/2006/relationships/image" Target="../media/image7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image" Target="../media/image5.wmf"/><Relationship Id="rId4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0.wmf"/><Relationship Id="rId1" Type="http://schemas.openxmlformats.org/officeDocument/2006/relationships/image" Target="../media/image26.wmf"/><Relationship Id="rId6" Type="http://schemas.openxmlformats.org/officeDocument/2006/relationships/image" Target="../media/image30.wmf"/><Relationship Id="rId5" Type="http://schemas.openxmlformats.org/officeDocument/2006/relationships/image" Target="../media/image29.wmf"/><Relationship Id="rId4" Type="http://schemas.openxmlformats.org/officeDocument/2006/relationships/image" Target="../media/image28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6" Type="http://schemas.openxmlformats.org/officeDocument/2006/relationships/image" Target="../media/image36.wmf"/><Relationship Id="rId5" Type="http://schemas.openxmlformats.org/officeDocument/2006/relationships/image" Target="../media/image35.wmf"/><Relationship Id="rId4" Type="http://schemas.openxmlformats.org/officeDocument/2006/relationships/image" Target="../media/image34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Relationship Id="rId6" Type="http://schemas.openxmlformats.org/officeDocument/2006/relationships/image" Target="../media/image42.wmf"/><Relationship Id="rId5" Type="http://schemas.openxmlformats.org/officeDocument/2006/relationships/image" Target="../media/image41.wmf"/><Relationship Id="rId4" Type="http://schemas.openxmlformats.org/officeDocument/2006/relationships/image" Target="../media/image40.wmf"/></Relationships>
</file>

<file path=ppt/drawings/_rels/vmlDrawing9.v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3" Type="http://schemas.openxmlformats.org/officeDocument/2006/relationships/image" Target="../media/image45.wmf"/><Relationship Id="rId7" Type="http://schemas.openxmlformats.org/officeDocument/2006/relationships/image" Target="../media/image49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Relationship Id="rId6" Type="http://schemas.openxmlformats.org/officeDocument/2006/relationships/image" Target="../media/image48.wmf"/><Relationship Id="rId11" Type="http://schemas.openxmlformats.org/officeDocument/2006/relationships/image" Target="../media/image53.wmf"/><Relationship Id="rId5" Type="http://schemas.openxmlformats.org/officeDocument/2006/relationships/image" Target="../media/image47.wmf"/><Relationship Id="rId10" Type="http://schemas.openxmlformats.org/officeDocument/2006/relationships/image" Target="../media/image52.wmf"/><Relationship Id="rId4" Type="http://schemas.openxmlformats.org/officeDocument/2006/relationships/image" Target="../media/image46.wmf"/><Relationship Id="rId9" Type="http://schemas.openxmlformats.org/officeDocument/2006/relationships/image" Target="../media/image5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dirty="0">
                <a:latin typeface="Constantia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nstantia" pitchFamily="18" charset="0"/>
              </a:defRPr>
            </a:lvl1pPr>
          </a:lstStyle>
          <a:p>
            <a:pPr>
              <a:defRPr/>
            </a:pPr>
            <a:fld id="{A7574E35-5EAE-42C4-BFA2-8B44C3F9E04B}" type="datetimeFigureOut">
              <a:rPr lang="ru-RU"/>
              <a:pPr>
                <a:defRPr/>
              </a:pPr>
              <a:t>20.09.2023</a:t>
            </a:fld>
            <a:endParaRPr lang="ru-RU" dirty="0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942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dirty="0">
                <a:latin typeface="Constantia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42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nstantia" pitchFamily="18" charset="0"/>
              </a:defRPr>
            </a:lvl1pPr>
          </a:lstStyle>
          <a:p>
            <a:pPr>
              <a:defRPr/>
            </a:pPr>
            <a:fld id="{13C3F027-B3F6-4470-B0C5-DE4D5E8F73A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65893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7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12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13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A05CD-0924-4B12-96F2-DE677051DE01}" type="datetime1">
              <a:rPr lang="ru-RU"/>
              <a:pPr>
                <a:defRPr/>
              </a:pPr>
              <a:t>20.09.2023</a:t>
            </a:fld>
            <a:endParaRPr lang="ru-RU" dirty="0"/>
          </a:p>
        </p:txBody>
      </p:sp>
      <p:sp>
        <p:nvSpPr>
          <p:cNvPr id="8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B93139-E606-45DF-896D-624C0E5A560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EAE4A-5888-48E5-9A53-7D3CA2118DBF}" type="datetime1">
              <a:rPr lang="ru-RU"/>
              <a:pPr>
                <a:defRPr/>
              </a:pPr>
              <a:t>20.09.2023</a:t>
            </a:fld>
            <a:endParaRPr lang="ru-RU" dirty="0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958DA-5428-48CA-8848-E393993F007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36AE74-FB50-4D9C-A6B7-A78BD6E2099F}" type="datetime1">
              <a:rPr lang="ru-RU"/>
              <a:pPr>
                <a:defRPr/>
              </a:pPr>
              <a:t>20.09.2023</a:t>
            </a:fld>
            <a:endParaRPr lang="ru-RU" dirty="0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2A8DA-FF2C-446D-8BF9-8CDDB5C3AB7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447800"/>
            <a:ext cx="4038600" cy="46783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4038600" cy="46783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997D31-EF74-41C3-A9E3-0DB466EA95FA}" type="datetime1">
              <a:rPr lang="ru-RU"/>
              <a:pPr>
                <a:defRPr/>
              </a:pPr>
              <a:t>20.09.2023</a:t>
            </a:fld>
            <a:endParaRPr lang="ru-RU" dirty="0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A6402C-0143-4138-9BAE-A0831E0F3EA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447800"/>
            <a:ext cx="4038600" cy="46783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447800"/>
            <a:ext cx="4038600" cy="22621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862388"/>
            <a:ext cx="4038600" cy="22637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BBBC5-081A-487C-931B-D911CBE8E577}" type="datetime1">
              <a:rPr lang="ru-RU"/>
              <a:pPr>
                <a:defRPr/>
              </a:pPr>
              <a:t>20.09.2023</a:t>
            </a:fld>
            <a:endParaRPr lang="ru-RU" dirty="0"/>
          </a:p>
        </p:txBody>
      </p:sp>
      <p:sp>
        <p:nvSpPr>
          <p:cNvPr id="7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014EBF-A34E-4C4D-BE3D-E5980AAB5C2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8AA340-635B-4939-91A3-4DAE074E118F}" type="datetime1">
              <a:rPr lang="ru-RU"/>
              <a:pPr>
                <a:defRPr/>
              </a:pPr>
              <a:t>20.09.2023</a:t>
            </a:fld>
            <a:endParaRPr lang="ru-RU" dirty="0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57B15C-D097-441D-B636-0DE26C94301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72ACA3-F9EF-43A3-985E-54CF4A214626}" type="datetime1">
              <a:rPr lang="ru-RU"/>
              <a:pPr>
                <a:defRPr/>
              </a:pPr>
              <a:t>20.09.2023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6C9685-4A4D-4FD5-9452-E893A12F6F3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A7555F-8D3B-46F1-9697-0DFB2BC0F02F}" type="datetime1">
              <a:rPr lang="ru-RU"/>
              <a:pPr>
                <a:defRPr/>
              </a:pPr>
              <a:t>20.09.2023</a:t>
            </a:fld>
            <a:endParaRPr lang="ru-RU" dirty="0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472081-5CA4-4DA2-A0DD-AF6C7701519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9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16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3A9109-75E7-4102-A489-BBBD0EB916C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D58CF5-FC13-4326-BD40-8B9110B75380}" type="datetime1">
              <a:rPr lang="ru-RU"/>
              <a:pPr>
                <a:defRPr/>
              </a:pPr>
              <a:t>20.09.2023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0F1685-2506-4F67-B09D-ECFC0D677668}" type="datetime1">
              <a:rPr lang="ru-RU"/>
              <a:pPr>
                <a:defRPr/>
              </a:pPr>
              <a:t>20.09.2023</a:t>
            </a:fld>
            <a:endParaRPr lang="ru-RU" dirty="0"/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A081C2-B858-4537-9631-A8FB141DCF9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2A747B-E115-4F94-B476-8848297A473E}" type="datetime1">
              <a:rPr lang="ru-RU"/>
              <a:pPr>
                <a:defRPr/>
              </a:pPr>
              <a:t>20.09.2023</a:t>
            </a:fld>
            <a:endParaRPr lang="ru-RU" dirty="0"/>
          </a:p>
        </p:txBody>
      </p:sp>
      <p:sp>
        <p:nvSpPr>
          <p:cNvPr id="3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1709A4-F760-4718-BCDF-0DF8402E970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7DB7C8-52B5-4CDF-9059-7365E6BE6074}" type="datetime1">
              <a:rPr lang="ru-RU"/>
              <a:pPr>
                <a:defRPr/>
              </a:pPr>
              <a:t>20.09.2023</a:t>
            </a:fld>
            <a:endParaRPr lang="ru-RU" dirty="0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41EDA1-96FE-44D7-AC7B-B150C7D34E6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B71FD1-8601-4836-A70F-ADF09798612E}" type="datetime1">
              <a:rPr lang="ru-RU"/>
              <a:pPr>
                <a:defRPr/>
              </a:pPr>
              <a:t>20.09.2023</a:t>
            </a:fld>
            <a:endParaRPr lang="ru-RU" dirty="0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B30514-856B-466E-AA3F-0AA6E7D30E6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Текст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776F301B-EA57-44D8-A4FE-FC4A245597A2}" type="datetime1">
              <a:rPr lang="ru-RU"/>
              <a:pPr>
                <a:defRPr/>
              </a:pPr>
              <a:t>20.09.2023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dirty="0">
                <a:solidFill>
                  <a:schemeClr val="tx2"/>
                </a:solidFill>
                <a:latin typeface="Constantia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270752D2-4981-4111-8341-95F14EBDFF2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4" r:id="rId1"/>
    <p:sldLayoutId id="2147483673" r:id="rId2"/>
    <p:sldLayoutId id="2147483675" r:id="rId3"/>
    <p:sldLayoutId id="2147483672" r:id="rId4"/>
    <p:sldLayoutId id="2147483676" r:id="rId5"/>
    <p:sldLayoutId id="2147483671" r:id="rId6"/>
    <p:sldLayoutId id="2147483670" r:id="rId7"/>
    <p:sldLayoutId id="2147483669" r:id="rId8"/>
    <p:sldLayoutId id="2147483668" r:id="rId9"/>
    <p:sldLayoutId id="2147483667" r:id="rId10"/>
    <p:sldLayoutId id="2147483666" r:id="rId11"/>
    <p:sldLayoutId id="2147483665" r:id="rId12"/>
    <p:sldLayoutId id="2147483664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4.png"/><Relationship Id="rId2" Type="http://schemas.microsoft.com/office/2007/relationships/media" Target="../media/media1.mp4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jpeg"/><Relationship Id="rId7" Type="http://schemas.openxmlformats.org/officeDocument/2006/relationships/image" Target="../media/image1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18.wmf"/><Relationship Id="rId10" Type="http://schemas.openxmlformats.org/officeDocument/2006/relationships/image" Target="../media/image20.wmf"/><Relationship Id="rId4" Type="http://schemas.openxmlformats.org/officeDocument/2006/relationships/oleObject" Target="../embeddings/oleObject10.bin"/><Relationship Id="rId9" Type="http://schemas.openxmlformats.org/officeDocument/2006/relationships/oleObject" Target="../embeddings/oleObject12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2.pn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hyperlink" Target="http://somit.ru/roliki/fizm_z.swf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13" Type="http://schemas.openxmlformats.org/officeDocument/2006/relationships/image" Target="../media/image29.wmf"/><Relationship Id="rId3" Type="http://schemas.openxmlformats.org/officeDocument/2006/relationships/image" Target="../media/image2.jpeg"/><Relationship Id="rId7" Type="http://schemas.openxmlformats.org/officeDocument/2006/relationships/image" Target="../media/image20.wmf"/><Relationship Id="rId12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4.bin"/><Relationship Id="rId11" Type="http://schemas.openxmlformats.org/officeDocument/2006/relationships/image" Target="../media/image28.wmf"/><Relationship Id="rId5" Type="http://schemas.openxmlformats.org/officeDocument/2006/relationships/image" Target="../media/image26.wmf"/><Relationship Id="rId15" Type="http://schemas.openxmlformats.org/officeDocument/2006/relationships/image" Target="../media/image30.wmf"/><Relationship Id="rId10" Type="http://schemas.openxmlformats.org/officeDocument/2006/relationships/oleObject" Target="../embeddings/oleObject16.bin"/><Relationship Id="rId4" Type="http://schemas.openxmlformats.org/officeDocument/2006/relationships/oleObject" Target="../embeddings/oleObject13.bin"/><Relationship Id="rId9" Type="http://schemas.openxmlformats.org/officeDocument/2006/relationships/image" Target="../media/image27.wmf"/><Relationship Id="rId14" Type="http://schemas.openxmlformats.org/officeDocument/2006/relationships/oleObject" Target="../embeddings/oleObject18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13" Type="http://schemas.openxmlformats.org/officeDocument/2006/relationships/image" Target="../media/image35.wmf"/><Relationship Id="rId3" Type="http://schemas.openxmlformats.org/officeDocument/2006/relationships/image" Target="../media/image2.jpeg"/><Relationship Id="rId7" Type="http://schemas.openxmlformats.org/officeDocument/2006/relationships/image" Target="../media/image32.wmf"/><Relationship Id="rId12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0.bin"/><Relationship Id="rId11" Type="http://schemas.openxmlformats.org/officeDocument/2006/relationships/image" Target="../media/image34.wmf"/><Relationship Id="rId5" Type="http://schemas.openxmlformats.org/officeDocument/2006/relationships/image" Target="../media/image31.wmf"/><Relationship Id="rId15" Type="http://schemas.openxmlformats.org/officeDocument/2006/relationships/image" Target="../media/image36.wmf"/><Relationship Id="rId10" Type="http://schemas.openxmlformats.org/officeDocument/2006/relationships/oleObject" Target="../embeddings/oleObject22.bin"/><Relationship Id="rId4" Type="http://schemas.openxmlformats.org/officeDocument/2006/relationships/oleObject" Target="../embeddings/oleObject19.bin"/><Relationship Id="rId9" Type="http://schemas.openxmlformats.org/officeDocument/2006/relationships/image" Target="../media/image33.wmf"/><Relationship Id="rId14" Type="http://schemas.openxmlformats.org/officeDocument/2006/relationships/oleObject" Target="../embeddings/oleObject24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13" Type="http://schemas.openxmlformats.org/officeDocument/2006/relationships/image" Target="../media/image41.wmf"/><Relationship Id="rId3" Type="http://schemas.openxmlformats.org/officeDocument/2006/relationships/image" Target="../media/image2.jpeg"/><Relationship Id="rId7" Type="http://schemas.openxmlformats.org/officeDocument/2006/relationships/image" Target="../media/image38.wmf"/><Relationship Id="rId12" Type="http://schemas.openxmlformats.org/officeDocument/2006/relationships/oleObject" Target="../embeddings/oleObject2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6.bin"/><Relationship Id="rId11" Type="http://schemas.openxmlformats.org/officeDocument/2006/relationships/image" Target="../media/image40.wmf"/><Relationship Id="rId5" Type="http://schemas.openxmlformats.org/officeDocument/2006/relationships/image" Target="../media/image37.wmf"/><Relationship Id="rId15" Type="http://schemas.openxmlformats.org/officeDocument/2006/relationships/image" Target="../media/image42.wmf"/><Relationship Id="rId10" Type="http://schemas.openxmlformats.org/officeDocument/2006/relationships/oleObject" Target="../embeddings/oleObject28.bin"/><Relationship Id="rId4" Type="http://schemas.openxmlformats.org/officeDocument/2006/relationships/oleObject" Target="../embeddings/oleObject25.bin"/><Relationship Id="rId9" Type="http://schemas.openxmlformats.org/officeDocument/2006/relationships/image" Target="../media/image39.wmf"/><Relationship Id="rId14" Type="http://schemas.openxmlformats.org/officeDocument/2006/relationships/oleObject" Target="../embeddings/oleObject30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3.bin"/><Relationship Id="rId13" Type="http://schemas.openxmlformats.org/officeDocument/2006/relationships/image" Target="../media/image47.wmf"/><Relationship Id="rId18" Type="http://schemas.openxmlformats.org/officeDocument/2006/relationships/oleObject" Target="../embeddings/oleObject38.bin"/><Relationship Id="rId3" Type="http://schemas.openxmlformats.org/officeDocument/2006/relationships/image" Target="../media/image2.jpeg"/><Relationship Id="rId21" Type="http://schemas.openxmlformats.org/officeDocument/2006/relationships/image" Target="../media/image51.wmf"/><Relationship Id="rId7" Type="http://schemas.openxmlformats.org/officeDocument/2006/relationships/image" Target="../media/image44.wmf"/><Relationship Id="rId12" Type="http://schemas.openxmlformats.org/officeDocument/2006/relationships/oleObject" Target="../embeddings/oleObject35.bin"/><Relationship Id="rId17" Type="http://schemas.openxmlformats.org/officeDocument/2006/relationships/image" Target="../media/image49.wmf"/><Relationship Id="rId25" Type="http://schemas.openxmlformats.org/officeDocument/2006/relationships/image" Target="../media/image53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37.bin"/><Relationship Id="rId20" Type="http://schemas.openxmlformats.org/officeDocument/2006/relationships/oleObject" Target="../embeddings/oleObject39.bin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32.bin"/><Relationship Id="rId11" Type="http://schemas.openxmlformats.org/officeDocument/2006/relationships/image" Target="../media/image46.wmf"/><Relationship Id="rId24" Type="http://schemas.openxmlformats.org/officeDocument/2006/relationships/oleObject" Target="../embeddings/oleObject41.bin"/><Relationship Id="rId5" Type="http://schemas.openxmlformats.org/officeDocument/2006/relationships/image" Target="../media/image43.wmf"/><Relationship Id="rId15" Type="http://schemas.openxmlformats.org/officeDocument/2006/relationships/image" Target="../media/image48.wmf"/><Relationship Id="rId23" Type="http://schemas.openxmlformats.org/officeDocument/2006/relationships/image" Target="../media/image52.wmf"/><Relationship Id="rId10" Type="http://schemas.openxmlformats.org/officeDocument/2006/relationships/oleObject" Target="../embeddings/oleObject34.bin"/><Relationship Id="rId19" Type="http://schemas.openxmlformats.org/officeDocument/2006/relationships/image" Target="../media/image50.wmf"/><Relationship Id="rId4" Type="http://schemas.openxmlformats.org/officeDocument/2006/relationships/oleObject" Target="../embeddings/oleObject31.bin"/><Relationship Id="rId9" Type="http://schemas.openxmlformats.org/officeDocument/2006/relationships/image" Target="../media/image45.wmf"/><Relationship Id="rId14" Type="http://schemas.openxmlformats.org/officeDocument/2006/relationships/oleObject" Target="../embeddings/oleObject36.bin"/><Relationship Id="rId22" Type="http://schemas.openxmlformats.org/officeDocument/2006/relationships/oleObject" Target="../embeddings/oleObject40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wmf"/><Relationship Id="rId3" Type="http://schemas.openxmlformats.org/officeDocument/2006/relationships/image" Target="../media/image2.jpeg"/><Relationship Id="rId7" Type="http://schemas.openxmlformats.org/officeDocument/2006/relationships/oleObject" Target="../embeddings/oleObject4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4.wmf"/><Relationship Id="rId5" Type="http://schemas.openxmlformats.org/officeDocument/2006/relationships/oleObject" Target="../embeddings/oleObject42.bin"/><Relationship Id="rId10" Type="http://schemas.openxmlformats.org/officeDocument/2006/relationships/image" Target="../media/image56.wmf"/><Relationship Id="rId4" Type="http://schemas.openxmlformats.org/officeDocument/2006/relationships/image" Target="../media/image57.png"/><Relationship Id="rId9" Type="http://schemas.openxmlformats.org/officeDocument/2006/relationships/oleObject" Target="../embeddings/oleObject44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2.jpeg"/><Relationship Id="rId7" Type="http://schemas.openxmlformats.org/officeDocument/2006/relationships/image" Target="../media/image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8.wmf"/><Relationship Id="rId5" Type="http://schemas.openxmlformats.org/officeDocument/2006/relationships/image" Target="../media/image5.w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7.w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13" Type="http://schemas.openxmlformats.org/officeDocument/2006/relationships/oleObject" Target="../embeddings/oleObject49.bin"/><Relationship Id="rId18" Type="http://schemas.openxmlformats.org/officeDocument/2006/relationships/image" Target="../media/image64.wmf"/><Relationship Id="rId3" Type="http://schemas.openxmlformats.org/officeDocument/2006/relationships/image" Target="../media/image2.jpeg"/><Relationship Id="rId7" Type="http://schemas.openxmlformats.org/officeDocument/2006/relationships/oleObject" Target="../embeddings/oleObject46.bin"/><Relationship Id="rId12" Type="http://schemas.openxmlformats.org/officeDocument/2006/relationships/image" Target="../media/image61.wmf"/><Relationship Id="rId17" Type="http://schemas.openxmlformats.org/officeDocument/2006/relationships/oleObject" Target="../embeddings/oleObject51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3.wmf"/><Relationship Id="rId1" Type="http://schemas.openxmlformats.org/officeDocument/2006/relationships/vmlDrawing" Target="../drawings/vmlDrawing11.vml"/><Relationship Id="rId6" Type="http://schemas.openxmlformats.org/officeDocument/2006/relationships/image" Target="../media/image65.png"/><Relationship Id="rId11" Type="http://schemas.openxmlformats.org/officeDocument/2006/relationships/oleObject" Target="../embeddings/oleObject48.bin"/><Relationship Id="rId5" Type="http://schemas.openxmlformats.org/officeDocument/2006/relationships/image" Target="../media/image58.wmf"/><Relationship Id="rId15" Type="http://schemas.openxmlformats.org/officeDocument/2006/relationships/oleObject" Target="../embeddings/oleObject50.bin"/><Relationship Id="rId10" Type="http://schemas.openxmlformats.org/officeDocument/2006/relationships/image" Target="../media/image60.wmf"/><Relationship Id="rId4" Type="http://schemas.openxmlformats.org/officeDocument/2006/relationships/oleObject" Target="../embeddings/oleObject45.bin"/><Relationship Id="rId9" Type="http://schemas.openxmlformats.org/officeDocument/2006/relationships/oleObject" Target="../embeddings/oleObject47.bin"/><Relationship Id="rId14" Type="http://schemas.openxmlformats.org/officeDocument/2006/relationships/image" Target="../media/image62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66.png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52.bin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5.bin"/><Relationship Id="rId3" Type="http://schemas.openxmlformats.org/officeDocument/2006/relationships/image" Target="../media/image2.jpeg"/><Relationship Id="rId7" Type="http://schemas.openxmlformats.org/officeDocument/2006/relationships/image" Target="../media/image71.wmf"/><Relationship Id="rId12" Type="http://schemas.openxmlformats.org/officeDocument/2006/relationships/image" Target="../media/image7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54.bin"/><Relationship Id="rId11" Type="http://schemas.openxmlformats.org/officeDocument/2006/relationships/oleObject" Target="../embeddings/oleObject56.bin"/><Relationship Id="rId5" Type="http://schemas.openxmlformats.org/officeDocument/2006/relationships/image" Target="../media/image70.wmf"/><Relationship Id="rId10" Type="http://schemas.openxmlformats.org/officeDocument/2006/relationships/image" Target="../media/image74.png"/><Relationship Id="rId4" Type="http://schemas.openxmlformats.org/officeDocument/2006/relationships/oleObject" Target="../embeddings/oleObject53.bin"/><Relationship Id="rId9" Type="http://schemas.openxmlformats.org/officeDocument/2006/relationships/image" Target="../media/image72.w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4.wmf"/><Relationship Id="rId4" Type="http://schemas.openxmlformats.org/officeDocument/2006/relationships/oleObject" Target="../embeddings/oleObject6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image" Target="../media/image2.jpeg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15.wmf"/><Relationship Id="rId4" Type="http://schemas.openxmlformats.org/officeDocument/2006/relationships/oleObject" Target="../embeddings/oleObject7.bin"/><Relationship Id="rId9" Type="http://schemas.openxmlformats.org/officeDocument/2006/relationships/image" Target="../media/image17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5" name="Rectangle 5"/>
          <p:cNvSpPr>
            <a:spLocks noGrp="1"/>
          </p:cNvSpPr>
          <p:nvPr>
            <p:ph type="title" idx="4294967295"/>
          </p:nvPr>
        </p:nvSpPr>
        <p:spPr bwMode="auto">
          <a:xfrm>
            <a:off x="457200" y="152400"/>
            <a:ext cx="8229600" cy="990600"/>
          </a:xfrm>
          <a:ln w="9525"/>
        </p:spPr>
        <p:txBody>
          <a:bodyPr wrap="square" lIns="91440" tIns="45720" rIns="91440" bIns="45720" numCol="1" compatLnSpc="1">
            <a:prstTxWarp prst="textNoShape">
              <a:avLst/>
            </a:prstTxWarp>
            <a:normAutofit fontScale="90000"/>
          </a:bodyPr>
          <a:lstStyle/>
          <a:p>
            <a:pPr algn="ctr">
              <a:defRPr/>
            </a:pPr>
            <a:r>
              <a:rPr lang="ru-RU" sz="3400" i="1" smtClean="0">
                <a:ln>
                  <a:noFill/>
                </a:ln>
                <a:solidFill>
                  <a:schemeClr val="tx1"/>
                </a:solidFill>
                <a:effectLst/>
              </a:rPr>
              <a:t>Лекция 3 </a:t>
            </a:r>
            <a:br>
              <a:rPr lang="ru-RU" sz="3400" i="1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lang="ru-RU" sz="3400" i="1" smtClean="0">
                <a:ln>
                  <a:noFill/>
                </a:ln>
                <a:solidFill>
                  <a:schemeClr val="tx1"/>
                </a:solidFill>
                <a:effectLst/>
              </a:rPr>
              <a:t>Осциллятор с затуханием</a:t>
            </a:r>
          </a:p>
        </p:txBody>
      </p:sp>
      <p:graphicFrame>
        <p:nvGraphicFramePr>
          <p:cNvPr id="1026" name="Object 2"/>
          <p:cNvGraphicFramePr>
            <a:graphicFrameLocks noGrp="1" noChangeAspect="1"/>
          </p:cNvGraphicFramePr>
          <p:nvPr>
            <p:ph idx="4294967295"/>
          </p:nvPr>
        </p:nvGraphicFramePr>
        <p:xfrm>
          <a:off x="1187450" y="1341438"/>
          <a:ext cx="6808788" cy="5100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Точечный рисунок" r:id="rId5" imgW="5695238" imgH="4266667" progId="PBrush">
                  <p:embed/>
                </p:oleObj>
              </mc:Choice>
              <mc:Fallback>
                <p:oleObj name="Точечный рисунок" r:id="rId5" imgW="5695238" imgH="4266667" progId="PBrush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lum bright="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450" y="1341438"/>
                        <a:ext cx="6808788" cy="5100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gradFill rotWithShape="0">
                              <a:gsLst>
                                <a:gs pos="0">
                                  <a:srgbClr val="CCECFF"/>
                                </a:gs>
                                <a:gs pos="50000">
                                  <a:srgbClr val="FFFFFF"/>
                                </a:gs>
                                <a:gs pos="100000">
                                  <a:srgbClr val="CCECFF"/>
                                </a:gs>
                              </a:gsLst>
                              <a:lin ang="2700000" scaled="1"/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Затухание в воде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84788" y="4653136"/>
            <a:ext cx="2711450" cy="152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2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65" name="Rectangle 6"/>
          <p:cNvSpPr>
            <a:spLocks noChangeArrowheads="1"/>
          </p:cNvSpPr>
          <p:nvPr/>
        </p:nvSpPr>
        <p:spPr bwMode="auto">
          <a:xfrm>
            <a:off x="4214813" y="260350"/>
            <a:ext cx="11620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ru-RU" sz="2800" i="1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</a:t>
            </a:r>
            <a:r>
              <a:rPr lang="ru-RU" sz="2800" i="1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i="1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&lt; </a:t>
            </a:r>
            <a:r>
              <a:rPr lang="ru-RU" sz="2800" i="1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</a:t>
            </a:r>
            <a:r>
              <a:rPr lang="en-US" sz="2800" baseline="-25000">
                <a:solidFill>
                  <a:srgbClr val="0000FF"/>
                </a:solidFill>
                <a:latin typeface="Times New Roman" pitchFamily="18" charset="0"/>
              </a:rPr>
              <a:t>0</a:t>
            </a:r>
          </a:p>
        </p:txBody>
      </p:sp>
      <p:sp>
        <p:nvSpPr>
          <p:cNvPr id="27666" name="Rectangle 8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27655" name="Object 7"/>
          <p:cNvGraphicFramePr>
            <a:graphicFrameLocks noChangeAspect="1"/>
          </p:cNvGraphicFramePr>
          <p:nvPr/>
        </p:nvGraphicFramePr>
        <p:xfrm>
          <a:off x="3419475" y="1285875"/>
          <a:ext cx="5256213" cy="658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94" name="Equation" r:id="rId4" imgW="2070100" imgH="254000" progId="Equation.3">
                  <p:embed/>
                </p:oleObj>
              </mc:Choice>
              <mc:Fallback>
                <p:oleObj name="Equation" r:id="rId4" imgW="2070100" imgH="25400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475" y="1285875"/>
                        <a:ext cx="5256213" cy="658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67" name="Rectangle 10"/>
          <p:cNvSpPr>
            <a:spLocks noChangeArrowheads="1"/>
          </p:cNvSpPr>
          <p:nvPr/>
        </p:nvSpPr>
        <p:spPr bwMode="auto">
          <a:xfrm>
            <a:off x="0" y="3124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" name="Rectangle 10"/>
          <p:cNvSpPr>
            <a:spLocks noChangeArrowheads="1"/>
          </p:cNvSpPr>
          <p:nvPr/>
        </p:nvSpPr>
        <p:spPr bwMode="auto">
          <a:xfrm>
            <a:off x="500063" y="312738"/>
            <a:ext cx="40005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800000"/>
                </a:solidFill>
                <a:latin typeface="+mj-lt"/>
                <a:ea typeface="Times New Roman" pitchFamily="18" charset="0"/>
                <a:cs typeface="Arial" pitchFamily="34" charset="0"/>
              </a:rPr>
              <a:t>3.2. Малое затухание</a:t>
            </a:r>
            <a:r>
              <a:rPr lang="en-US" sz="2400" b="1" dirty="0">
                <a:solidFill>
                  <a:srgbClr val="800000"/>
                </a:solidFill>
                <a:latin typeface="+mj-lt"/>
                <a:ea typeface="Times New Roman" pitchFamily="18" charset="0"/>
                <a:cs typeface="Arial" pitchFamily="34" charset="0"/>
              </a:rPr>
              <a:t>:</a:t>
            </a:r>
            <a:r>
              <a:rPr lang="ru-RU" sz="2400" b="1" dirty="0">
                <a:solidFill>
                  <a:srgbClr val="800000"/>
                </a:solidFill>
                <a:latin typeface="+mj-lt"/>
                <a:ea typeface="Times New Roman" pitchFamily="18" charset="0"/>
                <a:cs typeface="Arial" pitchFamily="34" charset="0"/>
              </a:rPr>
              <a:t> </a:t>
            </a:r>
          </a:p>
        </p:txBody>
      </p:sp>
      <p:sp>
        <p:nvSpPr>
          <p:cNvPr id="27669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27659" name="Object 11"/>
          <p:cNvGraphicFramePr>
            <a:graphicFrameLocks noChangeAspect="1"/>
          </p:cNvGraphicFramePr>
          <p:nvPr/>
        </p:nvGraphicFramePr>
        <p:xfrm>
          <a:off x="6016625" y="4214813"/>
          <a:ext cx="2824163" cy="785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95" r:id="rId6" imgW="1091565" imgH="304800" progId="">
                  <p:embed/>
                </p:oleObj>
              </mc:Choice>
              <mc:Fallback>
                <p:oleObj r:id="rId6" imgW="1091565" imgH="304800" progId="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6625" y="4214813"/>
                        <a:ext cx="2824163" cy="785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70" name="Rectangle 13"/>
          <p:cNvSpPr>
            <a:spLocks noChangeArrowheads="1"/>
          </p:cNvSpPr>
          <p:nvPr/>
        </p:nvSpPr>
        <p:spPr bwMode="auto">
          <a:xfrm>
            <a:off x="0" y="304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4" name="Rectangle 4"/>
          <p:cNvSpPr>
            <a:spLocks/>
          </p:cNvSpPr>
          <p:nvPr/>
        </p:nvSpPr>
        <p:spPr bwMode="auto">
          <a:xfrm>
            <a:off x="5857875" y="5143500"/>
            <a:ext cx="3000375" cy="642938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>
              <a:defRPr/>
            </a:pPr>
            <a:r>
              <a:rPr lang="en-US" sz="1600" b="1" i="1" dirty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</a:rPr>
              <a:t>“</a:t>
            </a:r>
            <a:r>
              <a:rPr lang="ru-RU" sz="1600" b="1" i="1" dirty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</a:rPr>
              <a:t>Собственная частота затухающих колебаний</a:t>
            </a:r>
            <a:r>
              <a:rPr lang="en-US" sz="1600" b="1" i="1" dirty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</a:rPr>
              <a:t>”</a:t>
            </a:r>
            <a:r>
              <a:rPr lang="ru-RU" sz="1600" b="1" i="1" dirty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</a:rPr>
              <a:t>  </a:t>
            </a:r>
          </a:p>
        </p:txBody>
      </p:sp>
      <p:sp>
        <p:nvSpPr>
          <p:cNvPr id="15" name="Rectangle 4"/>
          <p:cNvSpPr>
            <a:spLocks/>
          </p:cNvSpPr>
          <p:nvPr/>
        </p:nvSpPr>
        <p:spPr bwMode="auto">
          <a:xfrm>
            <a:off x="714375" y="1428750"/>
            <a:ext cx="2714625" cy="428625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>
              <a:defRPr/>
            </a:pP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</a:rPr>
              <a:t>Вид решения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</a:rPr>
              <a:t>:</a:t>
            </a:r>
          </a:p>
        </p:txBody>
      </p:sp>
      <p:grpSp>
        <p:nvGrpSpPr>
          <p:cNvPr id="19" name="Группа 18"/>
          <p:cNvGrpSpPr>
            <a:grpSpLocks/>
          </p:cNvGrpSpPr>
          <p:nvPr/>
        </p:nvGrpSpPr>
        <p:grpSpPr bwMode="auto">
          <a:xfrm>
            <a:off x="500063" y="2000250"/>
            <a:ext cx="5162550" cy="4570413"/>
            <a:chOff x="500034" y="2000240"/>
            <a:chExt cx="5162558" cy="4570409"/>
          </a:xfrm>
        </p:grpSpPr>
        <p:pic>
          <p:nvPicPr>
            <p:cNvPr id="27677" name="Picture 14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00034" y="2000240"/>
              <a:ext cx="5162558" cy="45704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78" name="Text Box 15"/>
            <p:cNvSpPr txBox="1">
              <a:spLocks noChangeArrowheads="1"/>
            </p:cNvSpPr>
            <p:nvPr/>
          </p:nvSpPr>
          <p:spPr bwMode="auto">
            <a:xfrm>
              <a:off x="5072066" y="5786454"/>
              <a:ext cx="422269" cy="5048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3200" i="1">
                  <a:solidFill>
                    <a:schemeClr val="bg1"/>
                  </a:solidFill>
                  <a:latin typeface="Times New Roman" pitchFamily="18" charset="0"/>
                  <a:cs typeface="Arial" charset="0"/>
                </a:rPr>
                <a:t>t</a:t>
              </a:r>
              <a:endParaRPr lang="en-US" sz="3200" i="1">
                <a:solidFill>
                  <a:schemeClr val="bg1"/>
                </a:solidFill>
                <a:cs typeface="Arial" charset="0"/>
              </a:endParaRPr>
            </a:p>
            <a:p>
              <a:pPr>
                <a:lnSpc>
                  <a:spcPct val="128000"/>
                </a:lnSpc>
                <a:spcBef>
                  <a:spcPts val="1200"/>
                </a:spcBef>
                <a:spcAft>
                  <a:spcPts val="300"/>
                </a:spcAft>
              </a:pPr>
              <a:endParaRPr lang="ru-RU" sz="2400">
                <a:solidFill>
                  <a:schemeClr val="bg1"/>
                </a:solidFill>
                <a:cs typeface="Arial" charset="0"/>
              </a:endParaRPr>
            </a:p>
            <a:p>
              <a:pPr>
                <a:lnSpc>
                  <a:spcPct val="128000"/>
                </a:lnSpc>
                <a:spcBef>
                  <a:spcPts val="1200"/>
                </a:spcBef>
                <a:spcAft>
                  <a:spcPts val="300"/>
                </a:spcAft>
              </a:pPr>
              <a:endParaRPr lang="ru-RU" sz="2400">
                <a:solidFill>
                  <a:schemeClr val="bg1"/>
                </a:solidFill>
                <a:cs typeface="Arial" charset="0"/>
              </a:endParaRPr>
            </a:p>
            <a:p>
              <a:pPr>
                <a:lnSpc>
                  <a:spcPct val="128000"/>
                </a:lnSpc>
                <a:spcBef>
                  <a:spcPts val="1200"/>
                </a:spcBef>
                <a:spcAft>
                  <a:spcPts val="300"/>
                </a:spcAft>
              </a:pPr>
              <a:endParaRPr lang="ru-RU" sz="2400">
                <a:solidFill>
                  <a:schemeClr val="bg1"/>
                </a:solidFill>
                <a:cs typeface="Arial" charset="0"/>
              </a:endParaRPr>
            </a:p>
            <a:p>
              <a:pPr>
                <a:lnSpc>
                  <a:spcPct val="128000"/>
                </a:lnSpc>
                <a:spcBef>
                  <a:spcPts val="1200"/>
                </a:spcBef>
                <a:spcAft>
                  <a:spcPts val="300"/>
                </a:spcAft>
              </a:pPr>
              <a:endParaRPr lang="ru-RU" sz="2400">
                <a:solidFill>
                  <a:schemeClr val="bg1"/>
                </a:solidFill>
                <a:cs typeface="Arial" charset="0"/>
              </a:endParaRPr>
            </a:p>
            <a:p>
              <a:pPr>
                <a:lnSpc>
                  <a:spcPct val="128000"/>
                </a:lnSpc>
                <a:spcBef>
                  <a:spcPts val="1200"/>
                </a:spcBef>
                <a:spcAft>
                  <a:spcPts val="300"/>
                </a:spcAft>
              </a:pPr>
              <a:endParaRPr lang="ru-RU" sz="2400">
                <a:solidFill>
                  <a:schemeClr val="bg1"/>
                </a:solidFill>
                <a:cs typeface="Arial" charset="0"/>
              </a:endParaRPr>
            </a:p>
            <a:p>
              <a:pPr>
                <a:lnSpc>
                  <a:spcPct val="128000"/>
                </a:lnSpc>
                <a:spcBef>
                  <a:spcPts val="1200"/>
                </a:spcBef>
                <a:spcAft>
                  <a:spcPts val="300"/>
                </a:spcAft>
              </a:pPr>
              <a:endParaRPr lang="ru-RU" sz="2400">
                <a:solidFill>
                  <a:schemeClr val="bg1"/>
                </a:solidFill>
                <a:cs typeface="Arial" charset="0"/>
              </a:endParaRPr>
            </a:p>
            <a:p>
              <a:pPr>
                <a:lnSpc>
                  <a:spcPct val="128000"/>
                </a:lnSpc>
                <a:spcBef>
                  <a:spcPts val="1200"/>
                </a:spcBef>
                <a:spcAft>
                  <a:spcPts val="300"/>
                </a:spcAft>
              </a:pPr>
              <a:endParaRPr lang="ru-RU" sz="2400">
                <a:solidFill>
                  <a:schemeClr val="bg1"/>
                </a:solidFill>
                <a:cs typeface="Arial" charset="0"/>
              </a:endParaRPr>
            </a:p>
            <a:p>
              <a:pPr>
                <a:lnSpc>
                  <a:spcPct val="128000"/>
                </a:lnSpc>
                <a:spcBef>
                  <a:spcPts val="1200"/>
                </a:spcBef>
                <a:spcAft>
                  <a:spcPts val="300"/>
                </a:spcAft>
              </a:pPr>
              <a:endParaRPr lang="ru-RU" sz="2400">
                <a:solidFill>
                  <a:schemeClr val="bg1"/>
                </a:solidFill>
                <a:cs typeface="Arial" charset="0"/>
              </a:endParaRPr>
            </a:p>
            <a:p>
              <a:endParaRPr lang="ru-RU" sz="2400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7" name="Овал 16"/>
            <p:cNvSpPr/>
            <p:nvPr/>
          </p:nvSpPr>
          <p:spPr>
            <a:xfrm>
              <a:off x="3643289" y="3929051"/>
              <a:ext cx="214312" cy="4286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27680" name="Text Box 15"/>
            <p:cNvSpPr txBox="1">
              <a:spLocks noChangeArrowheads="1"/>
            </p:cNvSpPr>
            <p:nvPr/>
          </p:nvSpPr>
          <p:spPr bwMode="auto">
            <a:xfrm>
              <a:off x="4129600" y="2928934"/>
              <a:ext cx="285752" cy="285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200" i="1">
                  <a:solidFill>
                    <a:schemeClr val="bg1"/>
                  </a:solidFill>
                  <a:latin typeface="Times New Roman" pitchFamily="18" charset="0"/>
                  <a:cs typeface="Arial" charset="0"/>
                </a:rPr>
                <a:t>c</a:t>
              </a:r>
              <a:endParaRPr lang="en-US" sz="1200" i="1">
                <a:solidFill>
                  <a:schemeClr val="bg1"/>
                </a:solidFill>
                <a:cs typeface="Arial" charset="0"/>
              </a:endParaRPr>
            </a:p>
            <a:p>
              <a:pPr>
                <a:lnSpc>
                  <a:spcPct val="128000"/>
                </a:lnSpc>
                <a:spcBef>
                  <a:spcPts val="1200"/>
                </a:spcBef>
                <a:spcAft>
                  <a:spcPts val="300"/>
                </a:spcAft>
              </a:pPr>
              <a:endParaRPr lang="ru-RU" sz="2400">
                <a:solidFill>
                  <a:schemeClr val="bg1"/>
                </a:solidFill>
                <a:cs typeface="Arial" charset="0"/>
              </a:endParaRPr>
            </a:p>
            <a:p>
              <a:pPr>
                <a:lnSpc>
                  <a:spcPct val="128000"/>
                </a:lnSpc>
                <a:spcBef>
                  <a:spcPts val="1200"/>
                </a:spcBef>
                <a:spcAft>
                  <a:spcPts val="300"/>
                </a:spcAft>
              </a:pPr>
              <a:endParaRPr lang="ru-RU" sz="2400">
                <a:solidFill>
                  <a:schemeClr val="bg1"/>
                </a:solidFill>
                <a:cs typeface="Arial" charset="0"/>
              </a:endParaRPr>
            </a:p>
            <a:p>
              <a:pPr>
                <a:lnSpc>
                  <a:spcPct val="128000"/>
                </a:lnSpc>
                <a:spcBef>
                  <a:spcPts val="1200"/>
                </a:spcBef>
                <a:spcAft>
                  <a:spcPts val="300"/>
                </a:spcAft>
              </a:pPr>
              <a:endParaRPr lang="ru-RU" sz="2400">
                <a:solidFill>
                  <a:schemeClr val="bg1"/>
                </a:solidFill>
                <a:cs typeface="Arial" charset="0"/>
              </a:endParaRPr>
            </a:p>
            <a:p>
              <a:pPr>
                <a:lnSpc>
                  <a:spcPct val="128000"/>
                </a:lnSpc>
                <a:spcBef>
                  <a:spcPts val="1200"/>
                </a:spcBef>
                <a:spcAft>
                  <a:spcPts val="300"/>
                </a:spcAft>
              </a:pPr>
              <a:endParaRPr lang="ru-RU" sz="2400">
                <a:solidFill>
                  <a:schemeClr val="bg1"/>
                </a:solidFill>
                <a:cs typeface="Arial" charset="0"/>
              </a:endParaRPr>
            </a:p>
            <a:p>
              <a:pPr>
                <a:lnSpc>
                  <a:spcPct val="128000"/>
                </a:lnSpc>
                <a:spcBef>
                  <a:spcPts val="1200"/>
                </a:spcBef>
                <a:spcAft>
                  <a:spcPts val="300"/>
                </a:spcAft>
              </a:pPr>
              <a:endParaRPr lang="ru-RU" sz="2400">
                <a:solidFill>
                  <a:schemeClr val="bg1"/>
                </a:solidFill>
                <a:cs typeface="Arial" charset="0"/>
              </a:endParaRPr>
            </a:p>
            <a:p>
              <a:pPr>
                <a:lnSpc>
                  <a:spcPct val="128000"/>
                </a:lnSpc>
                <a:spcBef>
                  <a:spcPts val="1200"/>
                </a:spcBef>
                <a:spcAft>
                  <a:spcPts val="300"/>
                </a:spcAft>
              </a:pPr>
              <a:endParaRPr lang="ru-RU" sz="2400">
                <a:solidFill>
                  <a:schemeClr val="bg1"/>
                </a:solidFill>
                <a:cs typeface="Arial" charset="0"/>
              </a:endParaRPr>
            </a:p>
            <a:p>
              <a:pPr>
                <a:lnSpc>
                  <a:spcPct val="128000"/>
                </a:lnSpc>
                <a:spcBef>
                  <a:spcPts val="1200"/>
                </a:spcBef>
                <a:spcAft>
                  <a:spcPts val="300"/>
                </a:spcAft>
              </a:pPr>
              <a:endParaRPr lang="ru-RU" sz="2400">
                <a:solidFill>
                  <a:schemeClr val="bg1"/>
                </a:solidFill>
                <a:cs typeface="Arial" charset="0"/>
              </a:endParaRPr>
            </a:p>
            <a:p>
              <a:pPr>
                <a:lnSpc>
                  <a:spcPct val="128000"/>
                </a:lnSpc>
                <a:spcBef>
                  <a:spcPts val="1200"/>
                </a:spcBef>
                <a:spcAft>
                  <a:spcPts val="300"/>
                </a:spcAft>
              </a:pPr>
              <a:endParaRPr lang="ru-RU" sz="2400">
                <a:solidFill>
                  <a:schemeClr val="bg1"/>
                </a:solidFill>
                <a:cs typeface="Arial" charset="0"/>
              </a:endParaRPr>
            </a:p>
            <a:p>
              <a:endParaRPr lang="ru-RU" sz="2400">
                <a:solidFill>
                  <a:schemeClr val="bg1"/>
                </a:solidFill>
                <a:cs typeface="Arial" charset="0"/>
              </a:endParaRPr>
            </a:p>
          </p:txBody>
        </p:sp>
      </p:grpSp>
      <p:sp>
        <p:nvSpPr>
          <p:cNvPr id="27674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7675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6" name="Object 15"/>
          <p:cNvGraphicFramePr>
            <a:graphicFrameLocks noChangeAspect="1"/>
          </p:cNvGraphicFramePr>
          <p:nvPr/>
        </p:nvGraphicFramePr>
        <p:xfrm>
          <a:off x="6000750" y="2357438"/>
          <a:ext cx="22860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96" name="Формула" r:id="rId9" imgW="1053643" imgH="266584" progId="Equation.3">
                  <p:embed/>
                </p:oleObj>
              </mc:Choice>
              <mc:Fallback>
                <p:oleObj name="Формула" r:id="rId9" imgW="1053643" imgH="266584" progId="Equation.3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00750" y="2357438"/>
                        <a:ext cx="2286000" cy="571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4"/>
          <p:cNvSpPr>
            <a:spLocks/>
          </p:cNvSpPr>
          <p:nvPr/>
        </p:nvSpPr>
        <p:spPr bwMode="auto">
          <a:xfrm>
            <a:off x="3040063" y="5445125"/>
            <a:ext cx="285750" cy="357188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/>
            <a:r>
              <a:rPr lang="ru-RU" sz="1400" i="1">
                <a:solidFill>
                  <a:schemeClr val="bg1"/>
                </a:solidFill>
                <a:latin typeface="Constantia" pitchFamily="18" charset="0"/>
              </a:rPr>
              <a:t>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15" grpId="0" build="p" autoUpdateAnimBg="0"/>
      <p:bldP spid="20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2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8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58372" name="Rectangle 10"/>
          <p:cNvSpPr>
            <a:spLocks noChangeArrowheads="1"/>
          </p:cNvSpPr>
          <p:nvPr/>
        </p:nvSpPr>
        <p:spPr bwMode="auto">
          <a:xfrm>
            <a:off x="0" y="3124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58374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58375" name="Rectangle 13"/>
          <p:cNvSpPr>
            <a:spLocks noChangeArrowheads="1"/>
          </p:cNvSpPr>
          <p:nvPr/>
        </p:nvSpPr>
        <p:spPr bwMode="auto">
          <a:xfrm>
            <a:off x="0" y="304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58376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58377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58379" name="Rectangle 4"/>
          <p:cNvSpPr>
            <a:spLocks/>
          </p:cNvSpPr>
          <p:nvPr/>
        </p:nvSpPr>
        <p:spPr bwMode="auto">
          <a:xfrm>
            <a:off x="5072063" y="6357938"/>
            <a:ext cx="3786187" cy="357187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/>
            <a:r>
              <a:rPr lang="ru-RU" sz="1600" b="1" i="1" dirty="0">
                <a:latin typeface="Constantia" pitchFamily="18" charset="0"/>
              </a:rPr>
              <a:t>Демо  2:    Затухание в контуре</a:t>
            </a:r>
          </a:p>
        </p:txBody>
      </p:sp>
      <p:pic>
        <p:nvPicPr>
          <p:cNvPr id="3" name="песочный маятник_без звук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574" y="638175"/>
            <a:ext cx="9064998" cy="5095081"/>
          </a:xfrm>
          <a:prstGeom prst="rect">
            <a:avLst/>
          </a:prstGeom>
        </p:spPr>
      </p:pic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500063" y="123825"/>
            <a:ext cx="4000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800000"/>
                </a:solidFill>
                <a:latin typeface="+mj-lt"/>
                <a:ea typeface="Times New Roman" pitchFamily="18" charset="0"/>
                <a:cs typeface="Arial" pitchFamily="34" charset="0"/>
              </a:rPr>
              <a:t>3.2. Малое затухание</a:t>
            </a:r>
            <a:r>
              <a:rPr lang="en-US" sz="2400" b="1" dirty="0">
                <a:solidFill>
                  <a:srgbClr val="800000"/>
                </a:solidFill>
                <a:latin typeface="+mj-lt"/>
                <a:ea typeface="Times New Roman" pitchFamily="18" charset="0"/>
                <a:cs typeface="Arial" pitchFamily="34" charset="0"/>
              </a:rPr>
              <a:t>:</a:t>
            </a:r>
            <a:r>
              <a:rPr lang="ru-RU" sz="2400" b="1" dirty="0">
                <a:solidFill>
                  <a:srgbClr val="800000"/>
                </a:solidFill>
                <a:latin typeface="+mj-lt"/>
                <a:ea typeface="Times New Roman" pitchFamily="18" charset="0"/>
                <a:cs typeface="Arial" pitchFamily="34" charset="0"/>
              </a:rPr>
              <a:t> </a:t>
            </a:r>
          </a:p>
        </p:txBody>
      </p:sp>
      <p:sp>
        <p:nvSpPr>
          <p:cNvPr id="15" name="Rectangle 4"/>
          <p:cNvSpPr>
            <a:spLocks/>
          </p:cNvSpPr>
          <p:nvPr/>
        </p:nvSpPr>
        <p:spPr bwMode="auto">
          <a:xfrm>
            <a:off x="476250" y="642938"/>
            <a:ext cx="3881438" cy="357187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/>
            <a:r>
              <a:rPr lang="ru-RU" sz="1600" b="1" i="1" dirty="0">
                <a:latin typeface="Constantia" pitchFamily="18" charset="0"/>
              </a:rPr>
              <a:t>Демо  1:    </a:t>
            </a:r>
            <a:r>
              <a:rPr lang="en-US" sz="1600" b="1" i="1" dirty="0">
                <a:latin typeface="Constantia" pitchFamily="18" charset="0"/>
              </a:rPr>
              <a:t>“</a:t>
            </a:r>
            <a:r>
              <a:rPr lang="ru-RU" sz="1600" b="1" i="1" dirty="0">
                <a:latin typeface="Constantia" pitchFamily="18" charset="0"/>
              </a:rPr>
              <a:t>Песочный  осциллограф</a:t>
            </a:r>
            <a:r>
              <a:rPr lang="en-US" sz="1600" b="1" i="1" dirty="0">
                <a:latin typeface="Constantia" pitchFamily="18" charset="0"/>
              </a:rPr>
              <a:t>”</a:t>
            </a:r>
            <a:r>
              <a:rPr lang="ru-RU" sz="1600" b="1" i="1" dirty="0">
                <a:latin typeface="Constantia" pitchFamily="18" charset="0"/>
              </a:rPr>
              <a:t>  </a:t>
            </a:r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4214813" y="71438"/>
            <a:ext cx="11620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ru-RU" sz="2800" i="1" dirty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</a:t>
            </a:r>
            <a:r>
              <a:rPr lang="ru-RU" sz="2800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&lt; </a:t>
            </a:r>
            <a:r>
              <a:rPr lang="ru-RU" sz="2800" i="1" dirty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</a:t>
            </a:r>
            <a:r>
              <a:rPr lang="en-US" sz="2800" baseline="-25000" dirty="0">
                <a:solidFill>
                  <a:srgbClr val="0000FF"/>
                </a:solidFill>
                <a:latin typeface="Times New Roman" pitchFamily="18" charset="0"/>
              </a:rPr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1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28638" y="71415"/>
            <a:ext cx="6329378" cy="42862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3200" smtClean="0"/>
              <a:t>Маятник с затуханием. Анимация</a:t>
            </a:r>
            <a:endParaRPr lang="ru-RU" sz="320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A9F3D8-B740-49A8-963B-B5FC1308FC8E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pic>
        <p:nvPicPr>
          <p:cNvPr id="2" name="Пружинный маятник_Параметры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" y="635794"/>
            <a:ext cx="9069235" cy="5097462"/>
          </a:xfrm>
          <a:prstGeom prst="rect">
            <a:avLst/>
          </a:prstGeom>
        </p:spPr>
      </p:pic>
      <p:sp>
        <p:nvSpPr>
          <p:cNvPr id="11" name="Rectangle 4"/>
          <p:cNvSpPr>
            <a:spLocks/>
          </p:cNvSpPr>
          <p:nvPr/>
        </p:nvSpPr>
        <p:spPr bwMode="auto">
          <a:xfrm>
            <a:off x="428625" y="1071563"/>
            <a:ext cx="2786063" cy="571500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>
              <a:defRPr/>
            </a:pPr>
            <a:r>
              <a:rPr lang="ru-RU" sz="1600" b="1" i="1" dirty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</a:rPr>
              <a:t>Пружинный маятник.</a:t>
            </a:r>
          </a:p>
          <a:p>
            <a:pPr algn="ctr" eaLnBrk="0" hangingPunct="0">
              <a:defRPr/>
            </a:pPr>
            <a:r>
              <a:rPr lang="ru-RU" sz="1600" b="1" i="1" dirty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</a:rPr>
              <a:t>Параметры  </a:t>
            </a:r>
          </a:p>
        </p:txBody>
      </p:sp>
      <p:sp>
        <p:nvSpPr>
          <p:cNvPr id="14" name="Содержимое 1"/>
          <p:cNvSpPr txBox="1">
            <a:spLocks/>
          </p:cNvSpPr>
          <p:nvPr/>
        </p:nvSpPr>
        <p:spPr bwMode="auto">
          <a:xfrm>
            <a:off x="4716016" y="580608"/>
            <a:ext cx="3527425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/>
            </a:pPr>
            <a:r>
              <a:rPr lang="ru-RU" sz="1600" u="sng" dirty="0">
                <a:latin typeface="+mn-lt"/>
                <a:hlinkClick r:id="rId6"/>
              </a:rPr>
              <a:t>http://somit.ru/roliki/fizm_z.swf</a:t>
            </a:r>
            <a:endParaRPr lang="ru-RU" sz="16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1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28638" y="71415"/>
            <a:ext cx="6329378" cy="42862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3200" smtClean="0"/>
              <a:t>Маятник с затуханием. Анимация</a:t>
            </a:r>
            <a:endParaRPr lang="ru-RU" sz="320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A9F3D8-B740-49A8-963B-B5FC1308FC8E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  <p:pic>
        <p:nvPicPr>
          <p:cNvPr id="5" name="Затухание в воде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00043"/>
            <a:ext cx="8926416" cy="5017189"/>
          </a:xfrm>
          <a:prstGeom prst="rect">
            <a:avLst/>
          </a:prstGeom>
        </p:spPr>
      </p:pic>
      <p:sp>
        <p:nvSpPr>
          <p:cNvPr id="13" name="Rectangle 4"/>
          <p:cNvSpPr>
            <a:spLocks/>
          </p:cNvSpPr>
          <p:nvPr/>
        </p:nvSpPr>
        <p:spPr bwMode="auto">
          <a:xfrm>
            <a:off x="5220072" y="488373"/>
            <a:ext cx="2786062" cy="571500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>
              <a:defRPr/>
            </a:pPr>
            <a:r>
              <a:rPr lang="ru-RU" sz="1600" b="1" i="1" dirty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</a:rPr>
              <a:t>Пружинный маятник</a:t>
            </a:r>
          </a:p>
          <a:p>
            <a:pPr algn="ctr" eaLnBrk="0" hangingPunct="0">
              <a:defRPr/>
            </a:pPr>
            <a:r>
              <a:rPr lang="ru-RU" sz="1600" b="1" i="1" dirty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</a:rPr>
              <a:t>в воде  </a:t>
            </a: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4067944" y="5575973"/>
            <a:ext cx="12303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en-US" i="1" dirty="0">
                <a:latin typeface="Times New Roman" pitchFamily="18" charset="0"/>
              </a:rPr>
              <a:t>r</a:t>
            </a:r>
            <a:r>
              <a:rPr lang="en-US" dirty="0">
                <a:latin typeface="Times New Roman" pitchFamily="18" charset="0"/>
              </a:rPr>
              <a:t> = 0,</a:t>
            </a:r>
            <a:r>
              <a:rPr lang="ru-RU" dirty="0">
                <a:latin typeface="Times New Roman" pitchFamily="18" charset="0"/>
              </a:rPr>
              <a:t>1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ru-RU" i="1" dirty="0">
                <a:latin typeface="Times New Roman" pitchFamily="18" charset="0"/>
              </a:rPr>
              <a:t>кг</a:t>
            </a:r>
            <a:r>
              <a:rPr lang="en-US" dirty="0">
                <a:latin typeface="Times New Roman" pitchFamily="18" charset="0"/>
              </a:rPr>
              <a:t>/</a:t>
            </a:r>
            <a:r>
              <a:rPr lang="en-US" i="1" dirty="0">
                <a:latin typeface="Times New Roman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476435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6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/>
          </p:cNvSpPr>
          <p:nvPr>
            <p:ph type="title"/>
          </p:nvPr>
        </p:nvSpPr>
        <p:spPr bwMode="auto">
          <a:xfrm>
            <a:off x="457200" y="368300"/>
            <a:ext cx="5194300" cy="539750"/>
          </a:xfrm>
          <a:ln w="9525"/>
        </p:spPr>
        <p:txBody>
          <a:bodyPr wrap="square" lIns="91440" tIns="45720" rIns="91440" bIns="45720" numCol="1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ru-RU" sz="3800" smtClean="0">
                <a:ln>
                  <a:noFill/>
                </a:ln>
                <a:solidFill>
                  <a:srgbClr val="0000FF"/>
                </a:solidFill>
                <a:effectLst/>
                <a:latin typeface="Bookman Old Style" pitchFamily="18" charset="0"/>
              </a:rPr>
              <a:t>Малое затухание</a:t>
            </a:r>
            <a:r>
              <a:rPr lang="ru-RU" sz="3800" smtClean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</a:rPr>
              <a:t>: </a:t>
            </a:r>
          </a:p>
        </p:txBody>
      </p:sp>
      <p:sp>
        <p:nvSpPr>
          <p:cNvPr id="60419" name="Rectangle 5"/>
          <p:cNvSpPr>
            <a:spLocks noChangeArrowheads="1"/>
          </p:cNvSpPr>
          <p:nvPr/>
        </p:nvSpPr>
        <p:spPr bwMode="auto">
          <a:xfrm>
            <a:off x="4932363" y="317500"/>
            <a:ext cx="11620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ru-RU" sz="2800" i="1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</a:t>
            </a:r>
            <a:r>
              <a:rPr lang="ru-RU" sz="2800" i="1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i="1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&lt; </a:t>
            </a:r>
            <a:r>
              <a:rPr lang="ru-RU" sz="2800" i="1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</a:t>
            </a:r>
            <a:r>
              <a:rPr lang="en-US" sz="2800" baseline="-25000">
                <a:solidFill>
                  <a:srgbClr val="0000FF"/>
                </a:solidFill>
                <a:latin typeface="Times New Roman" pitchFamily="18" charset="0"/>
              </a:rPr>
              <a:t>0</a:t>
            </a:r>
          </a:p>
        </p:txBody>
      </p:sp>
      <p:grpSp>
        <p:nvGrpSpPr>
          <p:cNvPr id="12" name="Группа 11"/>
          <p:cNvGrpSpPr>
            <a:grpSpLocks/>
          </p:cNvGrpSpPr>
          <p:nvPr/>
        </p:nvGrpSpPr>
        <p:grpSpPr bwMode="auto">
          <a:xfrm>
            <a:off x="179388" y="1095375"/>
            <a:ext cx="8750300" cy="2311400"/>
            <a:chOff x="179388" y="1095520"/>
            <a:chExt cx="8750330" cy="2311255"/>
          </a:xfrm>
        </p:grpSpPr>
        <p:pic>
          <p:nvPicPr>
            <p:cNvPr id="60426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9388" y="1196975"/>
              <a:ext cx="8745537" cy="2209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427" name="Rectangle 6"/>
            <p:cNvSpPr>
              <a:spLocks noChangeArrowheads="1"/>
            </p:cNvSpPr>
            <p:nvPr/>
          </p:nvSpPr>
          <p:spPr bwMode="auto">
            <a:xfrm>
              <a:off x="3222625" y="1125538"/>
              <a:ext cx="2357438" cy="519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r>
                <a:rPr lang="ru-RU" sz="2800" i="1">
                  <a:solidFill>
                    <a:srgbClr val="0000FF"/>
                  </a:solidFill>
                  <a:latin typeface="Times New Roman" pitchFamily="18" charset="0"/>
                </a:rPr>
                <a:t>а</a:t>
              </a:r>
              <a:r>
                <a:rPr lang="ru-RU" sz="2800">
                  <a:solidFill>
                    <a:srgbClr val="0000FF"/>
                  </a:solidFill>
                  <a:latin typeface="Times New Roman" pitchFamily="18" charset="0"/>
                </a:rPr>
                <a:t>)</a:t>
              </a:r>
              <a:r>
                <a:rPr lang="ru-RU" sz="2800" i="1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2800" i="1">
                  <a:solidFill>
                    <a:srgbClr val="0000FF"/>
                  </a:solidFill>
                  <a:latin typeface="Times New Roman" pitchFamily="18" charset="0"/>
                </a:rPr>
                <a:t>r</a:t>
              </a:r>
              <a:r>
                <a:rPr lang="en-US" sz="2800">
                  <a:solidFill>
                    <a:srgbClr val="0000FF"/>
                  </a:solidFill>
                  <a:latin typeface="Times New Roman" pitchFamily="18" charset="0"/>
                </a:rPr>
                <a:t> = 0,02 </a:t>
              </a:r>
              <a:r>
                <a:rPr lang="ru-RU" sz="2800" i="1">
                  <a:solidFill>
                    <a:srgbClr val="0000FF"/>
                  </a:solidFill>
                  <a:latin typeface="Times New Roman" pitchFamily="18" charset="0"/>
                </a:rPr>
                <a:t>кг</a:t>
              </a:r>
              <a:r>
                <a:rPr lang="en-US" sz="2800">
                  <a:solidFill>
                    <a:srgbClr val="0000FF"/>
                  </a:solidFill>
                  <a:latin typeface="Times New Roman" pitchFamily="18" charset="0"/>
                </a:rPr>
                <a:t>/</a:t>
              </a:r>
              <a:r>
                <a:rPr lang="en-US" sz="2800" i="1">
                  <a:solidFill>
                    <a:srgbClr val="0000FF"/>
                  </a:solidFill>
                  <a:latin typeface="Times New Roman" pitchFamily="18" charset="0"/>
                </a:rPr>
                <a:t>c</a:t>
              </a:r>
            </a:p>
          </p:txBody>
        </p:sp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1023941" y="1095520"/>
              <a:ext cx="1120779" cy="461934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0" hangingPunct="0">
                <a:defRPr/>
              </a:pPr>
              <a:r>
                <a:rPr lang="ru-RU" sz="2400" i="1" dirty="0">
                  <a:solidFill>
                    <a:schemeClr val="bg1"/>
                  </a:solidFill>
                  <a:latin typeface="Times New Roman" pitchFamily="18" charset="0"/>
                  <a:sym typeface="Symbol"/>
                </a:rPr>
                <a:t></a:t>
              </a:r>
              <a:r>
                <a:rPr lang="ru-RU" sz="2400" i="1" dirty="0">
                  <a:solidFill>
                    <a:schemeClr val="bg1"/>
                  </a:solidFill>
                  <a:latin typeface="Times New Roman" pitchFamily="18" charset="0"/>
                </a:rPr>
                <a:t> ,рад</a:t>
              </a:r>
              <a:endParaRPr lang="en-US" sz="2400" baseline="-25000" dirty="0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8429653" y="1857472"/>
              <a:ext cx="500065" cy="461934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0" hangingPunct="0">
                <a:defRPr/>
              </a:pPr>
              <a:r>
                <a:rPr lang="en-US" sz="2400" i="1" dirty="0">
                  <a:solidFill>
                    <a:schemeClr val="bg1"/>
                  </a:solidFill>
                  <a:latin typeface="Times New Roman" pitchFamily="18" charset="0"/>
                  <a:sym typeface="Symbol"/>
                </a:rPr>
                <a:t>t</a:t>
              </a:r>
              <a:r>
                <a:rPr lang="ru-RU" sz="2400" i="1" dirty="0">
                  <a:solidFill>
                    <a:schemeClr val="bg1"/>
                  </a:solidFill>
                  <a:latin typeface="Times New Roman" pitchFamily="18" charset="0"/>
                </a:rPr>
                <a:t>,</a:t>
              </a:r>
              <a:r>
                <a:rPr lang="en-US" sz="2400" i="1" dirty="0">
                  <a:solidFill>
                    <a:schemeClr val="bg1"/>
                  </a:solidFill>
                  <a:latin typeface="Times New Roman" pitchFamily="18" charset="0"/>
                </a:rPr>
                <a:t>c</a:t>
              </a:r>
              <a:endParaRPr lang="en-US" sz="2400" baseline="-25000" dirty="0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3" name="Группа 12"/>
          <p:cNvGrpSpPr>
            <a:grpSpLocks/>
          </p:cNvGrpSpPr>
          <p:nvPr/>
        </p:nvGrpSpPr>
        <p:grpSpPr bwMode="auto">
          <a:xfrm>
            <a:off x="179388" y="3773488"/>
            <a:ext cx="8745537" cy="2311400"/>
            <a:chOff x="179388" y="3773488"/>
            <a:chExt cx="8745537" cy="2311400"/>
          </a:xfrm>
        </p:grpSpPr>
        <p:pic>
          <p:nvPicPr>
            <p:cNvPr id="60422" name="Picture 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79388" y="3860800"/>
              <a:ext cx="8745537" cy="2224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423" name="Rectangle 9"/>
            <p:cNvSpPr>
              <a:spLocks noChangeArrowheads="1"/>
            </p:cNvSpPr>
            <p:nvPr/>
          </p:nvSpPr>
          <p:spPr bwMode="auto">
            <a:xfrm>
              <a:off x="3348038" y="3773488"/>
              <a:ext cx="2359025" cy="519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r>
                <a:rPr lang="ru-RU" sz="2800" i="1">
                  <a:solidFill>
                    <a:srgbClr val="0000FF"/>
                  </a:solidFill>
                  <a:latin typeface="Times New Roman" pitchFamily="18" charset="0"/>
                </a:rPr>
                <a:t>б</a:t>
              </a:r>
              <a:r>
                <a:rPr lang="ru-RU" sz="2800">
                  <a:solidFill>
                    <a:srgbClr val="0000FF"/>
                  </a:solidFill>
                  <a:latin typeface="Times New Roman" pitchFamily="18" charset="0"/>
                </a:rPr>
                <a:t>)</a:t>
              </a:r>
              <a:r>
                <a:rPr lang="ru-RU" sz="2800" i="1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2800" i="1">
                  <a:solidFill>
                    <a:srgbClr val="0000FF"/>
                  </a:solidFill>
                  <a:latin typeface="Times New Roman" pitchFamily="18" charset="0"/>
                </a:rPr>
                <a:t>r</a:t>
              </a:r>
              <a:r>
                <a:rPr lang="en-US" sz="2800">
                  <a:solidFill>
                    <a:srgbClr val="0000FF"/>
                  </a:solidFill>
                  <a:latin typeface="Times New Roman" pitchFamily="18" charset="0"/>
                </a:rPr>
                <a:t> = 0,</a:t>
              </a:r>
              <a:r>
                <a:rPr lang="ru-RU" sz="2800">
                  <a:solidFill>
                    <a:srgbClr val="0000FF"/>
                  </a:solidFill>
                  <a:latin typeface="Times New Roman" pitchFamily="18" charset="0"/>
                </a:rPr>
                <a:t>20</a:t>
              </a:r>
              <a:r>
                <a:rPr lang="en-US" sz="280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ru-RU" sz="2800" i="1">
                  <a:solidFill>
                    <a:srgbClr val="0000FF"/>
                  </a:solidFill>
                  <a:latin typeface="Times New Roman" pitchFamily="18" charset="0"/>
                </a:rPr>
                <a:t>кг</a:t>
              </a:r>
              <a:r>
                <a:rPr lang="en-US" sz="2800">
                  <a:solidFill>
                    <a:srgbClr val="0000FF"/>
                  </a:solidFill>
                  <a:latin typeface="Times New Roman" pitchFamily="18" charset="0"/>
                </a:rPr>
                <a:t>/</a:t>
              </a:r>
              <a:r>
                <a:rPr lang="en-US" sz="2800" i="1">
                  <a:solidFill>
                    <a:srgbClr val="0000FF"/>
                  </a:solidFill>
                  <a:latin typeface="Times New Roman" pitchFamily="18" charset="0"/>
                </a:rPr>
                <a:t>c</a:t>
              </a:r>
            </a:p>
          </p:txBody>
        </p:sp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1039813" y="3786188"/>
              <a:ext cx="1120775" cy="461962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0" hangingPunct="0">
                <a:defRPr/>
              </a:pPr>
              <a:r>
                <a:rPr lang="ru-RU" sz="2400" i="1" dirty="0">
                  <a:solidFill>
                    <a:schemeClr val="bg1"/>
                  </a:solidFill>
                  <a:latin typeface="Times New Roman" pitchFamily="18" charset="0"/>
                  <a:sym typeface="Symbol"/>
                </a:rPr>
                <a:t></a:t>
              </a:r>
              <a:r>
                <a:rPr lang="ru-RU" sz="2400" i="1" dirty="0">
                  <a:solidFill>
                    <a:schemeClr val="bg1"/>
                  </a:solidFill>
                  <a:latin typeface="Times New Roman" pitchFamily="18" charset="0"/>
                </a:rPr>
                <a:t> ,рад</a:t>
              </a:r>
              <a:endParaRPr lang="en-US" sz="2400" baseline="-25000" dirty="0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sp>
          <p:nvSpPr>
            <p:cNvPr id="11" name="Rectangle 5"/>
            <p:cNvSpPr>
              <a:spLocks noChangeArrowheads="1"/>
            </p:cNvSpPr>
            <p:nvPr/>
          </p:nvSpPr>
          <p:spPr bwMode="auto">
            <a:xfrm>
              <a:off x="8397875" y="4500563"/>
              <a:ext cx="500063" cy="461962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0" hangingPunct="0">
                <a:defRPr/>
              </a:pPr>
              <a:r>
                <a:rPr lang="en-US" sz="2400" i="1" dirty="0">
                  <a:solidFill>
                    <a:schemeClr val="bg1"/>
                  </a:solidFill>
                  <a:latin typeface="Times New Roman" pitchFamily="18" charset="0"/>
                  <a:sym typeface="Symbol"/>
                </a:rPr>
                <a:t>t</a:t>
              </a:r>
              <a:r>
                <a:rPr lang="ru-RU" sz="2400" i="1" dirty="0">
                  <a:solidFill>
                    <a:schemeClr val="bg1"/>
                  </a:solidFill>
                  <a:latin typeface="Times New Roman" pitchFamily="18" charset="0"/>
                </a:rPr>
                <a:t>,</a:t>
              </a:r>
              <a:r>
                <a:rPr lang="en-US" sz="2400" i="1" dirty="0">
                  <a:solidFill>
                    <a:schemeClr val="bg1"/>
                  </a:solidFill>
                  <a:latin typeface="Times New Roman" pitchFamily="18" charset="0"/>
                </a:rPr>
                <a:t>c</a:t>
              </a:r>
              <a:endParaRPr lang="en-US" sz="2400" baseline="-25000" dirty="0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38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34839" name="Rectangle 13"/>
          <p:cNvSpPr>
            <a:spLocks noChangeArrowheads="1"/>
          </p:cNvSpPr>
          <p:nvPr/>
        </p:nvSpPr>
        <p:spPr bwMode="auto">
          <a:xfrm>
            <a:off x="0" y="304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34825" name="Rectangle 9"/>
          <p:cNvSpPr>
            <a:spLocks noChangeArrowheads="1"/>
          </p:cNvSpPr>
          <p:nvPr/>
        </p:nvSpPr>
        <p:spPr bwMode="auto">
          <a:xfrm>
            <a:off x="500063" y="2519363"/>
            <a:ext cx="3857625" cy="3381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342900">
              <a:buFontTx/>
              <a:buChar char="•"/>
              <a:tabLst>
                <a:tab pos="549275" algn="l"/>
              </a:tabLst>
            </a:pPr>
            <a:r>
              <a:rPr lang="ru-RU" sz="1400" b="1" i="1">
                <a:solidFill>
                  <a:srgbClr val="0000FF"/>
                </a:solidFill>
                <a:ea typeface="Times New Roman" pitchFamily="18" charset="0"/>
                <a:cs typeface="Arial" charset="0"/>
              </a:rPr>
              <a:t>Время релаксации амплитуды</a:t>
            </a:r>
            <a:r>
              <a:rPr lang="ru-RU" sz="1400">
                <a:ea typeface="Times New Roman" pitchFamily="18" charset="0"/>
                <a:cs typeface="Arial" charset="0"/>
              </a:rPr>
              <a:t> </a:t>
            </a:r>
            <a:r>
              <a:rPr lang="ru-RU" sz="1600" i="1">
                <a:solidFill>
                  <a:schemeClr val="bg1"/>
                </a:solidFill>
                <a:ea typeface="Times New Roman" pitchFamily="18" charset="0"/>
                <a:cs typeface="Arial" charset="0"/>
                <a:sym typeface="Symbol" pitchFamily="18" charset="2"/>
              </a:rPr>
              <a:t></a:t>
            </a:r>
            <a:r>
              <a:rPr lang="ru-RU" sz="1600" i="1" baseline="-3000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Arial" charset="0"/>
              </a:rPr>
              <a:t>A</a:t>
            </a:r>
            <a:r>
              <a:rPr lang="ru-RU" sz="160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Arial" charset="0"/>
              </a:rPr>
              <a:t> :</a:t>
            </a:r>
            <a:endParaRPr lang="ru-RU">
              <a:ea typeface="Times New Roman" pitchFamily="18" charset="0"/>
              <a:cs typeface="Arial" charset="0"/>
            </a:endParaRPr>
          </a:p>
        </p:txBody>
      </p:sp>
      <p:sp>
        <p:nvSpPr>
          <p:cNvPr id="34826" name="Rectangle 10"/>
          <p:cNvSpPr>
            <a:spLocks noChangeArrowheads="1"/>
          </p:cNvSpPr>
          <p:nvPr/>
        </p:nvSpPr>
        <p:spPr bwMode="auto">
          <a:xfrm>
            <a:off x="142875" y="3621088"/>
            <a:ext cx="3429000" cy="3079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342900">
              <a:tabLst>
                <a:tab pos="549275" algn="l"/>
              </a:tabLst>
            </a:pPr>
            <a:r>
              <a:rPr lang="ru-RU" sz="1000" b="1">
                <a:solidFill>
                  <a:srgbClr val="0000FF"/>
                </a:solidFill>
                <a:ea typeface="Times New Roman" pitchFamily="18" charset="0"/>
                <a:cs typeface="Arial" charset="0"/>
                <a:sym typeface="Symbol" pitchFamily="18" charset="2"/>
              </a:rPr>
              <a:t>     </a:t>
            </a:r>
            <a:r>
              <a:rPr lang="ru-RU" sz="1400" b="1" i="1">
                <a:solidFill>
                  <a:srgbClr val="0000FF"/>
                </a:solidFill>
                <a:ea typeface="Times New Roman" pitchFamily="18" charset="0"/>
                <a:cs typeface="Arial" charset="0"/>
              </a:rPr>
              <a:t>Количество</a:t>
            </a:r>
            <a:r>
              <a:rPr lang="ru-RU" sz="1400">
                <a:solidFill>
                  <a:srgbClr val="0000FF"/>
                </a:solidFill>
                <a:ea typeface="Times New Roman" pitchFamily="18" charset="0"/>
                <a:cs typeface="Arial" charset="0"/>
              </a:rPr>
              <a:t> </a:t>
            </a:r>
            <a:r>
              <a:rPr lang="ru-RU" sz="1400" b="1" i="1">
                <a:solidFill>
                  <a:srgbClr val="0000FF"/>
                </a:solidFill>
                <a:ea typeface="Times New Roman" pitchFamily="18" charset="0"/>
                <a:cs typeface="Arial" charset="0"/>
              </a:rPr>
              <a:t>колебаний</a:t>
            </a:r>
            <a:r>
              <a:rPr lang="ru-RU" sz="1400" i="1">
                <a:solidFill>
                  <a:srgbClr val="0000FF"/>
                </a:solidFill>
                <a:ea typeface="Times New Roman" pitchFamily="18" charset="0"/>
                <a:cs typeface="Arial" charset="0"/>
              </a:rPr>
              <a:t> </a:t>
            </a:r>
            <a:r>
              <a:rPr lang="ru-RU" sz="1400" i="1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Arial" charset="0"/>
              </a:rPr>
              <a:t>N</a:t>
            </a:r>
            <a:r>
              <a:rPr lang="ru-RU" sz="1400" i="1" baseline="-3000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Arial" charset="0"/>
              </a:rPr>
              <a:t>e</a:t>
            </a:r>
            <a:r>
              <a:rPr lang="ru-RU" sz="1400">
                <a:solidFill>
                  <a:schemeClr val="bg1"/>
                </a:solidFill>
                <a:ea typeface="Times New Roman" pitchFamily="18" charset="0"/>
                <a:cs typeface="Arial" charset="0"/>
              </a:rPr>
              <a:t> :</a:t>
            </a:r>
            <a:endParaRPr lang="ru-RU">
              <a:ea typeface="Times New Roman" pitchFamily="18" charset="0"/>
              <a:cs typeface="Arial" charset="0"/>
            </a:endParaRPr>
          </a:p>
        </p:txBody>
      </p:sp>
      <p:sp>
        <p:nvSpPr>
          <p:cNvPr id="34828" name="Rectangle 12"/>
          <p:cNvSpPr>
            <a:spLocks noChangeArrowheads="1"/>
          </p:cNvSpPr>
          <p:nvPr/>
        </p:nvSpPr>
        <p:spPr bwMode="auto">
          <a:xfrm>
            <a:off x="500063" y="4313238"/>
            <a:ext cx="7500937" cy="6159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342900" algn="just">
              <a:tabLst>
                <a:tab pos="549275" algn="l"/>
              </a:tabLst>
            </a:pPr>
            <a:endParaRPr lang="ru-RU" sz="600">
              <a:cs typeface="Arial" charset="0"/>
            </a:endParaRPr>
          </a:p>
          <a:p>
            <a:pPr indent="342900" algn="just" eaLnBrk="0" hangingPunct="0">
              <a:buFontTx/>
              <a:buChar char="•"/>
              <a:tabLst>
                <a:tab pos="549275" algn="l"/>
              </a:tabLst>
            </a:pPr>
            <a:r>
              <a:rPr lang="ru-RU" sz="1400" b="1" i="1">
                <a:solidFill>
                  <a:srgbClr val="0000FF"/>
                </a:solidFill>
                <a:ea typeface="Times New Roman" pitchFamily="18" charset="0"/>
                <a:cs typeface="Arial" charset="0"/>
              </a:rPr>
              <a:t>Декремент затухания – величин, равная отношению амплитуд двух последовательных колебаний</a:t>
            </a:r>
            <a:r>
              <a:rPr lang="ru-RU" sz="1400" b="1">
                <a:solidFill>
                  <a:srgbClr val="0000FF"/>
                </a:solidFill>
                <a:ea typeface="Times New Roman" pitchFamily="18" charset="0"/>
                <a:cs typeface="Arial" charset="0"/>
              </a:rPr>
              <a:t>:</a:t>
            </a:r>
            <a:endParaRPr lang="ru-RU">
              <a:cs typeface="Arial" charset="0"/>
            </a:endParaRPr>
          </a:p>
        </p:txBody>
      </p:sp>
      <p:sp>
        <p:nvSpPr>
          <p:cNvPr id="34829" name="Rectangle 13"/>
          <p:cNvSpPr>
            <a:spLocks noChangeArrowheads="1"/>
          </p:cNvSpPr>
          <p:nvPr/>
        </p:nvSpPr>
        <p:spPr bwMode="auto">
          <a:xfrm>
            <a:off x="142875" y="5692775"/>
            <a:ext cx="4643438" cy="3079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342900" algn="just">
              <a:tabLst>
                <a:tab pos="549275" algn="l"/>
              </a:tabLst>
            </a:pPr>
            <a:r>
              <a:rPr lang="ru-RU" sz="1000" b="1">
                <a:solidFill>
                  <a:srgbClr val="0000FF"/>
                </a:solidFill>
                <a:ea typeface="Times New Roman" pitchFamily="18" charset="0"/>
                <a:cs typeface="Arial" charset="0"/>
                <a:sym typeface="Symbol" pitchFamily="18" charset="2"/>
              </a:rPr>
              <a:t></a:t>
            </a:r>
            <a:r>
              <a:rPr lang="ru-RU" sz="1400" b="1">
                <a:solidFill>
                  <a:srgbClr val="0000FF"/>
                </a:solidFill>
                <a:ea typeface="Times New Roman" pitchFamily="18" charset="0"/>
                <a:cs typeface="Arial" charset="0"/>
                <a:sym typeface="Symbol" pitchFamily="18" charset="2"/>
              </a:rPr>
              <a:t>  </a:t>
            </a:r>
            <a:r>
              <a:rPr lang="ru-RU" sz="1400" b="1" i="1">
                <a:solidFill>
                  <a:srgbClr val="0000FF"/>
                </a:solidFill>
                <a:ea typeface="Times New Roman" pitchFamily="18" charset="0"/>
                <a:cs typeface="Arial" charset="0"/>
              </a:rPr>
              <a:t>Логарифмический декемент затухания </a:t>
            </a:r>
            <a:r>
              <a:rPr lang="ru-RU" sz="1400">
                <a:solidFill>
                  <a:schemeClr val="bg1"/>
                </a:solidFill>
                <a:ea typeface="Times New Roman" pitchFamily="18" charset="0"/>
                <a:cs typeface="Arial" charset="0"/>
              </a:rPr>
              <a:t>:</a:t>
            </a:r>
            <a:endParaRPr lang="ru-RU">
              <a:solidFill>
                <a:schemeClr val="bg1"/>
              </a:solidFill>
              <a:ea typeface="Times New Roman" pitchFamily="18" charset="0"/>
              <a:cs typeface="Arial" charset="0"/>
            </a:endParaRPr>
          </a:p>
        </p:txBody>
      </p:sp>
      <p:sp>
        <p:nvSpPr>
          <p:cNvPr id="30" name="Прямоугольник 29"/>
          <p:cNvSpPr>
            <a:spLocks noChangeArrowheads="1"/>
          </p:cNvSpPr>
          <p:nvPr/>
        </p:nvSpPr>
        <p:spPr bwMode="auto">
          <a:xfrm>
            <a:off x="6858000" y="2489200"/>
            <a:ext cx="13573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</a:t>
            </a:r>
            <a:r>
              <a:rPr lang="ru-RU" sz="2400" i="1" baseline="-25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ru-RU"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= 1/</a:t>
            </a:r>
            <a:r>
              <a:rPr lang="ru-RU" sz="24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</a:t>
            </a:r>
            <a:endParaRPr lang="ru-RU" sz="2400" i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4831" name="Object 15"/>
          <p:cNvGraphicFramePr>
            <a:graphicFrameLocks noChangeAspect="1"/>
          </p:cNvGraphicFramePr>
          <p:nvPr/>
        </p:nvGraphicFramePr>
        <p:xfrm>
          <a:off x="4643438" y="2346325"/>
          <a:ext cx="1214437" cy="725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97" r:id="rId4" imgW="825500" imgH="495300" progId="">
                  <p:embed/>
                </p:oleObj>
              </mc:Choice>
              <mc:Fallback>
                <p:oleObj r:id="rId4" imgW="825500" imgH="495300" progId="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2346325"/>
                        <a:ext cx="1214437" cy="725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500063" y="1357313"/>
            <a:ext cx="3857625" cy="3381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342900">
              <a:buFontTx/>
              <a:buChar char="•"/>
              <a:tabLst>
                <a:tab pos="549275" algn="l"/>
              </a:tabLst>
            </a:pPr>
            <a:r>
              <a:rPr lang="ru-RU" sz="1400" b="1" i="1">
                <a:solidFill>
                  <a:srgbClr val="0000FF"/>
                </a:solidFill>
                <a:ea typeface="Times New Roman" pitchFamily="18" charset="0"/>
                <a:cs typeface="Arial" charset="0"/>
                <a:sym typeface="Symbol" pitchFamily="18" charset="2"/>
              </a:rPr>
              <a:t>Коэффициент затухания </a:t>
            </a:r>
            <a:r>
              <a:rPr lang="ru-RU" sz="1600" i="1">
                <a:solidFill>
                  <a:schemeClr val="bg1"/>
                </a:solidFill>
                <a:ea typeface="Times New Roman" pitchFamily="18" charset="0"/>
                <a:cs typeface="Arial" charset="0"/>
                <a:sym typeface="Symbol" pitchFamily="18" charset="2"/>
              </a:rPr>
              <a:t> </a:t>
            </a:r>
            <a:r>
              <a:rPr lang="ru-RU" sz="160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Arial" charset="0"/>
              </a:rPr>
              <a:t>:</a:t>
            </a:r>
            <a:endParaRPr lang="ru-RU">
              <a:ea typeface="Times New Roman" pitchFamily="18" charset="0"/>
              <a:cs typeface="Arial" charset="0"/>
            </a:endParaRPr>
          </a:p>
        </p:txBody>
      </p:sp>
      <p:graphicFrame>
        <p:nvGraphicFramePr>
          <p:cNvPr id="34832" name="Object 16"/>
          <p:cNvGraphicFramePr>
            <a:graphicFrameLocks noChangeAspect="1"/>
          </p:cNvGraphicFramePr>
          <p:nvPr/>
        </p:nvGraphicFramePr>
        <p:xfrm>
          <a:off x="2143125" y="1785938"/>
          <a:ext cx="1928813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98" name="Формула" r:id="rId6" imgW="1053643" imgH="266584" progId="Equation.3">
                  <p:embed/>
                </p:oleObj>
              </mc:Choice>
              <mc:Fallback>
                <p:oleObj name="Формула" r:id="rId6" imgW="1053643" imgH="266584" progId="Equation.3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3125" y="1785938"/>
                        <a:ext cx="1928813" cy="48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4"/>
          <p:cNvSpPr>
            <a:spLocks/>
          </p:cNvSpPr>
          <p:nvPr/>
        </p:nvSpPr>
        <p:spPr bwMode="auto">
          <a:xfrm>
            <a:off x="4643438" y="1308100"/>
            <a:ext cx="2357437" cy="428625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>
              <a:defRPr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  <a:sym typeface="Symbol"/>
              </a:rPr>
              <a:t></a:t>
            </a:r>
            <a:r>
              <a:rPr lang="en-US" sz="1600" b="1" i="1" dirty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  <a:sym typeface="Symbol"/>
              </a:rPr>
              <a:t>     </a:t>
            </a:r>
            <a:r>
              <a:rPr lang="ru-RU" sz="1600" b="1" i="1" dirty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</a:rPr>
              <a:t>график </a:t>
            </a:r>
            <a:r>
              <a:rPr lang="en-US" sz="1600" b="1" i="1" dirty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</a:rPr>
              <a:t>lnA = f(t)</a:t>
            </a:r>
            <a:endParaRPr lang="ru-RU" sz="1600" b="1" i="1" dirty="0">
              <a:solidFill>
                <a:schemeClr val="accent2">
                  <a:lumMod val="75000"/>
                </a:schemeClr>
              </a:solidFill>
              <a:latin typeface="Constantia" pitchFamily="18" charset="0"/>
            </a:endParaRPr>
          </a:p>
        </p:txBody>
      </p:sp>
      <p:sp>
        <p:nvSpPr>
          <p:cNvPr id="34847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34833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2210611"/>
              </p:ext>
            </p:extLst>
          </p:nvPr>
        </p:nvGraphicFramePr>
        <p:xfrm>
          <a:off x="6300192" y="5877272"/>
          <a:ext cx="904875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99" name="Формула" r:id="rId8" imgW="558558" imgH="444307" progId="Equation.3">
                  <p:embed/>
                </p:oleObj>
              </mc:Choice>
              <mc:Fallback>
                <p:oleObj name="Формула" r:id="rId8" imgW="558558" imgH="444307" progId="Equation.3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0192" y="5877272"/>
                        <a:ext cx="904875" cy="723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428625" y="428625"/>
            <a:ext cx="72866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800000"/>
                </a:solidFill>
                <a:latin typeface="+mj-lt"/>
                <a:ea typeface="Times New Roman" pitchFamily="18" charset="0"/>
                <a:cs typeface="Arial" pitchFamily="34" charset="0"/>
              </a:rPr>
              <a:t>3.</a:t>
            </a:r>
            <a:r>
              <a:rPr lang="en-US" sz="2000" b="1" dirty="0">
                <a:solidFill>
                  <a:srgbClr val="800000"/>
                </a:solidFill>
                <a:latin typeface="+mj-lt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000" b="1" dirty="0">
                <a:solidFill>
                  <a:srgbClr val="800000"/>
                </a:solidFill>
                <a:latin typeface="+mj-lt"/>
                <a:ea typeface="Times New Roman" pitchFamily="18" charset="0"/>
                <a:cs typeface="Arial" pitchFamily="34" charset="0"/>
              </a:rPr>
              <a:t>. Характеристики осциллятора с малым затуханием</a:t>
            </a:r>
          </a:p>
        </p:txBody>
      </p:sp>
      <p:sp>
        <p:nvSpPr>
          <p:cNvPr id="34849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2" name="Object 18"/>
          <p:cNvGraphicFramePr>
            <a:graphicFrameLocks noChangeAspect="1"/>
          </p:cNvGraphicFramePr>
          <p:nvPr/>
        </p:nvGraphicFramePr>
        <p:xfrm>
          <a:off x="3643313" y="3406775"/>
          <a:ext cx="1714500" cy="76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00" name="Формула" r:id="rId10" imgW="1104421" imgH="495085" progId="Equation.3">
                  <p:embed/>
                </p:oleObj>
              </mc:Choice>
              <mc:Fallback>
                <p:oleObj name="Формула" r:id="rId10" imgW="1104421" imgH="495085" progId="Equation.3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3313" y="3406775"/>
                        <a:ext cx="1714500" cy="768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50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34836" name="Object 20"/>
          <p:cNvGraphicFramePr>
            <a:graphicFrameLocks noChangeAspect="1"/>
          </p:cNvGraphicFramePr>
          <p:nvPr/>
        </p:nvGraphicFramePr>
        <p:xfrm>
          <a:off x="3957638" y="4786313"/>
          <a:ext cx="2085975" cy="738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01" name="Формула" r:id="rId12" imgW="1396800" imgH="495000" progId="Equation.3">
                  <p:embed/>
                </p:oleObj>
              </mc:Choice>
              <mc:Fallback>
                <p:oleObj name="Формула" r:id="rId12" imgW="1396800" imgH="495000" progId="Equation.3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7638" y="4786313"/>
                        <a:ext cx="2085975" cy="7381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3" name="Группа 22"/>
          <p:cNvGrpSpPr>
            <a:grpSpLocks/>
          </p:cNvGrpSpPr>
          <p:nvPr/>
        </p:nvGrpSpPr>
        <p:grpSpPr bwMode="auto">
          <a:xfrm>
            <a:off x="1143000" y="5929313"/>
            <a:ext cx="3500438" cy="719137"/>
            <a:chOff x="1142976" y="5929330"/>
            <a:chExt cx="3500462" cy="719607"/>
          </a:xfrm>
        </p:grpSpPr>
        <p:graphicFrame>
          <p:nvGraphicFramePr>
            <p:cNvPr id="34820" name="Object 4"/>
            <p:cNvGraphicFramePr>
              <a:graphicFrameLocks noChangeAspect="1"/>
            </p:cNvGraphicFramePr>
            <p:nvPr/>
          </p:nvGraphicFramePr>
          <p:xfrm>
            <a:off x="1142976" y="5929330"/>
            <a:ext cx="3500462" cy="7196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902" r:id="rId14" imgW="2730500" imgH="558800" progId="">
                    <p:embed/>
                  </p:oleObj>
                </mc:Choice>
                <mc:Fallback>
                  <p:oleObj r:id="rId14" imgW="2730500" imgH="558800" progId="">
                    <p:embed/>
                    <p:pic>
                      <p:nvPicPr>
                        <p:cNvPr id="0" name="Picture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42976" y="5929330"/>
                          <a:ext cx="3500462" cy="71960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852" name="Rectangle 4"/>
            <p:cNvSpPr>
              <a:spLocks/>
            </p:cNvSpPr>
            <p:nvPr/>
          </p:nvSpPr>
          <p:spPr bwMode="auto">
            <a:xfrm>
              <a:off x="3841839" y="6111840"/>
              <a:ext cx="285752" cy="357190"/>
            </a:xfrm>
            <a:prstGeom prst="rect">
              <a:avLst/>
            </a:prstGeom>
            <a:noFill/>
            <a:ln w="6350" cap="rnd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algn="ctr" eaLnBrk="0" hangingPunct="0"/>
              <a:r>
                <a:rPr lang="ru-RU" sz="1200" i="1">
                  <a:solidFill>
                    <a:schemeClr val="bg1"/>
                  </a:solidFill>
                  <a:latin typeface="Constantia" pitchFamily="18" charset="0"/>
                </a:rPr>
                <a:t>с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4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4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4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4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4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4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4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4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5" grpId="0" animBg="1"/>
      <p:bldP spid="34826" grpId="0" animBg="1"/>
      <p:bldP spid="34828" grpId="0" animBg="1"/>
      <p:bldP spid="34829" grpId="0" animBg="1"/>
      <p:bldP spid="30" grpId="0"/>
      <p:bldP spid="16" grpId="0" animBg="1"/>
      <p:bldP spid="18" grpId="0" build="p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214313" y="214313"/>
            <a:ext cx="77866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342900">
              <a:defRPr/>
            </a:pPr>
            <a:r>
              <a:rPr lang="ru-RU" sz="2400" b="1" i="1" dirty="0">
                <a:solidFill>
                  <a:srgbClr val="800000"/>
                </a:solidFill>
                <a:latin typeface="+mj-lt"/>
                <a:ea typeface="Times New Roman" pitchFamily="18" charset="0"/>
                <a:cs typeface="Arial" pitchFamily="34" charset="0"/>
              </a:rPr>
              <a:t>3.</a:t>
            </a:r>
            <a:r>
              <a:rPr lang="en-US" sz="2400" b="1" i="1" dirty="0">
                <a:solidFill>
                  <a:srgbClr val="800000"/>
                </a:solidFill>
                <a:latin typeface="+mj-lt"/>
                <a:ea typeface="Times New Roman" pitchFamily="18" charset="0"/>
                <a:cs typeface="Arial" pitchFamily="34" charset="0"/>
              </a:rPr>
              <a:t>4</a:t>
            </a:r>
            <a:r>
              <a:rPr lang="ru-RU" sz="2400" b="1" i="1" dirty="0">
                <a:solidFill>
                  <a:srgbClr val="800000"/>
                </a:solidFill>
                <a:latin typeface="+mj-lt"/>
                <a:ea typeface="Times New Roman" pitchFamily="18" charset="0"/>
                <a:cs typeface="Arial" pitchFamily="34" charset="0"/>
              </a:rPr>
              <a:t>. Добротность колебательной системы</a:t>
            </a:r>
          </a:p>
        </p:txBody>
      </p:sp>
      <p:grpSp>
        <p:nvGrpSpPr>
          <p:cNvPr id="56" name="Группа 55"/>
          <p:cNvGrpSpPr>
            <a:grpSpLocks/>
          </p:cNvGrpSpPr>
          <p:nvPr/>
        </p:nvGrpSpPr>
        <p:grpSpPr bwMode="auto">
          <a:xfrm>
            <a:off x="1460500" y="2928938"/>
            <a:ext cx="4267200" cy="785812"/>
            <a:chOff x="1460202" y="2928934"/>
            <a:chExt cx="4267084" cy="785818"/>
          </a:xfrm>
        </p:grpSpPr>
        <p:graphicFrame>
          <p:nvGraphicFramePr>
            <p:cNvPr id="35855" name="Object 15"/>
            <p:cNvGraphicFramePr>
              <a:graphicFrameLocks noChangeAspect="1"/>
            </p:cNvGraphicFramePr>
            <p:nvPr/>
          </p:nvGraphicFramePr>
          <p:xfrm>
            <a:off x="3357554" y="2928934"/>
            <a:ext cx="2369732" cy="7858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957" name="Формула" r:id="rId4" imgW="1574800" imgH="520700" progId="Equation.3">
                    <p:embed/>
                  </p:oleObj>
                </mc:Choice>
                <mc:Fallback>
                  <p:oleObj name="Формула" r:id="rId4" imgW="1574800" imgH="520700" progId="Equation.3">
                    <p:embed/>
                    <p:pic>
                      <p:nvPicPr>
                        <p:cNvPr id="0" name="Picture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57554" y="2928934"/>
                          <a:ext cx="2369732" cy="78581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5885" name="Object 45"/>
            <p:cNvGraphicFramePr>
              <a:graphicFrameLocks noChangeAspect="1"/>
            </p:cNvGraphicFramePr>
            <p:nvPr/>
          </p:nvGraphicFramePr>
          <p:xfrm>
            <a:off x="1460202" y="3000372"/>
            <a:ext cx="1749449" cy="6429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958" name="Формула" r:id="rId6" imgW="1041120" imgH="380880" progId="Equation.3">
                    <p:embed/>
                  </p:oleObj>
                </mc:Choice>
                <mc:Fallback>
                  <p:oleObj name="Формула" r:id="rId6" imgW="1041120" imgH="380880" progId="Equation.3">
                    <p:embed/>
                    <p:pic>
                      <p:nvPicPr>
                        <p:cNvPr id="0" name="Picture 4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60202" y="3000372"/>
                          <a:ext cx="1749449" cy="64294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4" name="Группа 53"/>
          <p:cNvGrpSpPr>
            <a:grpSpLocks/>
          </p:cNvGrpSpPr>
          <p:nvPr/>
        </p:nvGrpSpPr>
        <p:grpSpPr bwMode="auto">
          <a:xfrm>
            <a:off x="2714625" y="969963"/>
            <a:ext cx="4543425" cy="798512"/>
            <a:chOff x="2714612" y="970020"/>
            <a:chExt cx="4543438" cy="798671"/>
          </a:xfrm>
        </p:grpSpPr>
        <p:sp>
          <p:nvSpPr>
            <p:cNvPr id="35941" name="Rectangle 9"/>
            <p:cNvSpPr>
              <a:spLocks noChangeArrowheads="1"/>
            </p:cNvSpPr>
            <p:nvPr/>
          </p:nvSpPr>
          <p:spPr bwMode="auto">
            <a:xfrm>
              <a:off x="2714612" y="1190569"/>
              <a:ext cx="1956244" cy="33855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indent="342900">
                <a:tabLst>
                  <a:tab pos="549275" algn="l"/>
                </a:tabLst>
              </a:pPr>
              <a:r>
                <a:rPr lang="ru-RU" sz="1400" b="1" i="1">
                  <a:solidFill>
                    <a:srgbClr val="0000FF"/>
                  </a:solidFill>
                  <a:ea typeface="Times New Roman" pitchFamily="18" charset="0"/>
                  <a:cs typeface="Arial" charset="0"/>
                </a:rPr>
                <a:t>Добротность</a:t>
              </a:r>
              <a:r>
                <a:rPr lang="ru-RU" sz="1600">
                  <a:solidFill>
                    <a:schemeClr val="bg1"/>
                  </a:solidFill>
                  <a:latin typeface="Times New Roman" pitchFamily="18" charset="0"/>
                  <a:ea typeface="Times New Roman" pitchFamily="18" charset="0"/>
                  <a:cs typeface="Arial" charset="0"/>
                </a:rPr>
                <a:t>:</a:t>
              </a:r>
              <a:endParaRPr lang="ru-RU">
                <a:ea typeface="Times New Roman" pitchFamily="18" charset="0"/>
                <a:cs typeface="Arial" charset="0"/>
              </a:endParaRPr>
            </a:p>
          </p:txBody>
        </p:sp>
        <p:graphicFrame>
          <p:nvGraphicFramePr>
            <p:cNvPr id="35889" name="Object 49"/>
            <p:cNvGraphicFramePr>
              <a:graphicFrameLocks noChangeAspect="1"/>
            </p:cNvGraphicFramePr>
            <p:nvPr/>
          </p:nvGraphicFramePr>
          <p:xfrm>
            <a:off x="4758896" y="1142984"/>
            <a:ext cx="1354464" cy="4286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959" name="Формула" r:id="rId8" imgW="748975" imgH="241195" progId="Equation.3">
                    <p:embed/>
                  </p:oleObj>
                </mc:Choice>
                <mc:Fallback>
                  <p:oleObj name="Формула" r:id="rId8" imgW="748975" imgH="241195" progId="Equation.3">
                    <p:embed/>
                    <p:pic>
                      <p:nvPicPr>
                        <p:cNvPr id="0" name="Picture 4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58896" y="1142984"/>
                          <a:ext cx="1354464" cy="42862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5888" name="Object 48"/>
            <p:cNvGraphicFramePr>
              <a:graphicFrameLocks noChangeAspect="1"/>
            </p:cNvGraphicFramePr>
            <p:nvPr/>
          </p:nvGraphicFramePr>
          <p:xfrm>
            <a:off x="6929454" y="970020"/>
            <a:ext cx="328596" cy="7986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960" name="Формула" r:id="rId10" imgW="152280" imgH="368280" progId="Equation.3">
                    <p:embed/>
                  </p:oleObj>
                </mc:Choice>
                <mc:Fallback>
                  <p:oleObj name="Формула" r:id="rId10" imgW="152280" imgH="368280" progId="Equation.3">
                    <p:embed/>
                    <p:pic>
                      <p:nvPicPr>
                        <p:cNvPr id="0" name="Picture 4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929454" y="970020"/>
                          <a:ext cx="328596" cy="79867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0" name="Rectangle 6"/>
            <p:cNvSpPr>
              <a:spLocks noChangeArrowheads="1"/>
            </p:cNvSpPr>
            <p:nvPr/>
          </p:nvSpPr>
          <p:spPr bwMode="auto">
            <a:xfrm>
              <a:off x="5854696" y="1147855"/>
              <a:ext cx="928691" cy="3699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indent="342900"/>
              <a:r>
                <a:rPr lang="ru-RU" b="1">
                  <a:solidFill>
                    <a:srgbClr val="DD7E0E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или</a:t>
              </a:r>
              <a:endParaRPr lang="ru-RU" b="1">
                <a:solidFill>
                  <a:srgbClr val="DD7E0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1" name="Rectangle 6"/>
          <p:cNvSpPr>
            <a:spLocks noChangeArrowheads="1"/>
          </p:cNvSpPr>
          <p:nvPr/>
        </p:nvSpPr>
        <p:spPr bwMode="auto">
          <a:xfrm>
            <a:off x="87313" y="3132138"/>
            <a:ext cx="12858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342900"/>
            <a:r>
              <a:rPr lang="ru-RU" b="1">
                <a:solidFill>
                  <a:srgbClr val="DD7E0E"/>
                </a:solidFill>
                <a:latin typeface="Times New Roman" pitchFamily="18" charset="0"/>
                <a:cs typeface="Times New Roman" pitchFamily="18" charset="0"/>
              </a:rPr>
              <a:t>А ещё:</a:t>
            </a:r>
          </a:p>
        </p:txBody>
      </p:sp>
      <p:sp>
        <p:nvSpPr>
          <p:cNvPr id="62" name="Rectangle 6"/>
          <p:cNvSpPr>
            <a:spLocks noChangeArrowheads="1"/>
          </p:cNvSpPr>
          <p:nvPr/>
        </p:nvSpPr>
        <p:spPr bwMode="auto">
          <a:xfrm>
            <a:off x="71438" y="1609725"/>
            <a:ext cx="26431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342900"/>
            <a:r>
              <a:rPr lang="ru-RU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Нельзя ли без </a:t>
            </a:r>
            <a:r>
              <a:rPr lang="ru-RU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 </a:t>
            </a:r>
            <a:r>
              <a:rPr lang="ru-RU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?</a:t>
            </a:r>
            <a:r>
              <a:rPr lang="ru-RU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endParaRPr lang="ru-RU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Rectangle 6"/>
          <p:cNvSpPr>
            <a:spLocks noChangeArrowheads="1"/>
          </p:cNvSpPr>
          <p:nvPr/>
        </p:nvSpPr>
        <p:spPr bwMode="auto">
          <a:xfrm>
            <a:off x="683568" y="2071965"/>
            <a:ext cx="40313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342900"/>
            <a:r>
              <a:rPr lang="ru-RU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Подберём</a:t>
            </a:r>
            <a:r>
              <a:rPr lang="en-US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число </a:t>
            </a:r>
            <a:r>
              <a:rPr lang="en-US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k</a:t>
            </a:r>
            <a:r>
              <a:rPr lang="ru-RU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:   </a:t>
            </a:r>
            <a:r>
              <a:rPr lang="en-US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ln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(</a:t>
            </a:r>
            <a:r>
              <a:rPr lang="en-US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k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)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=</a:t>
            </a:r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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Стрелка вправо 63"/>
          <p:cNvSpPr/>
          <p:nvPr/>
        </p:nvSpPr>
        <p:spPr>
          <a:xfrm>
            <a:off x="4714875" y="2214563"/>
            <a:ext cx="285750" cy="714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65" name="Rectangle 6"/>
          <p:cNvSpPr>
            <a:spLocks noChangeArrowheads="1"/>
          </p:cNvSpPr>
          <p:nvPr/>
        </p:nvSpPr>
        <p:spPr bwMode="auto">
          <a:xfrm>
            <a:off x="4786313" y="2055813"/>
            <a:ext cx="12144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342900"/>
            <a:r>
              <a:rPr lang="en-US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k</a:t>
            </a:r>
            <a:r>
              <a:rPr lang="en-US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= </a:t>
            </a:r>
            <a:r>
              <a:rPr lang="ru-RU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23</a:t>
            </a:r>
            <a:r>
              <a:rPr lang="ru-RU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endParaRPr lang="ru-RU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Стрелка вправо 66"/>
          <p:cNvSpPr/>
          <p:nvPr/>
        </p:nvSpPr>
        <p:spPr>
          <a:xfrm>
            <a:off x="5929313" y="2214563"/>
            <a:ext cx="285750" cy="714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graphicFrame>
        <p:nvGraphicFramePr>
          <p:cNvPr id="35894" name="Object 54"/>
          <p:cNvGraphicFramePr>
            <a:graphicFrameLocks noChangeAspect="1"/>
          </p:cNvGraphicFramePr>
          <p:nvPr/>
        </p:nvGraphicFramePr>
        <p:xfrm>
          <a:off x="6357938" y="2071688"/>
          <a:ext cx="2500312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61" name="Формула" r:id="rId12" imgW="1587500" imgH="241300" progId="Equation.3">
                  <p:embed/>
                </p:oleObj>
              </mc:Choice>
              <mc:Fallback>
                <p:oleObj name="Формула" r:id="rId12" imgW="1587500" imgH="241300" progId="Equation.3">
                  <p:embed/>
                  <p:pic>
                    <p:nvPicPr>
                      <p:cNvPr id="0" name="Picture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7938" y="2071688"/>
                        <a:ext cx="2500312" cy="374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0" name="Rectangle 4"/>
          <p:cNvSpPr>
            <a:spLocks/>
          </p:cNvSpPr>
          <p:nvPr/>
        </p:nvSpPr>
        <p:spPr bwMode="auto">
          <a:xfrm>
            <a:off x="1643063" y="3802063"/>
            <a:ext cx="4500562" cy="428625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>
              <a:defRPr/>
            </a:pPr>
            <a:r>
              <a:rPr lang="en-US" sz="2400" b="1" i="1" dirty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  <a:sym typeface="Symbol"/>
              </a:rPr>
              <a:t>“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  <a:sym typeface="Symbol"/>
              </a:rPr>
              <a:t>Примеры  добротностей</a:t>
            </a:r>
            <a:r>
              <a:rPr lang="en-US" sz="2400" b="1" i="1" dirty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  <a:sym typeface="Symbol"/>
              </a:rPr>
              <a:t>”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  <a:sym typeface="Symbol"/>
              </a:rPr>
              <a:t>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  <a:sym typeface="Symbol"/>
              </a:rPr>
              <a:t>: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Constantia" pitchFamily="18" charset="0"/>
            </a:endParaRPr>
          </a:p>
        </p:txBody>
      </p:sp>
      <p:sp>
        <p:nvSpPr>
          <p:cNvPr id="71" name="Rectangle 4"/>
          <p:cNvSpPr>
            <a:spLocks/>
          </p:cNvSpPr>
          <p:nvPr/>
        </p:nvSpPr>
        <p:spPr bwMode="auto">
          <a:xfrm>
            <a:off x="214313" y="4214813"/>
            <a:ext cx="8786812" cy="2286000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/>
            <a:r>
              <a:rPr lang="ru-RU" sz="2000" b="1" i="1">
                <a:solidFill>
                  <a:srgbClr val="00B0F0"/>
                </a:solidFill>
                <a:latin typeface="Constantia" pitchFamily="18" charset="0"/>
                <a:sym typeface="Symbol" pitchFamily="18" charset="2"/>
              </a:rPr>
              <a:t>1) Земная кора - сейсмические волны – </a:t>
            </a:r>
            <a:r>
              <a:rPr lang="en-US" sz="2000" b="1" i="1">
                <a:solidFill>
                  <a:srgbClr val="00B0F0"/>
                </a:solidFill>
                <a:latin typeface="Constantia" pitchFamily="18" charset="0"/>
                <a:sym typeface="Symbol" pitchFamily="18" charset="2"/>
              </a:rPr>
              <a:t>Q</a:t>
            </a:r>
            <a:r>
              <a:rPr lang="ru-RU" sz="2000" b="1" i="1">
                <a:solidFill>
                  <a:srgbClr val="00B0F0"/>
                </a:solidFill>
                <a:latin typeface="Constantia" pitchFamily="18" charset="0"/>
                <a:sym typeface="Symbol" pitchFamily="18" charset="2"/>
              </a:rPr>
              <a:t> </a:t>
            </a:r>
            <a:r>
              <a:rPr lang="ru-RU" sz="2000" b="1">
                <a:solidFill>
                  <a:srgbClr val="00B0F0"/>
                </a:solidFill>
                <a:latin typeface="Constantia" pitchFamily="18" charset="0"/>
                <a:sym typeface="Symbol" pitchFamily="18" charset="2"/>
              </a:rPr>
              <a:t></a:t>
            </a:r>
            <a:r>
              <a:rPr lang="ru-RU" sz="2000" b="1" i="1">
                <a:solidFill>
                  <a:srgbClr val="00B0F0"/>
                </a:solidFill>
                <a:latin typeface="Constantia" pitchFamily="18" charset="0"/>
                <a:sym typeface="Symbol" pitchFamily="18" charset="2"/>
              </a:rPr>
              <a:t> </a:t>
            </a:r>
            <a:r>
              <a:rPr lang="ru-RU" sz="2000" b="1">
                <a:solidFill>
                  <a:schemeClr val="bg1"/>
                </a:solidFill>
                <a:latin typeface="Constantia" pitchFamily="18" charset="0"/>
                <a:sym typeface="Symbol" pitchFamily="18" charset="2"/>
              </a:rPr>
              <a:t>10</a:t>
            </a:r>
            <a:r>
              <a:rPr lang="ru-RU" sz="2000" b="1" baseline="40000">
                <a:solidFill>
                  <a:schemeClr val="bg1"/>
                </a:solidFill>
                <a:latin typeface="Constantia" pitchFamily="18" charset="0"/>
                <a:sym typeface="Symbol" pitchFamily="18" charset="2"/>
              </a:rPr>
              <a:t>1</a:t>
            </a:r>
            <a:r>
              <a:rPr lang="ru-RU" sz="2000" b="1">
                <a:solidFill>
                  <a:schemeClr val="bg1"/>
                </a:solidFill>
                <a:latin typeface="Constantia" pitchFamily="18" charset="0"/>
                <a:sym typeface="Symbol" pitchFamily="18" charset="2"/>
              </a:rPr>
              <a:t>  10</a:t>
            </a:r>
            <a:r>
              <a:rPr lang="ru-RU" sz="2000" b="1" baseline="40000">
                <a:solidFill>
                  <a:schemeClr val="bg1"/>
                </a:solidFill>
                <a:latin typeface="Constantia" pitchFamily="18" charset="0"/>
                <a:sym typeface="Symbol" pitchFamily="18" charset="2"/>
              </a:rPr>
              <a:t>3</a:t>
            </a:r>
            <a:r>
              <a:rPr lang="ru-RU" sz="2000" b="1">
                <a:solidFill>
                  <a:schemeClr val="bg1"/>
                </a:solidFill>
                <a:latin typeface="Constantia" pitchFamily="18" charset="0"/>
                <a:sym typeface="Symbol" pitchFamily="18" charset="2"/>
              </a:rPr>
              <a:t> </a:t>
            </a:r>
            <a:r>
              <a:rPr lang="ru-RU" sz="2000" b="1">
                <a:solidFill>
                  <a:srgbClr val="00B0F0"/>
                </a:solidFill>
                <a:latin typeface="Constantia" pitchFamily="18" charset="0"/>
                <a:sym typeface="Symbol" pitchFamily="18" charset="2"/>
              </a:rPr>
              <a:t>;</a:t>
            </a:r>
          </a:p>
          <a:p>
            <a:pPr eaLnBrk="0" hangingPunct="0"/>
            <a:r>
              <a:rPr lang="ru-RU" sz="2000" b="1" i="1">
                <a:solidFill>
                  <a:srgbClr val="00B0F0"/>
                </a:solidFill>
                <a:latin typeface="Constantia" pitchFamily="18" charset="0"/>
                <a:sym typeface="Symbol" pitchFamily="18" charset="2"/>
              </a:rPr>
              <a:t>2) «Маятники», …, камертон, …, струна, пьезокварц, …   </a:t>
            </a:r>
            <a:r>
              <a:rPr lang="en-US" sz="2000" b="1" i="1">
                <a:solidFill>
                  <a:srgbClr val="00B0F0"/>
                </a:solidFill>
                <a:latin typeface="Constantia" pitchFamily="18" charset="0"/>
                <a:sym typeface="Symbol" pitchFamily="18" charset="2"/>
              </a:rPr>
              <a:t>Q</a:t>
            </a:r>
            <a:r>
              <a:rPr lang="ru-RU" sz="2000" b="1" i="1">
                <a:solidFill>
                  <a:srgbClr val="00B0F0"/>
                </a:solidFill>
                <a:latin typeface="Constantia" pitchFamily="18" charset="0"/>
                <a:sym typeface="Symbol" pitchFamily="18" charset="2"/>
              </a:rPr>
              <a:t> </a:t>
            </a:r>
            <a:r>
              <a:rPr lang="ru-RU" sz="2000" b="1">
                <a:solidFill>
                  <a:srgbClr val="00B0F0"/>
                </a:solidFill>
                <a:latin typeface="Constantia" pitchFamily="18" charset="0"/>
                <a:sym typeface="Symbol" pitchFamily="18" charset="2"/>
              </a:rPr>
              <a:t> </a:t>
            </a:r>
            <a:r>
              <a:rPr lang="ru-RU" sz="2000" b="1">
                <a:solidFill>
                  <a:schemeClr val="bg1"/>
                </a:solidFill>
                <a:latin typeface="Constantia" pitchFamily="18" charset="0"/>
                <a:sym typeface="Symbol" pitchFamily="18" charset="2"/>
              </a:rPr>
              <a:t>10</a:t>
            </a:r>
            <a:r>
              <a:rPr lang="ru-RU" sz="2000" b="1" baseline="40000">
                <a:solidFill>
                  <a:schemeClr val="bg1"/>
                </a:solidFill>
                <a:latin typeface="Constantia" pitchFamily="18" charset="0"/>
                <a:sym typeface="Symbol" pitchFamily="18" charset="2"/>
              </a:rPr>
              <a:t>1</a:t>
            </a:r>
            <a:r>
              <a:rPr lang="ru-RU" sz="2000" b="1">
                <a:solidFill>
                  <a:schemeClr val="bg1"/>
                </a:solidFill>
                <a:latin typeface="Constantia" pitchFamily="18" charset="0"/>
                <a:sym typeface="Symbol" pitchFamily="18" charset="2"/>
              </a:rPr>
              <a:t>  10</a:t>
            </a:r>
            <a:r>
              <a:rPr lang="ru-RU" sz="2000" b="1" baseline="40000">
                <a:solidFill>
                  <a:schemeClr val="bg1"/>
                </a:solidFill>
                <a:latin typeface="Constantia" pitchFamily="18" charset="0"/>
                <a:sym typeface="Symbol" pitchFamily="18" charset="2"/>
              </a:rPr>
              <a:t>4</a:t>
            </a:r>
            <a:r>
              <a:rPr lang="ru-RU" sz="2000" b="1">
                <a:solidFill>
                  <a:srgbClr val="00B0F0"/>
                </a:solidFill>
                <a:latin typeface="Constantia" pitchFamily="18" charset="0"/>
                <a:sym typeface="Symbol" pitchFamily="18" charset="2"/>
              </a:rPr>
              <a:t>;</a:t>
            </a:r>
          </a:p>
          <a:p>
            <a:pPr eaLnBrk="0" hangingPunct="0"/>
            <a:r>
              <a:rPr lang="ru-RU" sz="2000" b="1" i="1">
                <a:solidFill>
                  <a:srgbClr val="00B0F0"/>
                </a:solidFill>
                <a:latin typeface="Constantia" pitchFamily="18" charset="0"/>
                <a:sym typeface="Symbol" pitchFamily="18" charset="2"/>
              </a:rPr>
              <a:t>3) «колебательный контур» …                  </a:t>
            </a:r>
            <a:r>
              <a:rPr lang="en-US" sz="2000" b="1" i="1">
                <a:solidFill>
                  <a:srgbClr val="00B0F0"/>
                </a:solidFill>
                <a:latin typeface="Constantia" pitchFamily="18" charset="0"/>
                <a:sym typeface="Symbol" pitchFamily="18" charset="2"/>
              </a:rPr>
              <a:t>Q</a:t>
            </a:r>
            <a:r>
              <a:rPr lang="ru-RU" sz="2000" b="1" i="1">
                <a:solidFill>
                  <a:srgbClr val="00B0F0"/>
                </a:solidFill>
                <a:latin typeface="Constantia" pitchFamily="18" charset="0"/>
                <a:sym typeface="Symbol" pitchFamily="18" charset="2"/>
              </a:rPr>
              <a:t>  </a:t>
            </a:r>
            <a:r>
              <a:rPr lang="ru-RU" sz="2000" b="1">
                <a:solidFill>
                  <a:schemeClr val="bg1"/>
                </a:solidFill>
                <a:latin typeface="Constantia" pitchFamily="18" charset="0"/>
                <a:sym typeface="Symbol" pitchFamily="18" charset="2"/>
              </a:rPr>
              <a:t>10</a:t>
            </a:r>
            <a:r>
              <a:rPr lang="ru-RU" sz="2000" b="1" baseline="40000">
                <a:solidFill>
                  <a:schemeClr val="bg1"/>
                </a:solidFill>
                <a:latin typeface="Constantia" pitchFamily="18" charset="0"/>
                <a:sym typeface="Symbol" pitchFamily="18" charset="2"/>
              </a:rPr>
              <a:t>2</a:t>
            </a:r>
            <a:r>
              <a:rPr lang="ru-RU" sz="2000" b="1">
                <a:solidFill>
                  <a:schemeClr val="bg1"/>
                </a:solidFill>
                <a:latin typeface="Constantia" pitchFamily="18" charset="0"/>
                <a:sym typeface="Symbol" pitchFamily="18" charset="2"/>
              </a:rPr>
              <a:t> </a:t>
            </a:r>
            <a:endParaRPr lang="ru-RU" sz="2000" b="1" i="1">
              <a:solidFill>
                <a:srgbClr val="00B0F0"/>
              </a:solidFill>
              <a:latin typeface="Constantia" pitchFamily="18" charset="0"/>
              <a:sym typeface="Symbol" pitchFamily="18" charset="2"/>
            </a:endParaRPr>
          </a:p>
          <a:p>
            <a:pPr eaLnBrk="0" hangingPunct="0"/>
            <a:r>
              <a:rPr lang="ru-RU" sz="2000" b="1" i="1">
                <a:solidFill>
                  <a:srgbClr val="00B0F0"/>
                </a:solidFill>
                <a:latin typeface="Constantia" pitchFamily="18" charset="0"/>
                <a:sym typeface="Symbol" pitchFamily="18" charset="2"/>
              </a:rPr>
              <a:t>4) «СВЧ – резонаторы», …, оптические резонаторы, …    </a:t>
            </a:r>
            <a:r>
              <a:rPr lang="en-US" sz="2000" b="1" i="1">
                <a:solidFill>
                  <a:srgbClr val="00B0F0"/>
                </a:solidFill>
                <a:latin typeface="Constantia" pitchFamily="18" charset="0"/>
                <a:sym typeface="Symbol" pitchFamily="18" charset="2"/>
              </a:rPr>
              <a:t>Q</a:t>
            </a:r>
            <a:r>
              <a:rPr lang="ru-RU" sz="2000" b="1" i="1">
                <a:solidFill>
                  <a:srgbClr val="00B0F0"/>
                </a:solidFill>
                <a:latin typeface="Constantia" pitchFamily="18" charset="0"/>
                <a:sym typeface="Symbol" pitchFamily="18" charset="2"/>
              </a:rPr>
              <a:t> </a:t>
            </a:r>
            <a:r>
              <a:rPr lang="ru-RU" sz="2000" b="1">
                <a:solidFill>
                  <a:srgbClr val="00B0F0"/>
                </a:solidFill>
                <a:latin typeface="Constantia" pitchFamily="18" charset="0"/>
                <a:sym typeface="Symbol" pitchFamily="18" charset="2"/>
              </a:rPr>
              <a:t> </a:t>
            </a:r>
            <a:r>
              <a:rPr lang="ru-RU" sz="2000" b="1">
                <a:solidFill>
                  <a:schemeClr val="bg1"/>
                </a:solidFill>
                <a:latin typeface="Constantia" pitchFamily="18" charset="0"/>
                <a:sym typeface="Symbol" pitchFamily="18" charset="2"/>
              </a:rPr>
              <a:t>10</a:t>
            </a:r>
            <a:r>
              <a:rPr lang="ru-RU" sz="2000" b="1" baseline="40000">
                <a:solidFill>
                  <a:schemeClr val="bg1"/>
                </a:solidFill>
                <a:latin typeface="Constantia" pitchFamily="18" charset="0"/>
                <a:sym typeface="Symbol" pitchFamily="18" charset="2"/>
              </a:rPr>
              <a:t>4</a:t>
            </a:r>
            <a:r>
              <a:rPr lang="ru-RU" sz="2000" b="1">
                <a:solidFill>
                  <a:schemeClr val="bg1"/>
                </a:solidFill>
                <a:latin typeface="Constantia" pitchFamily="18" charset="0"/>
                <a:sym typeface="Symbol" pitchFamily="18" charset="2"/>
              </a:rPr>
              <a:t>  10</a:t>
            </a:r>
            <a:r>
              <a:rPr lang="ru-RU" sz="2000" b="1" baseline="40000">
                <a:solidFill>
                  <a:schemeClr val="bg1"/>
                </a:solidFill>
                <a:latin typeface="Constantia" pitchFamily="18" charset="0"/>
                <a:sym typeface="Symbol" pitchFamily="18" charset="2"/>
              </a:rPr>
              <a:t>7</a:t>
            </a:r>
            <a:r>
              <a:rPr lang="ru-RU" sz="2000" b="1" i="1">
                <a:solidFill>
                  <a:srgbClr val="00B0F0"/>
                </a:solidFill>
                <a:latin typeface="Constantia" pitchFamily="18" charset="0"/>
                <a:sym typeface="Symbol" pitchFamily="18" charset="2"/>
              </a:rPr>
              <a:t> </a:t>
            </a:r>
            <a:r>
              <a:rPr lang="ru-RU" sz="2000" b="1">
                <a:solidFill>
                  <a:srgbClr val="00B0F0"/>
                </a:solidFill>
                <a:latin typeface="Constantia" pitchFamily="18" charset="0"/>
                <a:sym typeface="Symbol" pitchFamily="18" charset="2"/>
              </a:rPr>
              <a:t>;</a:t>
            </a:r>
            <a:endParaRPr lang="ru-RU" sz="2000" b="1" i="1">
              <a:solidFill>
                <a:srgbClr val="00B0F0"/>
              </a:solidFill>
              <a:latin typeface="Constantia" pitchFamily="18" charset="0"/>
              <a:sym typeface="Symbol" pitchFamily="18" charset="2"/>
            </a:endParaRPr>
          </a:p>
          <a:p>
            <a:pPr eaLnBrk="0" hangingPunct="0"/>
            <a:r>
              <a:rPr lang="ru-RU" sz="2000" b="1" i="1">
                <a:solidFill>
                  <a:srgbClr val="00B0F0"/>
                </a:solidFill>
                <a:latin typeface="Constantia" pitchFamily="18" charset="0"/>
                <a:sym typeface="Symbol" pitchFamily="18" charset="2"/>
              </a:rPr>
              <a:t>5) Молекулы, атомы …, ядра атомов …,                  </a:t>
            </a:r>
            <a:r>
              <a:rPr lang="en-US" sz="2000" b="1" i="1">
                <a:solidFill>
                  <a:srgbClr val="00B0F0"/>
                </a:solidFill>
                <a:latin typeface="Constantia" pitchFamily="18" charset="0"/>
                <a:sym typeface="Symbol" pitchFamily="18" charset="2"/>
              </a:rPr>
              <a:t>Q</a:t>
            </a:r>
            <a:r>
              <a:rPr lang="ru-RU" sz="2000" b="1" i="1">
                <a:solidFill>
                  <a:srgbClr val="00B0F0"/>
                </a:solidFill>
                <a:latin typeface="Constantia" pitchFamily="18" charset="0"/>
                <a:sym typeface="Symbol" pitchFamily="18" charset="2"/>
              </a:rPr>
              <a:t> </a:t>
            </a:r>
            <a:r>
              <a:rPr lang="ru-RU" sz="2000" b="1">
                <a:solidFill>
                  <a:srgbClr val="00B0F0"/>
                </a:solidFill>
                <a:latin typeface="Constantia" pitchFamily="18" charset="0"/>
                <a:sym typeface="Symbol" pitchFamily="18" charset="2"/>
              </a:rPr>
              <a:t> </a:t>
            </a:r>
            <a:r>
              <a:rPr lang="ru-RU" sz="2000" b="1">
                <a:solidFill>
                  <a:schemeClr val="bg1"/>
                </a:solidFill>
                <a:latin typeface="Constantia" pitchFamily="18" charset="0"/>
                <a:sym typeface="Symbol" pitchFamily="18" charset="2"/>
              </a:rPr>
              <a:t>10</a:t>
            </a:r>
            <a:r>
              <a:rPr lang="ru-RU" sz="2000" b="1" baseline="40000">
                <a:solidFill>
                  <a:schemeClr val="bg1"/>
                </a:solidFill>
                <a:latin typeface="Constantia" pitchFamily="18" charset="0"/>
                <a:sym typeface="Symbol" pitchFamily="18" charset="2"/>
              </a:rPr>
              <a:t>4</a:t>
            </a:r>
            <a:r>
              <a:rPr lang="ru-RU" sz="2000" b="1">
                <a:solidFill>
                  <a:schemeClr val="bg1"/>
                </a:solidFill>
                <a:latin typeface="Constantia" pitchFamily="18" charset="0"/>
                <a:sym typeface="Symbol" pitchFamily="18" charset="2"/>
              </a:rPr>
              <a:t>  10</a:t>
            </a:r>
            <a:r>
              <a:rPr lang="ru-RU" sz="2000" b="1" baseline="40000">
                <a:solidFill>
                  <a:schemeClr val="bg1"/>
                </a:solidFill>
                <a:latin typeface="Constantia" pitchFamily="18" charset="0"/>
                <a:sym typeface="Symbol" pitchFamily="18" charset="2"/>
              </a:rPr>
              <a:t>7 </a:t>
            </a:r>
            <a:r>
              <a:rPr lang="ru-RU" sz="2000" b="1">
                <a:solidFill>
                  <a:schemeClr val="bg1"/>
                </a:solidFill>
                <a:latin typeface="Constantia" pitchFamily="18" charset="0"/>
                <a:sym typeface="Symbol" pitchFamily="18" charset="2"/>
              </a:rPr>
              <a:t> 10</a:t>
            </a:r>
            <a:r>
              <a:rPr lang="ru-RU" sz="2000" b="1" baseline="40000">
                <a:solidFill>
                  <a:schemeClr val="bg1"/>
                </a:solidFill>
                <a:latin typeface="Constantia" pitchFamily="18" charset="0"/>
                <a:sym typeface="Symbol" pitchFamily="18" charset="2"/>
              </a:rPr>
              <a:t>12</a:t>
            </a:r>
            <a:r>
              <a:rPr lang="ru-RU" sz="2000" b="1" i="1">
                <a:solidFill>
                  <a:srgbClr val="00B0F0"/>
                </a:solidFill>
                <a:latin typeface="Constantia" pitchFamily="18" charset="0"/>
                <a:sym typeface="Symbol" pitchFamily="18" charset="2"/>
              </a:rPr>
              <a:t> </a:t>
            </a:r>
            <a:r>
              <a:rPr lang="ru-RU" sz="2000" b="1">
                <a:solidFill>
                  <a:srgbClr val="00B0F0"/>
                </a:solidFill>
                <a:latin typeface="Constantia" pitchFamily="18" charset="0"/>
                <a:sym typeface="Symbol" pitchFamily="18" charset="2"/>
              </a:rPr>
              <a:t>;</a:t>
            </a:r>
            <a:endParaRPr lang="ru-RU" sz="2000" b="1" i="1">
              <a:solidFill>
                <a:srgbClr val="00B0F0"/>
              </a:solidFill>
              <a:latin typeface="Constantia" pitchFamily="18" charset="0"/>
              <a:sym typeface="Symbol" pitchFamily="18" charset="2"/>
            </a:endParaRPr>
          </a:p>
          <a:p>
            <a:pPr eaLnBrk="0" hangingPunct="0"/>
            <a:r>
              <a:rPr lang="ru-RU" sz="2000" b="1" i="1">
                <a:solidFill>
                  <a:srgbClr val="00B0F0"/>
                </a:solidFill>
                <a:latin typeface="Constantia" pitchFamily="18" charset="0"/>
                <a:sym typeface="Symbol" pitchFamily="18" charset="2"/>
              </a:rPr>
              <a:t>6) Маятник Максвелла …</a:t>
            </a:r>
          </a:p>
          <a:p>
            <a:pPr eaLnBrk="0" hangingPunct="0"/>
            <a:r>
              <a:rPr lang="ru-RU" sz="2000" b="1" i="1">
                <a:solidFill>
                  <a:srgbClr val="00B0F0"/>
                </a:solidFill>
                <a:latin typeface="Constantia" pitchFamily="18" charset="0"/>
                <a:sym typeface="Symbol" pitchFamily="18" charset="2"/>
              </a:rPr>
              <a:t>…  </a:t>
            </a:r>
            <a:endParaRPr lang="ru-RU" sz="2000" b="1">
              <a:solidFill>
                <a:srgbClr val="00B0F0"/>
              </a:solidFill>
              <a:latin typeface="Constantia" pitchFamily="18" charset="0"/>
            </a:endParaRPr>
          </a:p>
        </p:txBody>
      </p:sp>
      <p:sp>
        <p:nvSpPr>
          <p:cNvPr id="72" name="Rectangle 4"/>
          <p:cNvSpPr>
            <a:spLocks/>
          </p:cNvSpPr>
          <p:nvPr/>
        </p:nvSpPr>
        <p:spPr bwMode="auto">
          <a:xfrm>
            <a:off x="3643313" y="5643563"/>
            <a:ext cx="5286375" cy="1071562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/>
            <a:r>
              <a:rPr lang="ru-RU" sz="2400" b="1" i="1">
                <a:solidFill>
                  <a:srgbClr val="C00000"/>
                </a:solidFill>
                <a:latin typeface="Constantia" pitchFamily="18" charset="0"/>
                <a:sym typeface="Symbol" pitchFamily="18" charset="2"/>
              </a:rPr>
              <a:t>Система «Лектор – аудитория»</a:t>
            </a:r>
            <a:r>
              <a:rPr lang="ru-RU" sz="2400" b="1">
                <a:solidFill>
                  <a:srgbClr val="C00000"/>
                </a:solidFill>
                <a:latin typeface="Constantia" pitchFamily="18" charset="0"/>
                <a:sym typeface="Symbol" pitchFamily="18" charset="2"/>
              </a:rPr>
              <a:t>: </a:t>
            </a:r>
            <a:r>
              <a:rPr lang="ru-RU" sz="2400" b="1" i="1">
                <a:solidFill>
                  <a:srgbClr val="C00000"/>
                </a:solidFill>
                <a:latin typeface="Constantia" pitchFamily="18" charset="0"/>
                <a:sym typeface="Symbol" pitchFamily="18" charset="2"/>
              </a:rPr>
              <a:t>Д.З.</a:t>
            </a:r>
            <a:r>
              <a:rPr lang="ru-RU" sz="2400" b="1">
                <a:solidFill>
                  <a:srgbClr val="C00000"/>
                </a:solidFill>
                <a:latin typeface="Constantia" pitchFamily="18" charset="0"/>
                <a:sym typeface="Symbol" pitchFamily="18" charset="2"/>
              </a:rPr>
              <a:t> :      </a:t>
            </a:r>
            <a:r>
              <a:rPr lang="en-US" sz="2400" b="1" i="1">
                <a:solidFill>
                  <a:srgbClr val="C00000"/>
                </a:solidFill>
                <a:latin typeface="Constantia" pitchFamily="18" charset="0"/>
                <a:sym typeface="Symbol" pitchFamily="18" charset="2"/>
              </a:rPr>
              <a:t>Q</a:t>
            </a:r>
            <a:r>
              <a:rPr lang="en-US" sz="2400" b="1">
                <a:solidFill>
                  <a:srgbClr val="C00000"/>
                </a:solidFill>
                <a:latin typeface="Constantia" pitchFamily="18" charset="0"/>
                <a:sym typeface="Symbol" pitchFamily="18" charset="2"/>
              </a:rPr>
              <a:t> = ??? </a:t>
            </a:r>
            <a:endParaRPr lang="ru-RU" sz="1600" b="1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42" name="Rectangle 4"/>
          <p:cNvSpPr>
            <a:spLocks/>
          </p:cNvSpPr>
          <p:nvPr/>
        </p:nvSpPr>
        <p:spPr bwMode="auto">
          <a:xfrm>
            <a:off x="857250" y="714375"/>
            <a:ext cx="1357313" cy="500063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/>
            <a:r>
              <a:rPr lang="ru-RU" sz="2400" b="1" i="1" u="sng">
                <a:solidFill>
                  <a:srgbClr val="C00000"/>
                </a:solidFill>
                <a:latin typeface="Constantia" pitchFamily="18" charset="0"/>
                <a:sym typeface="Symbol" pitchFamily="18" charset="2"/>
              </a:rPr>
              <a:t>Зам</a:t>
            </a:r>
            <a:r>
              <a:rPr lang="ru-RU" sz="2400" b="1" i="1">
                <a:solidFill>
                  <a:srgbClr val="C00000"/>
                </a:solidFill>
                <a:latin typeface="Constantia" pitchFamily="18" charset="0"/>
                <a:sym typeface="Symbol" pitchFamily="18" charset="2"/>
              </a:rPr>
              <a:t>. …</a:t>
            </a:r>
            <a:endParaRPr lang="ru-RU" sz="1600" b="1">
              <a:solidFill>
                <a:srgbClr val="C00000"/>
              </a:solidFill>
              <a:latin typeface="Constantia" pitchFamily="18" charset="0"/>
            </a:endParaRPr>
          </a:p>
        </p:txBody>
      </p:sp>
      <p:graphicFrame>
        <p:nvGraphicFramePr>
          <p:cNvPr id="35896" name="Object 56"/>
          <p:cNvGraphicFramePr>
            <a:graphicFrameLocks noChangeAspect="1"/>
          </p:cNvGraphicFramePr>
          <p:nvPr/>
        </p:nvGraphicFramePr>
        <p:xfrm>
          <a:off x="7572375" y="2500313"/>
          <a:ext cx="1125538" cy="642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62" name="Формула" r:id="rId14" imgW="863225" imgH="495085" progId="Equation.3">
                  <p:embed/>
                </p:oleObj>
              </mc:Choice>
              <mc:Fallback>
                <p:oleObj name="Формула" r:id="rId14" imgW="863225" imgH="495085" progId="Equation.3">
                  <p:embed/>
                  <p:pic>
                    <p:nvPicPr>
                      <p:cNvPr id="0" name="Picture 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75" y="2500313"/>
                        <a:ext cx="1125538" cy="6429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Rectangle 6"/>
          <p:cNvSpPr>
            <a:spLocks noChangeArrowheads="1"/>
          </p:cNvSpPr>
          <p:nvPr/>
        </p:nvSpPr>
        <p:spPr bwMode="auto">
          <a:xfrm>
            <a:off x="5643563" y="2627313"/>
            <a:ext cx="16430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342900"/>
            <a:r>
              <a:rPr lang="ru-RU" b="1" i="1">
                <a:solidFill>
                  <a:srgbClr val="DD7E0E"/>
                </a:solidFill>
                <a:latin typeface="Times New Roman" pitchFamily="18" charset="0"/>
                <a:cs typeface="Times New Roman" pitchFamily="18" charset="0"/>
              </a:rPr>
              <a:t>подсказка</a:t>
            </a:r>
            <a:r>
              <a:rPr lang="ru-RU" b="1">
                <a:solidFill>
                  <a:srgbClr val="DD7E0E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5" name="Rectangle 4"/>
          <p:cNvSpPr>
            <a:spLocks/>
          </p:cNvSpPr>
          <p:nvPr/>
        </p:nvSpPr>
        <p:spPr bwMode="auto">
          <a:xfrm>
            <a:off x="7929563" y="6215063"/>
            <a:ext cx="571500" cy="500062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/>
            <a:r>
              <a:rPr lang="en-US" sz="2400" b="1">
                <a:solidFill>
                  <a:srgbClr val="FFC000"/>
                </a:solidFill>
                <a:latin typeface="Constantia" pitchFamily="18" charset="0"/>
                <a:sym typeface="Wingdings" pitchFamily="2" charset="2"/>
              </a:rPr>
              <a:t></a:t>
            </a:r>
            <a:endParaRPr lang="ru-RU" sz="1600" b="1">
              <a:solidFill>
                <a:srgbClr val="FFC000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5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7" name="AutoShape 17"/>
          <p:cNvSpPr>
            <a:spLocks noChangeAspect="1" noChangeArrowheads="1"/>
          </p:cNvSpPr>
          <p:nvPr/>
        </p:nvSpPr>
        <p:spPr bwMode="auto">
          <a:xfrm>
            <a:off x="2663825" y="115888"/>
            <a:ext cx="5238750" cy="667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graphicFrame>
        <p:nvGraphicFramePr>
          <p:cNvPr id="43010" name="Object 2"/>
          <p:cNvGraphicFramePr>
            <a:graphicFrameLocks noChangeAspect="1"/>
          </p:cNvGraphicFramePr>
          <p:nvPr/>
        </p:nvGraphicFramePr>
        <p:xfrm>
          <a:off x="2663825" y="839788"/>
          <a:ext cx="5207000" cy="220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76" name="Graph" r:id="rId4" imgW="4092840" imgH="2866320" progId="Origin50.Graph">
                  <p:embed/>
                </p:oleObj>
              </mc:Choice>
              <mc:Fallback>
                <p:oleObj name="Graph" r:id="rId4" imgW="4092840" imgH="2866320" progId="Origin50.Graph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3825" y="839788"/>
                        <a:ext cx="5207000" cy="2203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011" name="Object 3"/>
          <p:cNvGraphicFramePr>
            <a:graphicFrameLocks noChangeAspect="1"/>
          </p:cNvGraphicFramePr>
          <p:nvPr/>
        </p:nvGraphicFramePr>
        <p:xfrm>
          <a:off x="2668588" y="2514600"/>
          <a:ext cx="5203825" cy="223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77" name="Graph" r:id="rId6" imgW="4092840" imgH="2866320" progId="Origin50.Graph">
                  <p:embed/>
                </p:oleObj>
              </mc:Choice>
              <mc:Fallback>
                <p:oleObj name="Graph" r:id="rId6" imgW="4092840" imgH="2866320" progId="Origin50.Graph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8588" y="2514600"/>
                        <a:ext cx="5203825" cy="22367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3481388" y="996950"/>
            <a:ext cx="4251325" cy="3646488"/>
            <a:chOff x="2599" y="-6529"/>
            <a:chExt cx="6694" cy="6219"/>
          </a:xfrm>
        </p:grpSpPr>
        <p:sp>
          <p:nvSpPr>
            <p:cNvPr id="43056" name="Line 37"/>
            <p:cNvSpPr>
              <a:spLocks noChangeShapeType="1"/>
            </p:cNvSpPr>
            <p:nvPr/>
          </p:nvSpPr>
          <p:spPr bwMode="auto">
            <a:xfrm>
              <a:off x="2599" y="-3370"/>
              <a:ext cx="6694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3057" name="Line 38"/>
            <p:cNvSpPr>
              <a:spLocks noChangeShapeType="1"/>
            </p:cNvSpPr>
            <p:nvPr/>
          </p:nvSpPr>
          <p:spPr bwMode="auto">
            <a:xfrm flipV="1">
              <a:off x="2795" y="-6529"/>
              <a:ext cx="1" cy="621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3058" name="Line 39"/>
            <p:cNvSpPr>
              <a:spLocks noChangeShapeType="1"/>
            </p:cNvSpPr>
            <p:nvPr/>
          </p:nvSpPr>
          <p:spPr bwMode="auto">
            <a:xfrm>
              <a:off x="2599" y="-474"/>
              <a:ext cx="6694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9976" name="Text Box 40"/>
          <p:cNvSpPr txBox="1">
            <a:spLocks noChangeArrowheads="1"/>
          </p:cNvSpPr>
          <p:nvPr/>
        </p:nvSpPr>
        <p:spPr bwMode="auto">
          <a:xfrm>
            <a:off x="3136900" y="563563"/>
            <a:ext cx="5715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000" i="1">
                <a:solidFill>
                  <a:srgbClr val="0000FF"/>
                </a:solidFill>
                <a:latin typeface="Times New Roman" pitchFamily="18" charset="0"/>
              </a:rPr>
              <a:t>W</a:t>
            </a:r>
            <a:r>
              <a:rPr lang="ru-RU" sz="2000" baseline="-25000">
                <a:solidFill>
                  <a:srgbClr val="0000FF"/>
                </a:solidFill>
                <a:latin typeface="Times New Roman" pitchFamily="18" charset="0"/>
              </a:rPr>
              <a:t>п</a:t>
            </a:r>
            <a:endParaRPr lang="ru-RU"/>
          </a:p>
        </p:txBody>
      </p:sp>
      <p:sp>
        <p:nvSpPr>
          <p:cNvPr id="39977" name="Text Box 41"/>
          <p:cNvSpPr txBox="1">
            <a:spLocks noChangeArrowheads="1"/>
          </p:cNvSpPr>
          <p:nvPr/>
        </p:nvSpPr>
        <p:spPr bwMode="auto">
          <a:xfrm>
            <a:off x="3136900" y="2900363"/>
            <a:ext cx="5715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000" i="1">
                <a:solidFill>
                  <a:srgbClr val="FF0000"/>
                </a:solidFill>
                <a:latin typeface="Times New Roman" pitchFamily="18" charset="0"/>
              </a:rPr>
              <a:t>W</a:t>
            </a:r>
            <a:r>
              <a:rPr lang="ru-RU" sz="2000" baseline="-25000">
                <a:solidFill>
                  <a:srgbClr val="FF0000"/>
                </a:solidFill>
                <a:latin typeface="Times New Roman" pitchFamily="18" charset="0"/>
              </a:rPr>
              <a:t>к</a:t>
            </a:r>
            <a:endParaRPr lang="ru-RU"/>
          </a:p>
        </p:txBody>
      </p:sp>
      <p:sp>
        <p:nvSpPr>
          <p:cNvPr id="39978" name="Text Box 42"/>
          <p:cNvSpPr txBox="1">
            <a:spLocks noChangeArrowheads="1"/>
          </p:cNvSpPr>
          <p:nvPr/>
        </p:nvSpPr>
        <p:spPr bwMode="auto">
          <a:xfrm>
            <a:off x="7413625" y="4003675"/>
            <a:ext cx="303213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800" i="1">
                <a:solidFill>
                  <a:schemeClr val="bg1"/>
                </a:solidFill>
                <a:latin typeface="Times New Roman" pitchFamily="18" charset="0"/>
              </a:rPr>
              <a:t>t</a:t>
            </a:r>
            <a:endParaRPr lang="ru-RU" sz="2800">
              <a:solidFill>
                <a:schemeClr val="bg1"/>
              </a:solidFill>
            </a:endParaRPr>
          </a:p>
        </p:txBody>
      </p:sp>
      <p:sp>
        <p:nvSpPr>
          <p:cNvPr id="39979" name="Text Box 43"/>
          <p:cNvSpPr txBox="1">
            <a:spLocks noChangeArrowheads="1"/>
          </p:cNvSpPr>
          <p:nvPr/>
        </p:nvSpPr>
        <p:spPr bwMode="auto">
          <a:xfrm>
            <a:off x="7402513" y="2289175"/>
            <a:ext cx="4460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800" i="1">
                <a:solidFill>
                  <a:schemeClr val="bg1"/>
                </a:solidFill>
                <a:latin typeface="Times New Roman" pitchFamily="18" charset="0"/>
              </a:rPr>
              <a:t>t</a:t>
            </a:r>
            <a:endParaRPr lang="ru-RU" sz="2800">
              <a:solidFill>
                <a:schemeClr val="bg1"/>
              </a:solidFill>
            </a:endParaRPr>
          </a:p>
        </p:txBody>
      </p:sp>
      <p:sp>
        <p:nvSpPr>
          <p:cNvPr id="39981" name="Text Box 45"/>
          <p:cNvSpPr txBox="1">
            <a:spLocks noChangeArrowheads="1"/>
          </p:cNvSpPr>
          <p:nvPr/>
        </p:nvSpPr>
        <p:spPr bwMode="auto">
          <a:xfrm>
            <a:off x="3322638" y="2584450"/>
            <a:ext cx="3079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600">
                <a:solidFill>
                  <a:schemeClr val="bg1"/>
                </a:solidFill>
                <a:latin typeface="Times New Roman" pitchFamily="18" charset="0"/>
              </a:rPr>
              <a:t>0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39982" name="AutoShape 46"/>
          <p:cNvSpPr>
            <a:spLocks noChangeArrowheads="1"/>
          </p:cNvSpPr>
          <p:nvPr/>
        </p:nvSpPr>
        <p:spPr bwMode="auto">
          <a:xfrm rot="-5400000">
            <a:off x="4532313" y="3335337"/>
            <a:ext cx="819150" cy="212725"/>
          </a:xfrm>
          <a:custGeom>
            <a:avLst/>
            <a:gdLst>
              <a:gd name="T0" fmla="*/ 614362 w 21600"/>
              <a:gd name="T1" fmla="*/ 0 h 21600"/>
              <a:gd name="T2" fmla="*/ 0 w 21600"/>
              <a:gd name="T3" fmla="*/ 106363 h 21600"/>
              <a:gd name="T4" fmla="*/ 614362 w 21600"/>
              <a:gd name="T5" fmla="*/ 212725 h 21600"/>
              <a:gd name="T6" fmla="*/ 819150 w 21600"/>
              <a:gd name="T7" fmla="*/ 10636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9983" name="AutoShape 47"/>
          <p:cNvSpPr>
            <a:spLocks noChangeArrowheads="1"/>
          </p:cNvSpPr>
          <p:nvPr/>
        </p:nvSpPr>
        <p:spPr bwMode="auto">
          <a:xfrm rot="5400000" flipV="1">
            <a:off x="4656932" y="2234406"/>
            <a:ext cx="569912" cy="212725"/>
          </a:xfrm>
          <a:custGeom>
            <a:avLst/>
            <a:gdLst>
              <a:gd name="T0" fmla="*/ 427435 w 21600"/>
              <a:gd name="T1" fmla="*/ 0 h 21600"/>
              <a:gd name="T2" fmla="*/ 0 w 21600"/>
              <a:gd name="T3" fmla="*/ 106363 h 21600"/>
              <a:gd name="T4" fmla="*/ 427435 w 21600"/>
              <a:gd name="T5" fmla="*/ 212725 h 21600"/>
              <a:gd name="T6" fmla="*/ 569913 w 21600"/>
              <a:gd name="T7" fmla="*/ 10636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9984" name="Text Box 48"/>
          <p:cNvSpPr txBox="1">
            <a:spLocks noChangeArrowheads="1"/>
          </p:cNvSpPr>
          <p:nvPr/>
        </p:nvSpPr>
        <p:spPr bwMode="auto">
          <a:xfrm>
            <a:off x="4198938" y="3851275"/>
            <a:ext cx="1546225" cy="21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1200" b="1" i="1">
                <a:solidFill>
                  <a:schemeClr val="bg1"/>
                </a:solidFill>
                <a:latin typeface="Times New Roman" pitchFamily="18" charset="0"/>
              </a:rPr>
              <a:t>Скорость максимальна</a:t>
            </a:r>
            <a:r>
              <a:rPr lang="ru-RU" sz="1000" b="1" i="1">
                <a:solidFill>
                  <a:schemeClr val="bg1"/>
                </a:solidFill>
                <a:latin typeface="Times New Roman" pitchFamily="18" charset="0"/>
              </a:rPr>
              <a:t> 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39985" name="Text Box 49"/>
          <p:cNvSpPr txBox="1">
            <a:spLocks noChangeArrowheads="1"/>
          </p:cNvSpPr>
          <p:nvPr/>
        </p:nvSpPr>
        <p:spPr bwMode="auto">
          <a:xfrm>
            <a:off x="4314825" y="1584325"/>
            <a:ext cx="1257300" cy="21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1200" b="1" i="1">
                <a:solidFill>
                  <a:schemeClr val="bg1"/>
                </a:solidFill>
                <a:latin typeface="Times New Roman" pitchFamily="18" charset="0"/>
              </a:rPr>
              <a:t>Деформации нет</a:t>
            </a:r>
            <a:endParaRPr lang="ru-RU" sz="1200">
              <a:solidFill>
                <a:schemeClr val="bg1"/>
              </a:solidFill>
            </a:endParaRPr>
          </a:p>
        </p:txBody>
      </p:sp>
      <p:sp>
        <p:nvSpPr>
          <p:cNvPr id="39986" name="Text Box 50"/>
          <p:cNvSpPr txBox="1">
            <a:spLocks noChangeArrowheads="1"/>
          </p:cNvSpPr>
          <p:nvPr/>
        </p:nvSpPr>
        <p:spPr bwMode="auto">
          <a:xfrm>
            <a:off x="7173913" y="15303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39987" name="Line 51"/>
          <p:cNvSpPr>
            <a:spLocks noChangeShapeType="1"/>
          </p:cNvSpPr>
          <p:nvPr/>
        </p:nvSpPr>
        <p:spPr bwMode="auto">
          <a:xfrm>
            <a:off x="3573463" y="2792413"/>
            <a:ext cx="3614737" cy="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9988" name="Line 52"/>
          <p:cNvSpPr>
            <a:spLocks noChangeShapeType="1"/>
          </p:cNvSpPr>
          <p:nvPr/>
        </p:nvSpPr>
        <p:spPr bwMode="auto">
          <a:xfrm>
            <a:off x="3594100" y="1100138"/>
            <a:ext cx="3614738" cy="0"/>
          </a:xfrm>
          <a:prstGeom prst="line">
            <a:avLst/>
          </a:prstGeom>
          <a:noFill/>
          <a:ln w="25400">
            <a:solidFill>
              <a:srgbClr val="0000FF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aphicFrame>
        <p:nvGraphicFramePr>
          <p:cNvPr id="39994" name="Object 4"/>
          <p:cNvGraphicFramePr>
            <a:graphicFrameLocks noChangeAspect="1"/>
          </p:cNvGraphicFramePr>
          <p:nvPr/>
        </p:nvGraphicFramePr>
        <p:xfrm>
          <a:off x="7777163" y="1616075"/>
          <a:ext cx="935037" cy="893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78" name="Формула" r:id="rId8" imgW="495085" imgH="469696" progId="Equation.3">
                  <p:embed/>
                </p:oleObj>
              </mc:Choice>
              <mc:Fallback>
                <p:oleObj name="Формула" r:id="rId8" imgW="495085" imgH="469696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7163" y="1616075"/>
                        <a:ext cx="935037" cy="893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96" name="Line 60"/>
          <p:cNvSpPr>
            <a:spLocks noChangeShapeType="1"/>
          </p:cNvSpPr>
          <p:nvPr/>
        </p:nvSpPr>
        <p:spPr bwMode="auto">
          <a:xfrm>
            <a:off x="7137400" y="1255713"/>
            <a:ext cx="0" cy="1587500"/>
          </a:xfrm>
          <a:prstGeom prst="line">
            <a:avLst/>
          </a:prstGeom>
          <a:noFill/>
          <a:ln w="19050">
            <a:solidFill>
              <a:srgbClr val="969696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9997" name="Line 61"/>
          <p:cNvSpPr>
            <a:spLocks noChangeShapeType="1"/>
          </p:cNvSpPr>
          <p:nvPr/>
        </p:nvSpPr>
        <p:spPr bwMode="auto">
          <a:xfrm>
            <a:off x="7145338" y="2951163"/>
            <a:ext cx="0" cy="1587500"/>
          </a:xfrm>
          <a:prstGeom prst="line">
            <a:avLst/>
          </a:prstGeom>
          <a:noFill/>
          <a:ln w="19050">
            <a:solidFill>
              <a:srgbClr val="969696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aphicFrame>
        <p:nvGraphicFramePr>
          <p:cNvPr id="39998" name="Object 5"/>
          <p:cNvGraphicFramePr>
            <a:graphicFrameLocks noChangeAspect="1"/>
          </p:cNvGraphicFramePr>
          <p:nvPr/>
        </p:nvGraphicFramePr>
        <p:xfrm>
          <a:off x="7777163" y="3163888"/>
          <a:ext cx="1008062" cy="86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79" name="Формула" r:id="rId10" imgW="545863" imgH="469696" progId="Equation.3">
                  <p:embed/>
                </p:oleObj>
              </mc:Choice>
              <mc:Fallback>
                <p:oleObj name="Формула" r:id="rId10" imgW="545863" imgH="469696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7163" y="3163888"/>
                        <a:ext cx="1008062" cy="869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65"/>
          <p:cNvGrpSpPr>
            <a:grpSpLocks/>
          </p:cNvGrpSpPr>
          <p:nvPr/>
        </p:nvGrpSpPr>
        <p:grpSpPr bwMode="auto">
          <a:xfrm>
            <a:off x="3173413" y="4503738"/>
            <a:ext cx="4556125" cy="2470150"/>
            <a:chOff x="2117" y="676"/>
            <a:chExt cx="7176" cy="3889"/>
          </a:xfrm>
        </p:grpSpPr>
        <p:grpSp>
          <p:nvGrpSpPr>
            <p:cNvPr id="43042" name="Group 66"/>
            <p:cNvGrpSpPr>
              <a:grpSpLocks/>
            </p:cNvGrpSpPr>
            <p:nvPr/>
          </p:nvGrpSpPr>
          <p:grpSpPr bwMode="auto">
            <a:xfrm>
              <a:off x="2599" y="837"/>
              <a:ext cx="6694" cy="3442"/>
              <a:chOff x="4283" y="3662"/>
              <a:chExt cx="2258" cy="1532"/>
            </a:xfrm>
          </p:grpSpPr>
          <p:sp>
            <p:nvSpPr>
              <p:cNvPr id="43054" name="Line 67"/>
              <p:cNvSpPr>
                <a:spLocks noChangeShapeType="1"/>
              </p:cNvSpPr>
              <p:nvPr/>
            </p:nvSpPr>
            <p:spPr bwMode="auto">
              <a:xfrm>
                <a:off x="4283" y="5068"/>
                <a:ext cx="2258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 type="triangle" w="med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3055" name="Line 68"/>
              <p:cNvSpPr>
                <a:spLocks noChangeShapeType="1"/>
              </p:cNvSpPr>
              <p:nvPr/>
            </p:nvSpPr>
            <p:spPr bwMode="auto">
              <a:xfrm flipV="1">
                <a:off x="4349" y="3662"/>
                <a:ext cx="1" cy="153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 type="triangle" w="med" len="lg"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43043" name="Text Box 69"/>
            <p:cNvSpPr txBox="1">
              <a:spLocks noChangeArrowheads="1"/>
            </p:cNvSpPr>
            <p:nvPr/>
          </p:nvSpPr>
          <p:spPr bwMode="auto">
            <a:xfrm>
              <a:off x="8727" y="3916"/>
              <a:ext cx="478" cy="6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200" i="1">
                  <a:latin typeface="Times New Roman" pitchFamily="18" charset="0"/>
                </a:rPr>
                <a:t>t</a:t>
              </a:r>
              <a:endParaRPr lang="ru-RU"/>
            </a:p>
          </p:txBody>
        </p:sp>
        <p:sp>
          <p:nvSpPr>
            <p:cNvPr id="43044" name="Text Box 70"/>
            <p:cNvSpPr txBox="1">
              <a:spLocks noChangeArrowheads="1"/>
            </p:cNvSpPr>
            <p:nvPr/>
          </p:nvSpPr>
          <p:spPr bwMode="auto">
            <a:xfrm>
              <a:off x="2117" y="2250"/>
              <a:ext cx="720" cy="8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3045" name="Text Box 71"/>
            <p:cNvSpPr txBox="1">
              <a:spLocks noChangeArrowheads="1"/>
            </p:cNvSpPr>
            <p:nvPr/>
          </p:nvSpPr>
          <p:spPr bwMode="auto">
            <a:xfrm>
              <a:off x="2216" y="676"/>
              <a:ext cx="649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i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W</a:t>
              </a:r>
              <a:endParaRPr lang="ru-RU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046" name="Text Box 72"/>
            <p:cNvSpPr txBox="1">
              <a:spLocks noChangeArrowheads="1"/>
            </p:cNvSpPr>
            <p:nvPr/>
          </p:nvSpPr>
          <p:spPr bwMode="auto">
            <a:xfrm>
              <a:off x="8304" y="1036"/>
              <a:ext cx="649" cy="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400" i="1">
                  <a:solidFill>
                    <a:srgbClr val="FF00FF"/>
                  </a:solidFill>
                  <a:latin typeface="Times New Roman" pitchFamily="18" charset="0"/>
                </a:rPr>
                <a:t>W</a:t>
              </a:r>
              <a:r>
                <a:rPr lang="en-US" sz="1400" baseline="-25000">
                  <a:solidFill>
                    <a:srgbClr val="FF00FF"/>
                  </a:solidFill>
                  <a:latin typeface="Times New Roman" pitchFamily="18" charset="0"/>
                </a:rPr>
                <a:t>0</a:t>
              </a:r>
              <a:endParaRPr lang="ru-RU"/>
            </a:p>
          </p:txBody>
        </p:sp>
        <p:sp>
          <p:nvSpPr>
            <p:cNvPr id="43047" name="Line 73"/>
            <p:cNvSpPr>
              <a:spLocks noChangeShapeType="1"/>
            </p:cNvSpPr>
            <p:nvPr/>
          </p:nvSpPr>
          <p:spPr bwMode="auto">
            <a:xfrm>
              <a:off x="2770" y="1332"/>
              <a:ext cx="5692" cy="1"/>
            </a:xfrm>
            <a:prstGeom prst="line">
              <a:avLst/>
            </a:prstGeom>
            <a:noFill/>
            <a:ln w="25400">
              <a:solidFill>
                <a:srgbClr val="FF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3048" name="Text Box 74"/>
            <p:cNvSpPr txBox="1">
              <a:spLocks noChangeArrowheads="1"/>
            </p:cNvSpPr>
            <p:nvPr/>
          </p:nvSpPr>
          <p:spPr bwMode="auto">
            <a:xfrm>
              <a:off x="5044" y="856"/>
              <a:ext cx="649" cy="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400" i="1">
                  <a:solidFill>
                    <a:srgbClr val="FF0000"/>
                  </a:solidFill>
                  <a:latin typeface="Times New Roman" pitchFamily="18" charset="0"/>
                </a:rPr>
                <a:t>W</a:t>
              </a:r>
              <a:r>
                <a:rPr lang="ru-RU" sz="1400" baseline="-25000">
                  <a:solidFill>
                    <a:srgbClr val="FF0000"/>
                  </a:solidFill>
                  <a:latin typeface="Times New Roman" pitchFamily="18" charset="0"/>
                </a:rPr>
                <a:t>к</a:t>
              </a:r>
              <a:endParaRPr lang="ru-RU"/>
            </a:p>
          </p:txBody>
        </p:sp>
        <p:grpSp>
          <p:nvGrpSpPr>
            <p:cNvPr id="43049" name="Group 75"/>
            <p:cNvGrpSpPr>
              <a:grpSpLocks/>
            </p:cNvGrpSpPr>
            <p:nvPr/>
          </p:nvGrpSpPr>
          <p:grpSpPr bwMode="auto">
            <a:xfrm>
              <a:off x="2978" y="856"/>
              <a:ext cx="795" cy="1193"/>
              <a:chOff x="2473" y="856"/>
              <a:chExt cx="795" cy="1193"/>
            </a:xfrm>
          </p:grpSpPr>
          <p:sp>
            <p:nvSpPr>
              <p:cNvPr id="43052" name="Text Box 76"/>
              <p:cNvSpPr txBox="1">
                <a:spLocks noChangeArrowheads="1"/>
              </p:cNvSpPr>
              <p:nvPr/>
            </p:nvSpPr>
            <p:spPr bwMode="auto">
              <a:xfrm>
                <a:off x="2473" y="856"/>
                <a:ext cx="649" cy="5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1400" i="1">
                    <a:solidFill>
                      <a:srgbClr val="0000FF"/>
                    </a:solidFill>
                    <a:latin typeface="Times New Roman" pitchFamily="18" charset="0"/>
                  </a:rPr>
                  <a:t>W</a:t>
                </a:r>
                <a:r>
                  <a:rPr lang="ru-RU" sz="1400" baseline="-25000">
                    <a:solidFill>
                      <a:srgbClr val="0000FF"/>
                    </a:solidFill>
                    <a:latin typeface="Times New Roman" pitchFamily="18" charset="0"/>
                  </a:rPr>
                  <a:t>п</a:t>
                </a:r>
                <a:endParaRPr lang="ru-RU"/>
              </a:p>
            </p:txBody>
          </p:sp>
          <p:sp>
            <p:nvSpPr>
              <p:cNvPr id="43053" name="AutoShape 77"/>
              <p:cNvSpPr>
                <a:spLocks noChangeArrowheads="1"/>
              </p:cNvSpPr>
              <p:nvPr/>
            </p:nvSpPr>
            <p:spPr bwMode="auto">
              <a:xfrm>
                <a:off x="3013" y="1036"/>
                <a:ext cx="255" cy="1013"/>
              </a:xfrm>
              <a:prstGeom prst="curvedLeftArrow">
                <a:avLst>
                  <a:gd name="adj1" fmla="val 79451"/>
                  <a:gd name="adj2" fmla="val 158902"/>
                  <a:gd name="adj3" fmla="val 33333"/>
                </a:avLst>
              </a:prstGeom>
              <a:solidFill>
                <a:srgbClr val="FFFF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43050" name="AutoShape 78"/>
            <p:cNvSpPr>
              <a:spLocks noChangeArrowheads="1"/>
            </p:cNvSpPr>
            <p:nvPr/>
          </p:nvSpPr>
          <p:spPr bwMode="auto">
            <a:xfrm>
              <a:off x="5586" y="1036"/>
              <a:ext cx="255" cy="1013"/>
            </a:xfrm>
            <a:prstGeom prst="curvedLeftArrow">
              <a:avLst>
                <a:gd name="adj1" fmla="val 79451"/>
                <a:gd name="adj2" fmla="val 158902"/>
                <a:gd name="adj3" fmla="val 33333"/>
              </a:avLst>
            </a:prstGeom>
            <a:solidFill>
              <a:srgbClr val="FF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3051" name="Line 79"/>
            <p:cNvSpPr>
              <a:spLocks noChangeShapeType="1"/>
            </p:cNvSpPr>
            <p:nvPr/>
          </p:nvSpPr>
          <p:spPr bwMode="auto">
            <a:xfrm>
              <a:off x="8381" y="1096"/>
              <a:ext cx="1" cy="2880"/>
            </a:xfrm>
            <a:prstGeom prst="line">
              <a:avLst/>
            </a:prstGeom>
            <a:noFill/>
            <a:ln w="5080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aphicFrame>
        <p:nvGraphicFramePr>
          <p:cNvPr id="43014" name="Object 6"/>
          <p:cNvGraphicFramePr>
            <a:graphicFrameLocks noChangeAspect="1"/>
          </p:cNvGraphicFramePr>
          <p:nvPr/>
        </p:nvGraphicFramePr>
        <p:xfrm>
          <a:off x="2676525" y="4641850"/>
          <a:ext cx="5180013" cy="2359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80" name="Graph" r:id="rId12" imgW="4092840" imgH="2866320" progId="Origin50.Graph">
                  <p:embed/>
                </p:oleObj>
              </mc:Choice>
              <mc:Fallback>
                <p:oleObj name="Graph" r:id="rId12" imgW="4092840" imgH="2866320" progId="Origin50.Graph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76525" y="4641850"/>
                        <a:ext cx="5180013" cy="2359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018" name="Line 82"/>
          <p:cNvSpPr>
            <a:spLocks noChangeShapeType="1"/>
          </p:cNvSpPr>
          <p:nvPr/>
        </p:nvSpPr>
        <p:spPr bwMode="auto">
          <a:xfrm>
            <a:off x="7129463" y="4710113"/>
            <a:ext cx="0" cy="1908175"/>
          </a:xfrm>
          <a:prstGeom prst="line">
            <a:avLst/>
          </a:prstGeom>
          <a:noFill/>
          <a:ln w="73025">
            <a:solidFill>
              <a:srgbClr val="969696">
                <a:alpha val="52156"/>
              </a:srgbClr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020" name="Text Box 84"/>
          <p:cNvSpPr txBox="1">
            <a:spLocks noChangeArrowheads="1"/>
          </p:cNvSpPr>
          <p:nvPr/>
        </p:nvSpPr>
        <p:spPr bwMode="auto">
          <a:xfrm>
            <a:off x="7353300" y="6045200"/>
            <a:ext cx="303213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800" i="1">
                <a:solidFill>
                  <a:schemeClr val="bg1"/>
                </a:solidFill>
                <a:latin typeface="Times New Roman" pitchFamily="18" charset="0"/>
              </a:rPr>
              <a:t>t</a:t>
            </a:r>
            <a:endParaRPr lang="ru-RU" sz="2800">
              <a:solidFill>
                <a:schemeClr val="bg1"/>
              </a:solidFill>
            </a:endParaRPr>
          </a:p>
        </p:txBody>
      </p:sp>
      <p:sp>
        <p:nvSpPr>
          <p:cNvPr id="40021" name="Text Box 85"/>
          <p:cNvSpPr txBox="1">
            <a:spLocks noChangeArrowheads="1"/>
          </p:cNvSpPr>
          <p:nvPr/>
        </p:nvSpPr>
        <p:spPr bwMode="auto">
          <a:xfrm>
            <a:off x="7129463" y="5041900"/>
            <a:ext cx="1943100" cy="50323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200" i="1">
                <a:solidFill>
                  <a:schemeClr val="bg1"/>
                </a:solidFill>
                <a:latin typeface="Times New Roman" pitchFamily="18" charset="0"/>
              </a:rPr>
              <a:t>W</a:t>
            </a:r>
            <a:r>
              <a:rPr lang="ru-RU" sz="2200" baseline="-25000">
                <a:solidFill>
                  <a:schemeClr val="bg1"/>
                </a:solidFill>
                <a:latin typeface="Times New Roman" pitchFamily="18" charset="0"/>
              </a:rPr>
              <a:t>п </a:t>
            </a:r>
            <a:r>
              <a:rPr lang="ru-RU" sz="2200">
                <a:solidFill>
                  <a:schemeClr val="bg1"/>
                </a:solidFill>
                <a:latin typeface="Times New Roman" pitchFamily="18" charset="0"/>
              </a:rPr>
              <a:t>+</a:t>
            </a:r>
            <a:r>
              <a:rPr lang="en-US" sz="2200" baseline="-2500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200" i="1">
                <a:solidFill>
                  <a:schemeClr val="bg1"/>
                </a:solidFill>
                <a:latin typeface="Times New Roman" pitchFamily="18" charset="0"/>
              </a:rPr>
              <a:t>W</a:t>
            </a:r>
            <a:r>
              <a:rPr lang="ru-RU" sz="2200" baseline="-25000">
                <a:solidFill>
                  <a:schemeClr val="bg1"/>
                </a:solidFill>
                <a:latin typeface="Times New Roman" pitchFamily="18" charset="0"/>
              </a:rPr>
              <a:t>к</a:t>
            </a:r>
            <a:r>
              <a:rPr lang="en-US" sz="2200">
                <a:solidFill>
                  <a:schemeClr val="bg1"/>
                </a:solidFill>
                <a:latin typeface="Times New Roman" pitchFamily="18" charset="0"/>
              </a:rPr>
              <a:t>= </a:t>
            </a:r>
            <a:r>
              <a:rPr lang="en-US" sz="2200" i="1">
                <a:solidFill>
                  <a:schemeClr val="bg1"/>
                </a:solidFill>
                <a:latin typeface="Times New Roman" pitchFamily="18" charset="0"/>
              </a:rPr>
              <a:t>const</a:t>
            </a:r>
            <a:endParaRPr lang="ru-RU" sz="2200" i="1">
              <a:solidFill>
                <a:schemeClr val="bg1"/>
              </a:solidFill>
            </a:endParaRPr>
          </a:p>
        </p:txBody>
      </p:sp>
      <p:sp>
        <p:nvSpPr>
          <p:cNvPr id="49" name="Rectangle 3"/>
          <p:cNvSpPr>
            <a:spLocks noChangeArrowheads="1"/>
          </p:cNvSpPr>
          <p:nvPr/>
        </p:nvSpPr>
        <p:spPr bwMode="auto">
          <a:xfrm>
            <a:off x="214313" y="760413"/>
            <a:ext cx="31432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2400" b="1" i="1" dirty="0">
                <a:solidFill>
                  <a:srgbClr val="C00000"/>
                </a:solidFill>
                <a:latin typeface="+mj-lt"/>
                <a:ea typeface="Times New Roman" pitchFamily="18" charset="0"/>
                <a:cs typeface="Arial" pitchFamily="34" charset="0"/>
              </a:rPr>
              <a:t>Rem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r>
              <a:rPr lang="ru-RU" sz="2400" b="1" dirty="0">
                <a:solidFill>
                  <a:srgbClr val="8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en-US" sz="2400" b="1" dirty="0">
              <a:solidFill>
                <a:srgbClr val="8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ctr">
              <a:defRPr/>
            </a:pPr>
            <a:r>
              <a:rPr lang="ru-RU" b="1" i="1" dirty="0">
                <a:solidFill>
                  <a:srgbClr val="800000"/>
                </a:solidFill>
                <a:latin typeface="+mj-lt"/>
                <a:ea typeface="Times New Roman" pitchFamily="18" charset="0"/>
                <a:cs typeface="Arial" pitchFamily="34" charset="0"/>
              </a:rPr>
              <a:t>Энергия гармонического осциллятора  </a:t>
            </a:r>
          </a:p>
        </p:txBody>
      </p:sp>
      <p:graphicFrame>
        <p:nvGraphicFramePr>
          <p:cNvPr id="40017" name="Object 2"/>
          <p:cNvGraphicFramePr>
            <a:graphicFrameLocks noChangeAspect="1"/>
          </p:cNvGraphicFramePr>
          <p:nvPr/>
        </p:nvGraphicFramePr>
        <p:xfrm>
          <a:off x="296863" y="2117725"/>
          <a:ext cx="2549525" cy="39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81" name="Формула" r:id="rId14" imgW="1536480" imgH="241200" progId="Equation.3">
                  <p:embed/>
                </p:oleObj>
              </mc:Choice>
              <mc:Fallback>
                <p:oleObj name="Формула" r:id="rId14" imgW="1536480" imgH="2412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6863" y="2117725"/>
                        <a:ext cx="2549525" cy="3952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Rectangle 3"/>
          <p:cNvSpPr>
            <a:spLocks noChangeArrowheads="1"/>
          </p:cNvSpPr>
          <p:nvPr/>
        </p:nvSpPr>
        <p:spPr bwMode="auto">
          <a:xfrm>
            <a:off x="0" y="4786313"/>
            <a:ext cx="30003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2000" b="1" i="1" dirty="0">
                <a:solidFill>
                  <a:srgbClr val="C00000"/>
                </a:solidFill>
                <a:latin typeface="+mj-lt"/>
                <a:ea typeface="Times New Roman" pitchFamily="18" charset="0"/>
                <a:cs typeface="Arial" pitchFamily="34" charset="0"/>
              </a:rPr>
              <a:t>А  </a:t>
            </a:r>
            <a:r>
              <a:rPr lang="en-US" sz="2000" b="1" i="1" dirty="0">
                <a:solidFill>
                  <a:srgbClr val="C00000"/>
                </a:solidFill>
                <a:latin typeface="+mj-lt"/>
                <a:ea typeface="Times New Roman" pitchFamily="18" charset="0"/>
                <a:cs typeface="Arial" pitchFamily="34" charset="0"/>
              </a:rPr>
              <a:t>W  </a:t>
            </a:r>
            <a:r>
              <a:rPr lang="ru-RU" sz="2000" b="1" i="1" dirty="0">
                <a:solidFill>
                  <a:srgbClr val="C00000"/>
                </a:solidFill>
                <a:latin typeface="+mj-lt"/>
                <a:ea typeface="Times New Roman" pitchFamily="18" charset="0"/>
                <a:cs typeface="Arial" pitchFamily="34" charset="0"/>
              </a:rPr>
              <a:t>осциллятора с малым затуханием</a:t>
            </a:r>
          </a:p>
        </p:txBody>
      </p:sp>
      <p:sp>
        <p:nvSpPr>
          <p:cNvPr id="51" name="Rectangle 8"/>
          <p:cNvSpPr>
            <a:spLocks/>
          </p:cNvSpPr>
          <p:nvPr/>
        </p:nvSpPr>
        <p:spPr bwMode="auto">
          <a:xfrm>
            <a:off x="928688" y="5500688"/>
            <a:ext cx="714375" cy="785812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/>
            <a:r>
              <a:rPr lang="ru-RU" sz="4400" b="1" i="1">
                <a:solidFill>
                  <a:srgbClr val="0070C0"/>
                </a:solidFill>
                <a:latin typeface="Constantia" pitchFamily="18" charset="0"/>
              </a:rPr>
              <a:t>??</a:t>
            </a:r>
          </a:p>
        </p:txBody>
      </p:sp>
      <p:sp>
        <p:nvSpPr>
          <p:cNvPr id="52" name="Штриховая стрелка вправо 51"/>
          <p:cNvSpPr/>
          <p:nvPr/>
        </p:nvSpPr>
        <p:spPr>
          <a:xfrm rot="5400000">
            <a:off x="1839119" y="5876132"/>
            <a:ext cx="928687" cy="46355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3" name="Rectangle 6"/>
          <p:cNvSpPr>
            <a:spLocks noChangeArrowheads="1"/>
          </p:cNvSpPr>
          <p:nvPr/>
        </p:nvSpPr>
        <p:spPr bwMode="auto">
          <a:xfrm>
            <a:off x="-71438" y="-52388"/>
            <a:ext cx="6929438" cy="523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342900">
              <a:defRPr/>
            </a:pPr>
            <a:r>
              <a:rPr lang="ru-RU" sz="2800" b="1" i="1" dirty="0">
                <a:solidFill>
                  <a:srgbClr val="800000"/>
                </a:solidFill>
                <a:latin typeface="+mj-lt"/>
                <a:ea typeface="Times New Roman" pitchFamily="18" charset="0"/>
                <a:cs typeface="Arial" pitchFamily="34" charset="0"/>
              </a:rPr>
              <a:t>3.</a:t>
            </a:r>
            <a:r>
              <a:rPr lang="en-US" sz="2800" b="1" i="1" dirty="0">
                <a:solidFill>
                  <a:srgbClr val="800000"/>
                </a:solidFill>
                <a:latin typeface="+mj-lt"/>
                <a:ea typeface="Times New Roman" pitchFamily="18" charset="0"/>
                <a:cs typeface="Arial" pitchFamily="34" charset="0"/>
              </a:rPr>
              <a:t>5</a:t>
            </a:r>
            <a:r>
              <a:rPr lang="ru-RU" sz="2800" b="1" i="1" dirty="0">
                <a:solidFill>
                  <a:srgbClr val="800000"/>
                </a:solidFill>
                <a:latin typeface="+mj-lt"/>
                <a:ea typeface="Times New Roman" pitchFamily="18" charset="0"/>
                <a:cs typeface="Arial" pitchFamily="34" charset="0"/>
              </a:rPr>
              <a:t>. Энергия затухающих колебаний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0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9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9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9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9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9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9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9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9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9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9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9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9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9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9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9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9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0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0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0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76" grpId="0"/>
      <p:bldP spid="39977" grpId="0"/>
      <p:bldP spid="39978" grpId="0"/>
      <p:bldP spid="39979" grpId="0"/>
      <p:bldP spid="39981" grpId="0"/>
      <p:bldP spid="39982" grpId="0" animBg="1"/>
      <p:bldP spid="39983" grpId="0" animBg="1"/>
      <p:bldP spid="39984" grpId="0"/>
      <p:bldP spid="39985" grpId="0"/>
      <p:bldP spid="39986" grpId="0"/>
      <p:bldP spid="39987" grpId="0" animBg="1"/>
      <p:bldP spid="39988" grpId="0" animBg="1"/>
      <p:bldP spid="39996" grpId="0" animBg="1"/>
      <p:bldP spid="39997" grpId="0" animBg="1"/>
      <p:bldP spid="40018" grpId="0" animBg="1"/>
      <p:bldP spid="40020" grpId="0"/>
      <p:bldP spid="40021" grpId="0" animBg="1"/>
      <p:bldP spid="49" grpId="0"/>
      <p:bldP spid="50" grpId="0" build="p"/>
      <p:bldP spid="5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214313" y="2357438"/>
            <a:ext cx="335756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342900">
              <a:defRPr/>
            </a:pPr>
            <a:r>
              <a:rPr lang="ru-RU" sz="1600" b="1" dirty="0">
                <a:solidFill>
                  <a:srgbClr val="800000"/>
                </a:solidFill>
                <a:latin typeface="+mn-lt"/>
                <a:ea typeface="Times New Roman" pitchFamily="18" charset="0"/>
                <a:cs typeface="Arial" pitchFamily="34" charset="0"/>
              </a:rPr>
              <a:t>Ещё про </a:t>
            </a:r>
            <a:r>
              <a:rPr lang="en-US" sz="1600" b="1" dirty="0">
                <a:solidFill>
                  <a:srgbClr val="800000"/>
                </a:solidFill>
                <a:latin typeface="+mn-lt"/>
                <a:ea typeface="Times New Roman" pitchFamily="18" charset="0"/>
                <a:cs typeface="Arial" pitchFamily="34" charset="0"/>
              </a:rPr>
              <a:t>“</a:t>
            </a:r>
            <a:r>
              <a:rPr lang="ru-RU" sz="1600" b="1" dirty="0">
                <a:solidFill>
                  <a:srgbClr val="800000"/>
                </a:solidFill>
                <a:latin typeface="+mn-lt"/>
                <a:ea typeface="Times New Roman" pitchFamily="18" charset="0"/>
                <a:cs typeface="Arial" pitchFamily="34" charset="0"/>
              </a:rPr>
              <a:t>Добротность</a:t>
            </a:r>
            <a:r>
              <a:rPr lang="en-US" sz="1600" b="1" dirty="0">
                <a:solidFill>
                  <a:srgbClr val="800000"/>
                </a:solidFill>
                <a:latin typeface="+mn-lt"/>
                <a:ea typeface="Times New Roman" pitchFamily="18" charset="0"/>
                <a:cs typeface="Arial" pitchFamily="34" charset="0"/>
              </a:rPr>
              <a:t>”</a:t>
            </a:r>
            <a:r>
              <a:rPr lang="ru-RU" sz="1600" b="1" dirty="0">
                <a:solidFill>
                  <a:srgbClr val="800000"/>
                </a:solidFill>
                <a:latin typeface="+mn-lt"/>
                <a:ea typeface="Times New Roman" pitchFamily="18" charset="0"/>
                <a:cs typeface="Arial" pitchFamily="34" charset="0"/>
              </a:rPr>
              <a:t> … </a:t>
            </a:r>
          </a:p>
        </p:txBody>
      </p:sp>
      <p:sp>
        <p:nvSpPr>
          <p:cNvPr id="31" name="Rectangle 6"/>
          <p:cNvSpPr>
            <a:spLocks noChangeArrowheads="1"/>
          </p:cNvSpPr>
          <p:nvPr/>
        </p:nvSpPr>
        <p:spPr bwMode="auto">
          <a:xfrm>
            <a:off x="3286125" y="0"/>
            <a:ext cx="29289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342900"/>
            <a:r>
              <a:rPr lang="ru-RU" sz="2400" b="1">
                <a:solidFill>
                  <a:srgbClr val="DD7E0E"/>
                </a:solidFill>
                <a:latin typeface="Times New Roman" pitchFamily="18" charset="0"/>
                <a:cs typeface="Times New Roman" pitchFamily="18" charset="0"/>
              </a:rPr>
              <a:t>Энергия </a:t>
            </a:r>
            <a:r>
              <a:rPr lang="en-US" sz="2400" b="1" i="1">
                <a:solidFill>
                  <a:srgbClr val="DD7E0E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sz="2400" b="1">
                <a:solidFill>
                  <a:srgbClr val="DD7E0E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i="1">
                <a:solidFill>
                  <a:srgbClr val="DD7E0E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400" b="1">
                <a:solidFill>
                  <a:srgbClr val="DD7E0E"/>
                </a:solidFill>
                <a:latin typeface="Times New Roman" pitchFamily="18" charset="0"/>
                <a:cs typeface="Times New Roman" pitchFamily="18" charset="0"/>
              </a:rPr>
              <a:t>):</a:t>
            </a:r>
            <a:endParaRPr lang="ru-RU" sz="2400" b="1">
              <a:solidFill>
                <a:srgbClr val="DD7E0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5862" name="Object 22"/>
          <p:cNvGraphicFramePr>
            <a:graphicFrameLocks noChangeAspect="1"/>
          </p:cNvGraphicFramePr>
          <p:nvPr/>
        </p:nvGraphicFramePr>
        <p:xfrm>
          <a:off x="785813" y="3159125"/>
          <a:ext cx="2239962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16" r:id="rId4" imgW="1548765" imgH="495300" progId="">
                  <p:embed/>
                </p:oleObj>
              </mc:Choice>
              <mc:Fallback>
                <p:oleObj r:id="rId4" imgW="1548765" imgH="495300" progId="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813" y="3159125"/>
                        <a:ext cx="2239962" cy="714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65" name="Object 25"/>
          <p:cNvGraphicFramePr>
            <a:graphicFrameLocks noChangeAspect="1"/>
          </p:cNvGraphicFramePr>
          <p:nvPr/>
        </p:nvGraphicFramePr>
        <p:xfrm>
          <a:off x="5857875" y="3824288"/>
          <a:ext cx="1714500" cy="373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17" r:id="rId6" imgW="1091565" imgH="241300" progId="">
                  <p:embed/>
                </p:oleObj>
              </mc:Choice>
              <mc:Fallback>
                <p:oleObj r:id="rId6" imgW="1091565" imgH="241300" progId="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57875" y="3824288"/>
                        <a:ext cx="1714500" cy="3730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Группа 44"/>
          <p:cNvGrpSpPr>
            <a:grpSpLocks/>
          </p:cNvGrpSpPr>
          <p:nvPr/>
        </p:nvGrpSpPr>
        <p:grpSpPr bwMode="auto">
          <a:xfrm>
            <a:off x="2857500" y="3844925"/>
            <a:ext cx="3214688" cy="369888"/>
            <a:chOff x="714348" y="4143380"/>
            <a:chExt cx="3500462" cy="369332"/>
          </a:xfrm>
        </p:grpSpPr>
        <p:graphicFrame>
          <p:nvGraphicFramePr>
            <p:cNvPr id="41990" name="Object 29"/>
            <p:cNvGraphicFramePr>
              <a:graphicFrameLocks noChangeAspect="1"/>
            </p:cNvGraphicFramePr>
            <p:nvPr/>
          </p:nvGraphicFramePr>
          <p:xfrm>
            <a:off x="2714617" y="4214818"/>
            <a:ext cx="800100" cy="2857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118" name="Формула" r:id="rId8" imgW="685800" imgH="241300" progId="Equation.3">
                    <p:embed/>
                  </p:oleObj>
                </mc:Choice>
                <mc:Fallback>
                  <p:oleObj name="Формула" r:id="rId8" imgW="685800" imgH="241300" progId="Equation.3">
                    <p:embed/>
                    <p:pic>
                      <p:nvPicPr>
                        <p:cNvPr id="0" name="Object 2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14617" y="4214818"/>
                          <a:ext cx="800100" cy="2857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4" name="Rectangle 6"/>
            <p:cNvSpPr>
              <a:spLocks noChangeArrowheads="1"/>
            </p:cNvSpPr>
            <p:nvPr/>
          </p:nvSpPr>
          <p:spPr bwMode="auto">
            <a:xfrm>
              <a:off x="714348" y="4143380"/>
              <a:ext cx="350046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indent="342900"/>
              <a:r>
                <a:rPr lang="ru-RU" b="1">
                  <a:solidFill>
                    <a:srgbClr val="DD7E0E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При условии  </a:t>
              </a:r>
              <a:endParaRPr lang="ru-RU" b="1">
                <a:solidFill>
                  <a:srgbClr val="DD7E0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aphicFrame>
        <p:nvGraphicFramePr>
          <p:cNvPr id="3" name="Object 35"/>
          <p:cNvGraphicFramePr>
            <a:graphicFrameLocks noChangeAspect="1"/>
          </p:cNvGraphicFramePr>
          <p:nvPr/>
        </p:nvGraphicFramePr>
        <p:xfrm>
          <a:off x="500063" y="5197475"/>
          <a:ext cx="2017712" cy="78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19" r:id="rId10" imgW="1244600" imgH="482600" progId="">
                  <p:embed/>
                </p:oleObj>
              </mc:Choice>
              <mc:Fallback>
                <p:oleObj r:id="rId10" imgW="1244600" imgH="482600" progId="">
                  <p:embed/>
                  <p:pic>
                    <p:nvPicPr>
                      <p:cNvPr id="0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63" y="5197475"/>
                        <a:ext cx="2017712" cy="785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Группа 45"/>
          <p:cNvGrpSpPr>
            <a:grpSpLocks/>
          </p:cNvGrpSpPr>
          <p:nvPr/>
        </p:nvGrpSpPr>
        <p:grpSpPr bwMode="auto">
          <a:xfrm>
            <a:off x="2714625" y="4302125"/>
            <a:ext cx="4071938" cy="895350"/>
            <a:chOff x="2714612" y="4572008"/>
            <a:chExt cx="4071966" cy="895350"/>
          </a:xfrm>
        </p:grpSpPr>
        <p:graphicFrame>
          <p:nvGraphicFramePr>
            <p:cNvPr id="41991" name="Object 31"/>
            <p:cNvGraphicFramePr>
              <a:graphicFrameLocks noChangeAspect="1"/>
            </p:cNvGraphicFramePr>
            <p:nvPr/>
          </p:nvGraphicFramePr>
          <p:xfrm>
            <a:off x="2714612" y="4643446"/>
            <a:ext cx="2598318" cy="7858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120" r:id="rId12" imgW="1841500" imgH="495300" progId="">
                    <p:embed/>
                  </p:oleObj>
                </mc:Choice>
                <mc:Fallback>
                  <p:oleObj r:id="rId12" imgW="1841500" imgH="495300" progId="">
                    <p:embed/>
                    <p:pic>
                      <p:nvPicPr>
                        <p:cNvPr id="0" name="Object 3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14612" y="4643446"/>
                          <a:ext cx="2598318" cy="78581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2018" name="Rectangle 6"/>
            <p:cNvSpPr>
              <a:spLocks noChangeArrowheads="1"/>
            </p:cNvSpPr>
            <p:nvPr/>
          </p:nvSpPr>
          <p:spPr bwMode="auto">
            <a:xfrm>
              <a:off x="5786446" y="4802798"/>
              <a:ext cx="100013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indent="342900"/>
              <a:r>
                <a:rPr lang="ru-RU" b="1">
                  <a:solidFill>
                    <a:srgbClr val="8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</a:t>
              </a:r>
              <a:endParaRPr lang="ru-RU" b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41993" name="Object 38"/>
            <p:cNvGraphicFramePr>
              <a:graphicFrameLocks noChangeAspect="1"/>
            </p:cNvGraphicFramePr>
            <p:nvPr/>
          </p:nvGraphicFramePr>
          <p:xfrm>
            <a:off x="5352284" y="4572008"/>
            <a:ext cx="466725" cy="895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121" name="Формула" r:id="rId14" imgW="253890" imgH="482391" progId="Equation.3">
                    <p:embed/>
                  </p:oleObj>
                </mc:Choice>
                <mc:Fallback>
                  <p:oleObj name="Формула" r:id="rId14" imgW="253890" imgH="482391" progId="Equation.3">
                    <p:embed/>
                    <p:pic>
                      <p:nvPicPr>
                        <p:cNvPr id="0" name="Object 3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52284" y="4572008"/>
                          <a:ext cx="466725" cy="8953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5880" name="Rectangle 40"/>
          <p:cNvSpPr>
            <a:spLocks noChangeArrowheads="1"/>
          </p:cNvSpPr>
          <p:nvPr/>
        </p:nvSpPr>
        <p:spPr bwMode="auto">
          <a:xfrm>
            <a:off x="3286125" y="5197475"/>
            <a:ext cx="5643563" cy="8302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ru-RU" sz="1600" b="1" dirty="0">
                <a:solidFill>
                  <a:srgbClr val="FF0000"/>
                </a:solidFill>
                <a:latin typeface="+mn-lt"/>
                <a:ea typeface="Times New Roman" pitchFamily="18" charset="0"/>
                <a:cs typeface="Arial" pitchFamily="34" charset="0"/>
              </a:rPr>
              <a:t>(</a:t>
            </a:r>
            <a:r>
              <a:rPr lang="ru-RU" sz="1600" b="1" i="1" u="dbl" dirty="0">
                <a:solidFill>
                  <a:srgbClr val="FF0000"/>
                </a:solidFill>
                <a:latin typeface="+mn-lt"/>
                <a:ea typeface="Times New Roman" pitchFamily="18" charset="0"/>
                <a:cs typeface="Arial" pitchFamily="34" charset="0"/>
              </a:rPr>
              <a:t>Опр</a:t>
            </a:r>
            <a:r>
              <a:rPr lang="ru-RU" sz="1600" b="1" i="1" dirty="0">
                <a:solidFill>
                  <a:srgbClr val="FF0000"/>
                </a:solidFill>
                <a:latin typeface="+mn-lt"/>
                <a:ea typeface="Times New Roman" pitchFamily="18" charset="0"/>
                <a:cs typeface="Arial" pitchFamily="34" charset="0"/>
              </a:rPr>
              <a:t>.</a:t>
            </a:r>
            <a:r>
              <a:rPr lang="ru-RU" sz="1600" b="1" dirty="0">
                <a:solidFill>
                  <a:srgbClr val="FF0000"/>
                </a:solidFill>
                <a:latin typeface="+mn-lt"/>
                <a:ea typeface="Times New Roman" pitchFamily="18" charset="0"/>
                <a:cs typeface="Arial" pitchFamily="34" charset="0"/>
              </a:rPr>
              <a:t>)</a:t>
            </a:r>
            <a:r>
              <a:rPr lang="ru-RU" sz="1600" b="1" i="1" dirty="0">
                <a:solidFill>
                  <a:srgbClr val="FF0000"/>
                </a:solidFill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600" b="1" i="1" dirty="0">
                <a:solidFill>
                  <a:srgbClr val="0000FF"/>
                </a:solidFill>
                <a:latin typeface="+mn-lt"/>
                <a:ea typeface="Times New Roman" pitchFamily="18" charset="0"/>
                <a:cs typeface="Arial" pitchFamily="34" charset="0"/>
              </a:rPr>
              <a:t>Добротность пропорциональна отношению энергии, запасённой осциллятором, к энергии, теряемой за период при свободных колебаниях</a:t>
            </a:r>
            <a:endParaRPr lang="ru-RU" sz="1600" dirty="0">
              <a:latin typeface="+mn-lt"/>
              <a:cs typeface="Arial" pitchFamily="34" charset="0"/>
            </a:endParaRPr>
          </a:p>
        </p:txBody>
      </p:sp>
      <p:graphicFrame>
        <p:nvGraphicFramePr>
          <p:cNvPr id="35881" name="Object 41"/>
          <p:cNvGraphicFramePr>
            <a:graphicFrameLocks noChangeAspect="1"/>
          </p:cNvGraphicFramePr>
          <p:nvPr/>
        </p:nvGraphicFramePr>
        <p:xfrm>
          <a:off x="2714625" y="6126163"/>
          <a:ext cx="2000250" cy="588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22" r:id="rId16" imgW="1651000" imgH="482600" progId="">
                  <p:embed/>
                </p:oleObj>
              </mc:Choice>
              <mc:Fallback>
                <p:oleObj r:id="rId16" imgW="1651000" imgH="482600" progId="">
                  <p:embed/>
                  <p:pic>
                    <p:nvPicPr>
                      <p:cNvPr id="0" name="Object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4625" y="6126163"/>
                        <a:ext cx="2000250" cy="588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Rectangle 4"/>
          <p:cNvSpPr>
            <a:spLocks/>
          </p:cNvSpPr>
          <p:nvPr/>
        </p:nvSpPr>
        <p:spPr bwMode="auto">
          <a:xfrm>
            <a:off x="428625" y="6197600"/>
            <a:ext cx="1928813" cy="428625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>
              <a:defRPr/>
            </a:pP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</a:rPr>
              <a:t>… и ещё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</a:rPr>
              <a:t>: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</a:rPr>
              <a:t> </a:t>
            </a:r>
          </a:p>
        </p:txBody>
      </p:sp>
      <p:graphicFrame>
        <p:nvGraphicFramePr>
          <p:cNvPr id="42000" name="Object 16"/>
          <p:cNvGraphicFramePr>
            <a:graphicFrameLocks noChangeAspect="1"/>
          </p:cNvGraphicFramePr>
          <p:nvPr/>
        </p:nvGraphicFramePr>
        <p:xfrm>
          <a:off x="428625" y="496888"/>
          <a:ext cx="5178425" cy="717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23" name="Формула" r:id="rId18" imgW="3301920" imgH="469800" progId="Equation.3">
                  <p:embed/>
                </p:oleObj>
              </mc:Choice>
              <mc:Fallback>
                <p:oleObj name="Формула" r:id="rId18" imgW="3301920" imgH="469800" progId="Equation.3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25" y="496888"/>
                        <a:ext cx="5178425" cy="717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002" name="Object 18"/>
          <p:cNvGraphicFramePr>
            <a:graphicFrameLocks noChangeAspect="1"/>
          </p:cNvGraphicFramePr>
          <p:nvPr/>
        </p:nvGraphicFramePr>
        <p:xfrm>
          <a:off x="428625" y="1428750"/>
          <a:ext cx="2181225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24" name="Формула" r:id="rId20" imgW="1434960" imgH="469800" progId="Equation.3">
                  <p:embed/>
                </p:oleObj>
              </mc:Choice>
              <mc:Fallback>
                <p:oleObj name="Формула" r:id="rId20" imgW="1434960" imgH="469800" progId="Equation.3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25" y="1428750"/>
                        <a:ext cx="2181225" cy="714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004" name="Object 20"/>
          <p:cNvGraphicFramePr>
            <a:graphicFrameLocks noChangeAspect="1"/>
          </p:cNvGraphicFramePr>
          <p:nvPr/>
        </p:nvGraphicFramePr>
        <p:xfrm>
          <a:off x="3357563" y="1601788"/>
          <a:ext cx="2822575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25" name="Формула" r:id="rId22" imgW="1765080" imgH="241200" progId="Equation.3">
                  <p:embed/>
                </p:oleObj>
              </mc:Choice>
              <mc:Fallback>
                <p:oleObj name="Формула" r:id="rId22" imgW="1765080" imgH="241200" progId="Equation.3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7563" y="1601788"/>
                        <a:ext cx="2822575" cy="3857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" name="Rectangle 4"/>
          <p:cNvSpPr>
            <a:spLocks/>
          </p:cNvSpPr>
          <p:nvPr/>
        </p:nvSpPr>
        <p:spPr bwMode="auto">
          <a:xfrm>
            <a:off x="6215063" y="1566863"/>
            <a:ext cx="1928812" cy="428625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>
              <a:defRPr/>
            </a:pP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</a:rPr>
              <a:t>… см. рис.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</a:rPr>
              <a:t>: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</a:rPr>
              <a:t> </a:t>
            </a:r>
          </a:p>
        </p:txBody>
      </p:sp>
      <p:graphicFrame>
        <p:nvGraphicFramePr>
          <p:cNvPr id="42005" name="Object 21"/>
          <p:cNvGraphicFramePr>
            <a:graphicFrameLocks noChangeAspect="1"/>
          </p:cNvGraphicFramePr>
          <p:nvPr/>
        </p:nvGraphicFramePr>
        <p:xfrm>
          <a:off x="3619500" y="2714625"/>
          <a:ext cx="3556000" cy="52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26" name="Формула" r:id="rId24" imgW="1879560" imgH="279360" progId="Equation.3">
                  <p:embed/>
                </p:oleObj>
              </mc:Choice>
              <mc:Fallback>
                <p:oleObj name="Формула" r:id="rId24" imgW="1879560" imgH="279360" progId="Equation.3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9500" y="2714625"/>
                        <a:ext cx="3556000" cy="528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Штриховая стрелка вправо 23"/>
          <p:cNvSpPr/>
          <p:nvPr/>
        </p:nvSpPr>
        <p:spPr>
          <a:xfrm>
            <a:off x="2714625" y="5429250"/>
            <a:ext cx="411163" cy="339725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5" name="Rectangle 4"/>
          <p:cNvSpPr>
            <a:spLocks/>
          </p:cNvSpPr>
          <p:nvPr/>
        </p:nvSpPr>
        <p:spPr bwMode="auto">
          <a:xfrm>
            <a:off x="3786188" y="3214688"/>
            <a:ext cx="4429125" cy="428625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>
              <a:defRPr/>
            </a:pPr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</a:rPr>
              <a:t>(пренебрегая малыми пульсациями –  см. рис.)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</a:rPr>
              <a:t> </a:t>
            </a:r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</a:rPr>
              <a:t> </a:t>
            </a:r>
          </a:p>
        </p:txBody>
      </p:sp>
      <p:sp>
        <p:nvSpPr>
          <p:cNvPr id="26" name="Выгнутая влево стрелка 25"/>
          <p:cNvSpPr/>
          <p:nvPr/>
        </p:nvSpPr>
        <p:spPr>
          <a:xfrm rot="8939017">
            <a:off x="7920038" y="2582863"/>
            <a:ext cx="285750" cy="858837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229600" cy="468313"/>
          </a:xfrm>
          <a:ln w="9525"/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ru-RU" sz="2400" b="1" i="1" smtClean="0">
                <a:ln>
                  <a:noFill/>
                </a:ln>
                <a:solidFill>
                  <a:srgbClr val="0000FF"/>
                </a:solidFill>
                <a:effectLst/>
                <a:latin typeface="Bookman Old Style" pitchFamily="18" charset="0"/>
              </a:rPr>
              <a:t>Энергия осциллятора с малым затуханием</a:t>
            </a:r>
          </a:p>
        </p:txBody>
      </p:sp>
      <p:pic>
        <p:nvPicPr>
          <p:cNvPr id="2970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857250" y="704850"/>
            <a:ext cx="6121400" cy="5741988"/>
          </a:xfrm>
        </p:spPr>
      </p:pic>
      <p:sp>
        <p:nvSpPr>
          <p:cNvPr id="29708" name="Rectangle 4"/>
          <p:cNvSpPr>
            <a:spLocks/>
          </p:cNvSpPr>
          <p:nvPr/>
        </p:nvSpPr>
        <p:spPr bwMode="auto">
          <a:xfrm>
            <a:off x="2857500" y="3529013"/>
            <a:ext cx="5786438" cy="757237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/>
            <a:r>
              <a:rPr lang="ru-RU" sz="1400" b="1" i="1">
                <a:solidFill>
                  <a:srgbClr val="0000FF"/>
                </a:solidFill>
                <a:latin typeface="Bookman Old Style" pitchFamily="18" charset="0"/>
              </a:rPr>
              <a:t>1 - потециальная энергия</a:t>
            </a:r>
            <a:br>
              <a:rPr lang="ru-RU" sz="1400" b="1" i="1">
                <a:solidFill>
                  <a:srgbClr val="0000FF"/>
                </a:solidFill>
                <a:latin typeface="Bookman Old Style" pitchFamily="18" charset="0"/>
              </a:rPr>
            </a:br>
            <a:r>
              <a:rPr lang="ru-RU" sz="1400" b="1" i="1">
                <a:solidFill>
                  <a:srgbClr val="0000FF"/>
                </a:solidFill>
                <a:latin typeface="Bookman Old Style" pitchFamily="18" charset="0"/>
              </a:rPr>
              <a:t>2 - кинетическая энергия</a:t>
            </a:r>
            <a:br>
              <a:rPr lang="ru-RU" sz="1400" b="1" i="1">
                <a:solidFill>
                  <a:srgbClr val="0000FF"/>
                </a:solidFill>
                <a:latin typeface="Bookman Old Style" pitchFamily="18" charset="0"/>
              </a:rPr>
            </a:br>
            <a:r>
              <a:rPr lang="ru-RU" sz="1400" b="1" i="1">
                <a:solidFill>
                  <a:srgbClr val="0000FF"/>
                </a:solidFill>
                <a:latin typeface="Bookman Old Style" pitchFamily="18" charset="0"/>
              </a:rPr>
              <a:t>3 - Полная энергия осциллятора с малым затуханием</a:t>
            </a:r>
          </a:p>
        </p:txBody>
      </p:sp>
      <p:sp>
        <p:nvSpPr>
          <p:cNvPr id="29709" name="Rectangle 6"/>
          <p:cNvSpPr>
            <a:spLocks noChangeArrowheads="1"/>
          </p:cNvSpPr>
          <p:nvPr/>
        </p:nvSpPr>
        <p:spPr bwMode="auto">
          <a:xfrm>
            <a:off x="0" y="30908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29701" name="Object 5"/>
          <p:cNvGraphicFramePr>
            <a:graphicFrameLocks noChangeAspect="1"/>
          </p:cNvGraphicFramePr>
          <p:nvPr/>
        </p:nvGraphicFramePr>
        <p:xfrm>
          <a:off x="4000500" y="4235450"/>
          <a:ext cx="2592388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35" name="Equation" r:id="rId5" imgW="1231366" imgH="266584" progId="Equation.3">
                  <p:embed/>
                </p:oleObj>
              </mc:Choice>
              <mc:Fallback>
                <p:oleObj name="Equation" r:id="rId5" imgW="1231366" imgH="266584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0500" y="4235450"/>
                        <a:ext cx="2592388" cy="561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3" name="Object 7"/>
          <p:cNvGraphicFramePr>
            <a:graphicFrameLocks noChangeAspect="1"/>
          </p:cNvGraphicFramePr>
          <p:nvPr/>
        </p:nvGraphicFramePr>
        <p:xfrm>
          <a:off x="2027238" y="1643063"/>
          <a:ext cx="495300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36" name="Формула" r:id="rId7" imgW="330120" imgH="266400" progId="Equation.3">
                  <p:embed/>
                </p:oleObj>
              </mc:Choice>
              <mc:Fallback>
                <p:oleObj name="Формула" r:id="rId7" imgW="330120" imgH="26640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7238" y="1643063"/>
                        <a:ext cx="495300" cy="40005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4" name="Object 8"/>
          <p:cNvGraphicFramePr>
            <a:graphicFrameLocks noChangeAspect="1"/>
          </p:cNvGraphicFramePr>
          <p:nvPr/>
        </p:nvGraphicFramePr>
        <p:xfrm>
          <a:off x="2211388" y="981075"/>
          <a:ext cx="4953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37" name="Формула" r:id="rId9" imgW="330120" imgH="228600" progId="Equation.3">
                  <p:embed/>
                </p:oleObj>
              </mc:Choice>
              <mc:Fallback>
                <p:oleObj name="Формула" r:id="rId9" imgW="330120" imgH="22860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1388" y="981075"/>
                        <a:ext cx="495300" cy="3429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1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6" name="Rectangle 6"/>
          <p:cNvSpPr>
            <a:spLocks noGrp="1"/>
          </p:cNvSpPr>
          <p:nvPr>
            <p:ph type="title"/>
          </p:nvPr>
        </p:nvSpPr>
        <p:spPr bwMode="auto">
          <a:xfrm>
            <a:off x="642910" y="1"/>
            <a:ext cx="6429420" cy="1000108"/>
          </a:xfrm>
          <a:noFill/>
          <a:ln w="9525"/>
        </p:spPr>
        <p:txBody>
          <a:bodyPr wrap="square" lIns="91440" tIns="45720" rIns="91440" bIns="45720" numCol="1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ru-RU" sz="3800" dirty="0" smtClean="0">
                <a:ln>
                  <a:noFill/>
                </a:ln>
                <a:solidFill>
                  <a:srgbClr val="FF0000"/>
                </a:solidFill>
                <a:effectLst/>
              </a:rPr>
              <a:t>2.3. Колебания молекул </a:t>
            </a:r>
            <a:r>
              <a:rPr lang="ru-RU" sz="2700" dirty="0" smtClean="0">
                <a:ln>
                  <a:noFill/>
                </a:ln>
                <a:solidFill>
                  <a:srgbClr val="FF0000"/>
                </a:solidFill>
                <a:effectLst/>
              </a:rPr>
              <a:t>(колебательная</a:t>
            </a:r>
            <a:r>
              <a:rPr sz="2700" smtClean="0">
                <a:ln>
                  <a:noFill/>
                </a:ln>
                <a:solidFill>
                  <a:srgbClr val="FF0000"/>
                </a:solidFill>
                <a:effectLst/>
              </a:rPr>
              <a:t>/</a:t>
            </a:r>
            <a:r>
              <a:rPr lang="ru-RU" sz="2700" dirty="0" smtClean="0">
                <a:ln>
                  <a:noFill/>
                </a:ln>
                <a:solidFill>
                  <a:srgbClr val="FF0000"/>
                </a:solidFill>
                <a:effectLst/>
              </a:rPr>
              <a:t>молекулярная </a:t>
            </a:r>
            <a:r>
              <a:rPr sz="2700" smtClean="0">
                <a:ln>
                  <a:noFill/>
                </a:ln>
                <a:solidFill>
                  <a:srgbClr val="FF0000"/>
                </a:solidFill>
                <a:effectLst/>
              </a:rPr>
              <a:t> </a:t>
            </a:r>
            <a:r>
              <a:rPr lang="ru-RU" sz="2700" dirty="0" smtClean="0">
                <a:ln>
                  <a:noFill/>
                </a:ln>
                <a:solidFill>
                  <a:srgbClr val="FF0000"/>
                </a:solidFill>
                <a:effectLst/>
              </a:rPr>
              <a:t>спектроскопия)</a:t>
            </a: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285720" y="1048392"/>
            <a:ext cx="48577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ea typeface="Times New Roman" pitchFamily="18" charset="0"/>
              </a:rPr>
              <a:t>2.3.1. Двухатомная молекула</a:t>
            </a:r>
            <a:endParaRPr lang="ru-RU" sz="2000" dirty="0">
              <a:solidFill>
                <a:schemeClr val="accent4">
                  <a:lumMod val="50000"/>
                </a:schemeClr>
              </a:solidFill>
              <a:latin typeface="+mn-lt"/>
              <a:ea typeface="Times New Roman" pitchFamily="18" charset="0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5715008" y="1142984"/>
            <a:ext cx="3071834" cy="1910773"/>
            <a:chOff x="4500562" y="928670"/>
            <a:chExt cx="3071834" cy="1910773"/>
          </a:xfrm>
        </p:grpSpPr>
        <p:grpSp>
          <p:nvGrpSpPr>
            <p:cNvPr id="154625" name="Group 1"/>
            <p:cNvGrpSpPr>
              <a:grpSpLocks noChangeAspect="1"/>
            </p:cNvGrpSpPr>
            <p:nvPr/>
          </p:nvGrpSpPr>
          <p:grpSpPr bwMode="auto">
            <a:xfrm>
              <a:off x="4500562" y="928670"/>
              <a:ext cx="3071834" cy="1910773"/>
              <a:chOff x="7541" y="7074"/>
              <a:chExt cx="3472" cy="2160"/>
            </a:xfrm>
          </p:grpSpPr>
          <p:sp>
            <p:nvSpPr>
              <p:cNvPr id="154626" name="AutoShape 2"/>
              <p:cNvSpPr>
                <a:spLocks noChangeAspect="1" noChangeArrowheads="1"/>
              </p:cNvSpPr>
              <p:nvPr/>
            </p:nvSpPr>
            <p:spPr bwMode="auto">
              <a:xfrm>
                <a:off x="7541" y="7074"/>
                <a:ext cx="3472" cy="21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4627" name="Oval 3" descr="60%"/>
              <p:cNvSpPr>
                <a:spLocks noChangeArrowheads="1"/>
              </p:cNvSpPr>
              <p:nvPr/>
            </p:nvSpPr>
            <p:spPr bwMode="auto">
              <a:xfrm>
                <a:off x="8003" y="7794"/>
                <a:ext cx="576" cy="576"/>
              </a:xfrm>
              <a:prstGeom prst="ellipse">
                <a:avLst/>
              </a:prstGeom>
              <a:pattFill prst="pct60">
                <a:fgClr>
                  <a:srgbClr val="0000FF"/>
                </a:fgClr>
                <a:bgClr>
                  <a:srgbClr val="FFFFFF"/>
                </a:bgClr>
              </a:pattFill>
              <a:ln w="222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4629" name="Freeform 5"/>
              <p:cNvSpPr>
                <a:spLocks/>
              </p:cNvSpPr>
              <p:nvPr/>
            </p:nvSpPr>
            <p:spPr bwMode="auto">
              <a:xfrm>
                <a:off x="8579" y="7939"/>
                <a:ext cx="433" cy="287"/>
              </a:xfrm>
              <a:custGeom>
                <a:avLst/>
                <a:gdLst/>
                <a:ahLst/>
                <a:cxnLst>
                  <a:cxn ang="0">
                    <a:pos x="60" y="2040"/>
                  </a:cxn>
                  <a:cxn ang="0">
                    <a:pos x="384" y="1644"/>
                  </a:cxn>
                  <a:cxn ang="0">
                    <a:pos x="576" y="1380"/>
                  </a:cxn>
                  <a:cxn ang="0">
                    <a:pos x="864" y="1008"/>
                  </a:cxn>
                  <a:cxn ang="0">
                    <a:pos x="1188" y="612"/>
                  </a:cxn>
                  <a:cxn ang="0">
                    <a:pos x="1416" y="336"/>
                  </a:cxn>
                  <a:cxn ang="0">
                    <a:pos x="1584" y="108"/>
                  </a:cxn>
                  <a:cxn ang="0">
                    <a:pos x="1620" y="48"/>
                  </a:cxn>
                  <a:cxn ang="0">
                    <a:pos x="1728" y="156"/>
                  </a:cxn>
                  <a:cxn ang="0">
                    <a:pos x="2052" y="576"/>
                  </a:cxn>
                  <a:cxn ang="0">
                    <a:pos x="2244" y="828"/>
                  </a:cxn>
                  <a:cxn ang="0">
                    <a:pos x="2544" y="1404"/>
                  </a:cxn>
                  <a:cxn ang="0">
                    <a:pos x="2700" y="1668"/>
                  </a:cxn>
                  <a:cxn ang="0">
                    <a:pos x="2772" y="1812"/>
                  </a:cxn>
                  <a:cxn ang="0">
                    <a:pos x="2964" y="2076"/>
                  </a:cxn>
                  <a:cxn ang="0">
                    <a:pos x="3132" y="2316"/>
                  </a:cxn>
                  <a:cxn ang="0">
                    <a:pos x="3192" y="2400"/>
                  </a:cxn>
                  <a:cxn ang="0">
                    <a:pos x="3528" y="1920"/>
                  </a:cxn>
                  <a:cxn ang="0">
                    <a:pos x="3588" y="1836"/>
                  </a:cxn>
                  <a:cxn ang="0">
                    <a:pos x="3732" y="1608"/>
                  </a:cxn>
                  <a:cxn ang="0">
                    <a:pos x="3804" y="1488"/>
                  </a:cxn>
                  <a:cxn ang="0">
                    <a:pos x="3900" y="1332"/>
                  </a:cxn>
                  <a:cxn ang="0">
                    <a:pos x="4200" y="780"/>
                  </a:cxn>
                  <a:cxn ang="0">
                    <a:pos x="4380" y="516"/>
                  </a:cxn>
                  <a:cxn ang="0">
                    <a:pos x="4548" y="216"/>
                  </a:cxn>
                  <a:cxn ang="0">
                    <a:pos x="4620" y="72"/>
                  </a:cxn>
                  <a:cxn ang="0">
                    <a:pos x="4668" y="0"/>
                  </a:cxn>
                  <a:cxn ang="0">
                    <a:pos x="4668" y="12"/>
                  </a:cxn>
                  <a:cxn ang="0">
                    <a:pos x="5004" y="480"/>
                  </a:cxn>
                  <a:cxn ang="0">
                    <a:pos x="5244" y="780"/>
                  </a:cxn>
                  <a:cxn ang="0">
                    <a:pos x="5484" y="1140"/>
                  </a:cxn>
                  <a:cxn ang="0">
                    <a:pos x="5724" y="1572"/>
                  </a:cxn>
                  <a:cxn ang="0">
                    <a:pos x="5796" y="1668"/>
                  </a:cxn>
                  <a:cxn ang="0">
                    <a:pos x="6108" y="2040"/>
                  </a:cxn>
                  <a:cxn ang="0">
                    <a:pos x="6240" y="2232"/>
                  </a:cxn>
                  <a:cxn ang="0">
                    <a:pos x="6444" y="2304"/>
                  </a:cxn>
                  <a:cxn ang="0">
                    <a:pos x="6720" y="1908"/>
                  </a:cxn>
                  <a:cxn ang="0">
                    <a:pos x="6876" y="1656"/>
                  </a:cxn>
                  <a:cxn ang="0">
                    <a:pos x="7116" y="1284"/>
                  </a:cxn>
                  <a:cxn ang="0">
                    <a:pos x="7236" y="1092"/>
                  </a:cxn>
                  <a:cxn ang="0">
                    <a:pos x="7572" y="492"/>
                  </a:cxn>
                  <a:cxn ang="0">
                    <a:pos x="7740" y="48"/>
                  </a:cxn>
                  <a:cxn ang="0">
                    <a:pos x="8052" y="468"/>
                  </a:cxn>
                  <a:cxn ang="0">
                    <a:pos x="8496" y="1080"/>
                  </a:cxn>
                  <a:cxn ang="0">
                    <a:pos x="8544" y="1176"/>
                  </a:cxn>
                  <a:cxn ang="0">
                    <a:pos x="8724" y="1512"/>
                  </a:cxn>
                  <a:cxn ang="0">
                    <a:pos x="9060" y="1908"/>
                  </a:cxn>
                  <a:cxn ang="0">
                    <a:pos x="9336" y="2292"/>
                  </a:cxn>
                  <a:cxn ang="0">
                    <a:pos x="9444" y="2496"/>
                  </a:cxn>
                </a:cxnLst>
                <a:rect l="0" t="0" r="r" b="b"/>
                <a:pathLst>
                  <a:path w="9461" h="2496">
                    <a:moveTo>
                      <a:pt x="0" y="2196"/>
                    </a:moveTo>
                    <a:cubicBezTo>
                      <a:pt x="20" y="2147"/>
                      <a:pt x="29" y="2083"/>
                      <a:pt x="60" y="2040"/>
                    </a:cubicBezTo>
                    <a:cubicBezTo>
                      <a:pt x="115" y="1963"/>
                      <a:pt x="192" y="1886"/>
                      <a:pt x="252" y="1812"/>
                    </a:cubicBezTo>
                    <a:cubicBezTo>
                      <a:pt x="299" y="1755"/>
                      <a:pt x="333" y="1695"/>
                      <a:pt x="384" y="1644"/>
                    </a:cubicBezTo>
                    <a:cubicBezTo>
                      <a:pt x="408" y="1572"/>
                      <a:pt x="462" y="1506"/>
                      <a:pt x="516" y="1452"/>
                    </a:cubicBezTo>
                    <a:cubicBezTo>
                      <a:pt x="539" y="1383"/>
                      <a:pt x="511" y="1445"/>
                      <a:pt x="576" y="1380"/>
                    </a:cubicBezTo>
                    <a:cubicBezTo>
                      <a:pt x="643" y="1313"/>
                      <a:pt x="676" y="1217"/>
                      <a:pt x="756" y="1164"/>
                    </a:cubicBezTo>
                    <a:cubicBezTo>
                      <a:pt x="775" y="1106"/>
                      <a:pt x="828" y="1059"/>
                      <a:pt x="864" y="1008"/>
                    </a:cubicBezTo>
                    <a:cubicBezTo>
                      <a:pt x="943" y="895"/>
                      <a:pt x="1025" y="786"/>
                      <a:pt x="1116" y="684"/>
                    </a:cubicBezTo>
                    <a:cubicBezTo>
                      <a:pt x="1139" y="659"/>
                      <a:pt x="1169" y="640"/>
                      <a:pt x="1188" y="612"/>
                    </a:cubicBezTo>
                    <a:cubicBezTo>
                      <a:pt x="1234" y="544"/>
                      <a:pt x="1277" y="481"/>
                      <a:pt x="1332" y="420"/>
                    </a:cubicBezTo>
                    <a:cubicBezTo>
                      <a:pt x="1359" y="391"/>
                      <a:pt x="1396" y="370"/>
                      <a:pt x="1416" y="336"/>
                    </a:cubicBezTo>
                    <a:cubicBezTo>
                      <a:pt x="1459" y="264"/>
                      <a:pt x="1433" y="289"/>
                      <a:pt x="1488" y="252"/>
                    </a:cubicBezTo>
                    <a:cubicBezTo>
                      <a:pt x="1520" y="204"/>
                      <a:pt x="1552" y="156"/>
                      <a:pt x="1584" y="108"/>
                    </a:cubicBezTo>
                    <a:cubicBezTo>
                      <a:pt x="1602" y="81"/>
                      <a:pt x="1632" y="46"/>
                      <a:pt x="1632" y="12"/>
                    </a:cubicBezTo>
                    <a:cubicBezTo>
                      <a:pt x="1628" y="24"/>
                      <a:pt x="1612" y="38"/>
                      <a:pt x="1620" y="48"/>
                    </a:cubicBezTo>
                    <a:cubicBezTo>
                      <a:pt x="1633" y="65"/>
                      <a:pt x="1662" y="59"/>
                      <a:pt x="1680" y="72"/>
                    </a:cubicBezTo>
                    <a:cubicBezTo>
                      <a:pt x="1695" y="82"/>
                      <a:pt x="1722" y="145"/>
                      <a:pt x="1728" y="156"/>
                    </a:cubicBezTo>
                    <a:cubicBezTo>
                      <a:pt x="1785" y="252"/>
                      <a:pt x="1855" y="341"/>
                      <a:pt x="1920" y="432"/>
                    </a:cubicBezTo>
                    <a:cubicBezTo>
                      <a:pt x="1957" y="484"/>
                      <a:pt x="1999" y="541"/>
                      <a:pt x="2052" y="576"/>
                    </a:cubicBezTo>
                    <a:cubicBezTo>
                      <a:pt x="2075" y="646"/>
                      <a:pt x="2046" y="582"/>
                      <a:pt x="2100" y="636"/>
                    </a:cubicBezTo>
                    <a:cubicBezTo>
                      <a:pt x="2145" y="681"/>
                      <a:pt x="2214" y="773"/>
                      <a:pt x="2244" y="828"/>
                    </a:cubicBezTo>
                    <a:cubicBezTo>
                      <a:pt x="2334" y="993"/>
                      <a:pt x="2409" y="1161"/>
                      <a:pt x="2508" y="1320"/>
                    </a:cubicBezTo>
                    <a:cubicBezTo>
                      <a:pt x="2570" y="1420"/>
                      <a:pt x="2503" y="1322"/>
                      <a:pt x="2544" y="1404"/>
                    </a:cubicBezTo>
                    <a:cubicBezTo>
                      <a:pt x="2563" y="1443"/>
                      <a:pt x="2641" y="1552"/>
                      <a:pt x="2652" y="1584"/>
                    </a:cubicBezTo>
                    <a:cubicBezTo>
                      <a:pt x="2670" y="1639"/>
                      <a:pt x="2656" y="1610"/>
                      <a:pt x="2700" y="1668"/>
                    </a:cubicBezTo>
                    <a:cubicBezTo>
                      <a:pt x="2724" y="1763"/>
                      <a:pt x="2693" y="1669"/>
                      <a:pt x="2760" y="1776"/>
                    </a:cubicBezTo>
                    <a:cubicBezTo>
                      <a:pt x="2767" y="1787"/>
                      <a:pt x="2765" y="1801"/>
                      <a:pt x="2772" y="1812"/>
                    </a:cubicBezTo>
                    <a:cubicBezTo>
                      <a:pt x="2781" y="1826"/>
                      <a:pt x="2798" y="1834"/>
                      <a:pt x="2808" y="1848"/>
                    </a:cubicBezTo>
                    <a:cubicBezTo>
                      <a:pt x="2858" y="1917"/>
                      <a:pt x="2919" y="2004"/>
                      <a:pt x="2964" y="2076"/>
                    </a:cubicBezTo>
                    <a:cubicBezTo>
                      <a:pt x="3034" y="2188"/>
                      <a:pt x="2946" y="2068"/>
                      <a:pt x="3012" y="2160"/>
                    </a:cubicBezTo>
                    <a:cubicBezTo>
                      <a:pt x="3050" y="2213"/>
                      <a:pt x="3100" y="2260"/>
                      <a:pt x="3132" y="2316"/>
                    </a:cubicBezTo>
                    <a:cubicBezTo>
                      <a:pt x="3141" y="2332"/>
                      <a:pt x="3146" y="2349"/>
                      <a:pt x="3156" y="2364"/>
                    </a:cubicBezTo>
                    <a:cubicBezTo>
                      <a:pt x="3166" y="2378"/>
                      <a:pt x="3192" y="2400"/>
                      <a:pt x="3192" y="2400"/>
                    </a:cubicBezTo>
                    <a:cubicBezTo>
                      <a:pt x="3216" y="2304"/>
                      <a:pt x="3264" y="2204"/>
                      <a:pt x="3348" y="2148"/>
                    </a:cubicBezTo>
                    <a:cubicBezTo>
                      <a:pt x="3391" y="2061"/>
                      <a:pt x="3472" y="1998"/>
                      <a:pt x="3528" y="1920"/>
                    </a:cubicBezTo>
                    <a:cubicBezTo>
                      <a:pt x="3538" y="1905"/>
                      <a:pt x="3542" y="1887"/>
                      <a:pt x="3552" y="1872"/>
                    </a:cubicBezTo>
                    <a:cubicBezTo>
                      <a:pt x="3562" y="1858"/>
                      <a:pt x="3578" y="1849"/>
                      <a:pt x="3588" y="1836"/>
                    </a:cubicBezTo>
                    <a:cubicBezTo>
                      <a:pt x="3618" y="1797"/>
                      <a:pt x="3643" y="1755"/>
                      <a:pt x="3672" y="1716"/>
                    </a:cubicBezTo>
                    <a:cubicBezTo>
                      <a:pt x="3685" y="1677"/>
                      <a:pt x="3719" y="1647"/>
                      <a:pt x="3732" y="1608"/>
                    </a:cubicBezTo>
                    <a:cubicBezTo>
                      <a:pt x="3736" y="1596"/>
                      <a:pt x="3738" y="1583"/>
                      <a:pt x="3744" y="1572"/>
                    </a:cubicBezTo>
                    <a:cubicBezTo>
                      <a:pt x="3766" y="1534"/>
                      <a:pt x="3785" y="1525"/>
                      <a:pt x="3804" y="1488"/>
                    </a:cubicBezTo>
                    <a:cubicBezTo>
                      <a:pt x="3810" y="1477"/>
                      <a:pt x="3810" y="1463"/>
                      <a:pt x="3816" y="1452"/>
                    </a:cubicBezTo>
                    <a:cubicBezTo>
                      <a:pt x="3838" y="1408"/>
                      <a:pt x="3877" y="1375"/>
                      <a:pt x="3900" y="1332"/>
                    </a:cubicBezTo>
                    <a:cubicBezTo>
                      <a:pt x="3976" y="1193"/>
                      <a:pt x="3916" y="1279"/>
                      <a:pt x="3984" y="1188"/>
                    </a:cubicBezTo>
                    <a:cubicBezTo>
                      <a:pt x="4033" y="1041"/>
                      <a:pt x="4118" y="911"/>
                      <a:pt x="4200" y="780"/>
                    </a:cubicBezTo>
                    <a:cubicBezTo>
                      <a:pt x="4236" y="722"/>
                      <a:pt x="4258" y="674"/>
                      <a:pt x="4308" y="624"/>
                    </a:cubicBezTo>
                    <a:cubicBezTo>
                      <a:pt x="4324" y="577"/>
                      <a:pt x="4358" y="559"/>
                      <a:pt x="4380" y="516"/>
                    </a:cubicBezTo>
                    <a:cubicBezTo>
                      <a:pt x="4403" y="470"/>
                      <a:pt x="4414" y="446"/>
                      <a:pt x="4452" y="408"/>
                    </a:cubicBezTo>
                    <a:cubicBezTo>
                      <a:pt x="4475" y="338"/>
                      <a:pt x="4518" y="282"/>
                      <a:pt x="4548" y="216"/>
                    </a:cubicBezTo>
                    <a:cubicBezTo>
                      <a:pt x="4558" y="193"/>
                      <a:pt x="4558" y="165"/>
                      <a:pt x="4572" y="144"/>
                    </a:cubicBezTo>
                    <a:cubicBezTo>
                      <a:pt x="4588" y="120"/>
                      <a:pt x="4611" y="99"/>
                      <a:pt x="4620" y="72"/>
                    </a:cubicBezTo>
                    <a:cubicBezTo>
                      <a:pt x="4624" y="60"/>
                      <a:pt x="4625" y="47"/>
                      <a:pt x="4632" y="36"/>
                    </a:cubicBezTo>
                    <a:cubicBezTo>
                      <a:pt x="4641" y="22"/>
                      <a:pt x="4668" y="0"/>
                      <a:pt x="4668" y="0"/>
                    </a:cubicBezTo>
                    <a:cubicBezTo>
                      <a:pt x="4660" y="16"/>
                      <a:pt x="4644" y="30"/>
                      <a:pt x="4644" y="48"/>
                    </a:cubicBezTo>
                    <a:cubicBezTo>
                      <a:pt x="4644" y="62"/>
                      <a:pt x="4655" y="6"/>
                      <a:pt x="4668" y="12"/>
                    </a:cubicBezTo>
                    <a:cubicBezTo>
                      <a:pt x="4707" y="31"/>
                      <a:pt x="4716" y="84"/>
                      <a:pt x="4740" y="120"/>
                    </a:cubicBezTo>
                    <a:cubicBezTo>
                      <a:pt x="4817" y="235"/>
                      <a:pt x="4892" y="405"/>
                      <a:pt x="5004" y="480"/>
                    </a:cubicBezTo>
                    <a:cubicBezTo>
                      <a:pt x="5066" y="574"/>
                      <a:pt x="5146" y="650"/>
                      <a:pt x="5208" y="744"/>
                    </a:cubicBezTo>
                    <a:cubicBezTo>
                      <a:pt x="5217" y="758"/>
                      <a:pt x="5234" y="766"/>
                      <a:pt x="5244" y="780"/>
                    </a:cubicBezTo>
                    <a:cubicBezTo>
                      <a:pt x="5254" y="795"/>
                      <a:pt x="5258" y="813"/>
                      <a:pt x="5268" y="828"/>
                    </a:cubicBezTo>
                    <a:cubicBezTo>
                      <a:pt x="5338" y="933"/>
                      <a:pt x="5414" y="1035"/>
                      <a:pt x="5484" y="1140"/>
                    </a:cubicBezTo>
                    <a:cubicBezTo>
                      <a:pt x="5514" y="1186"/>
                      <a:pt x="5515" y="1238"/>
                      <a:pt x="5544" y="1284"/>
                    </a:cubicBezTo>
                    <a:cubicBezTo>
                      <a:pt x="5604" y="1380"/>
                      <a:pt x="5664" y="1476"/>
                      <a:pt x="5724" y="1572"/>
                    </a:cubicBezTo>
                    <a:cubicBezTo>
                      <a:pt x="5733" y="1587"/>
                      <a:pt x="5737" y="1606"/>
                      <a:pt x="5748" y="1620"/>
                    </a:cubicBezTo>
                    <a:cubicBezTo>
                      <a:pt x="5762" y="1638"/>
                      <a:pt x="5781" y="1651"/>
                      <a:pt x="5796" y="1668"/>
                    </a:cubicBezTo>
                    <a:cubicBezTo>
                      <a:pt x="5876" y="1762"/>
                      <a:pt x="5716" y="1624"/>
                      <a:pt x="5892" y="1800"/>
                    </a:cubicBezTo>
                    <a:cubicBezTo>
                      <a:pt x="5967" y="1875"/>
                      <a:pt x="6047" y="1954"/>
                      <a:pt x="6108" y="2040"/>
                    </a:cubicBezTo>
                    <a:cubicBezTo>
                      <a:pt x="6196" y="2163"/>
                      <a:pt x="6042" y="1954"/>
                      <a:pt x="6168" y="2136"/>
                    </a:cubicBezTo>
                    <a:cubicBezTo>
                      <a:pt x="6191" y="2169"/>
                      <a:pt x="6240" y="2232"/>
                      <a:pt x="6240" y="2232"/>
                    </a:cubicBezTo>
                    <a:cubicBezTo>
                      <a:pt x="6271" y="2325"/>
                      <a:pt x="6327" y="2403"/>
                      <a:pt x="6396" y="2472"/>
                    </a:cubicBezTo>
                    <a:cubicBezTo>
                      <a:pt x="6404" y="2422"/>
                      <a:pt x="6413" y="2347"/>
                      <a:pt x="6444" y="2304"/>
                    </a:cubicBezTo>
                    <a:cubicBezTo>
                      <a:pt x="6558" y="2145"/>
                      <a:pt x="6430" y="2373"/>
                      <a:pt x="6528" y="2196"/>
                    </a:cubicBezTo>
                    <a:cubicBezTo>
                      <a:pt x="6584" y="2096"/>
                      <a:pt x="6651" y="2000"/>
                      <a:pt x="6720" y="1908"/>
                    </a:cubicBezTo>
                    <a:cubicBezTo>
                      <a:pt x="6738" y="1855"/>
                      <a:pt x="6773" y="1832"/>
                      <a:pt x="6804" y="1788"/>
                    </a:cubicBezTo>
                    <a:cubicBezTo>
                      <a:pt x="6832" y="1748"/>
                      <a:pt x="6850" y="1697"/>
                      <a:pt x="6876" y="1656"/>
                    </a:cubicBezTo>
                    <a:cubicBezTo>
                      <a:pt x="6914" y="1596"/>
                      <a:pt x="6954" y="1533"/>
                      <a:pt x="6996" y="1476"/>
                    </a:cubicBezTo>
                    <a:cubicBezTo>
                      <a:pt x="7019" y="1407"/>
                      <a:pt x="7072" y="1342"/>
                      <a:pt x="7116" y="1284"/>
                    </a:cubicBezTo>
                    <a:cubicBezTo>
                      <a:pt x="7132" y="1236"/>
                      <a:pt x="7128" y="1241"/>
                      <a:pt x="7164" y="1188"/>
                    </a:cubicBezTo>
                    <a:cubicBezTo>
                      <a:pt x="7187" y="1155"/>
                      <a:pt x="7236" y="1092"/>
                      <a:pt x="7236" y="1092"/>
                    </a:cubicBezTo>
                    <a:cubicBezTo>
                      <a:pt x="7266" y="1003"/>
                      <a:pt x="7334" y="925"/>
                      <a:pt x="7392" y="852"/>
                    </a:cubicBezTo>
                    <a:cubicBezTo>
                      <a:pt x="7426" y="718"/>
                      <a:pt x="7517" y="616"/>
                      <a:pt x="7572" y="492"/>
                    </a:cubicBezTo>
                    <a:cubicBezTo>
                      <a:pt x="7614" y="397"/>
                      <a:pt x="7615" y="287"/>
                      <a:pt x="7656" y="192"/>
                    </a:cubicBezTo>
                    <a:cubicBezTo>
                      <a:pt x="7678" y="140"/>
                      <a:pt x="7715" y="98"/>
                      <a:pt x="7740" y="48"/>
                    </a:cubicBezTo>
                    <a:cubicBezTo>
                      <a:pt x="7765" y="124"/>
                      <a:pt x="7824" y="179"/>
                      <a:pt x="7872" y="240"/>
                    </a:cubicBezTo>
                    <a:cubicBezTo>
                      <a:pt x="7932" y="317"/>
                      <a:pt x="7986" y="396"/>
                      <a:pt x="8052" y="468"/>
                    </a:cubicBezTo>
                    <a:cubicBezTo>
                      <a:pt x="8083" y="501"/>
                      <a:pt x="8128" y="524"/>
                      <a:pt x="8148" y="564"/>
                    </a:cubicBezTo>
                    <a:cubicBezTo>
                      <a:pt x="8240" y="749"/>
                      <a:pt x="8382" y="909"/>
                      <a:pt x="8496" y="1080"/>
                    </a:cubicBezTo>
                    <a:cubicBezTo>
                      <a:pt x="8509" y="1099"/>
                      <a:pt x="8522" y="1119"/>
                      <a:pt x="8532" y="1140"/>
                    </a:cubicBezTo>
                    <a:cubicBezTo>
                      <a:pt x="8538" y="1151"/>
                      <a:pt x="8538" y="1165"/>
                      <a:pt x="8544" y="1176"/>
                    </a:cubicBezTo>
                    <a:cubicBezTo>
                      <a:pt x="8577" y="1237"/>
                      <a:pt x="8619" y="1295"/>
                      <a:pt x="8652" y="1356"/>
                    </a:cubicBezTo>
                    <a:cubicBezTo>
                      <a:pt x="8679" y="1406"/>
                      <a:pt x="8696" y="1462"/>
                      <a:pt x="8724" y="1512"/>
                    </a:cubicBezTo>
                    <a:cubicBezTo>
                      <a:pt x="8786" y="1623"/>
                      <a:pt x="8880" y="1720"/>
                      <a:pt x="8964" y="1812"/>
                    </a:cubicBezTo>
                    <a:cubicBezTo>
                      <a:pt x="8995" y="1845"/>
                      <a:pt x="9040" y="1868"/>
                      <a:pt x="9060" y="1908"/>
                    </a:cubicBezTo>
                    <a:cubicBezTo>
                      <a:pt x="9091" y="1970"/>
                      <a:pt x="9140" y="2008"/>
                      <a:pt x="9180" y="2064"/>
                    </a:cubicBezTo>
                    <a:cubicBezTo>
                      <a:pt x="9234" y="2139"/>
                      <a:pt x="9283" y="2217"/>
                      <a:pt x="9336" y="2292"/>
                    </a:cubicBezTo>
                    <a:cubicBezTo>
                      <a:pt x="9377" y="2351"/>
                      <a:pt x="9416" y="2412"/>
                      <a:pt x="9456" y="2472"/>
                    </a:cubicBezTo>
                    <a:cubicBezTo>
                      <a:pt x="9461" y="2479"/>
                      <a:pt x="9448" y="2488"/>
                      <a:pt x="9444" y="2496"/>
                    </a:cubicBezTo>
                  </a:path>
                </a:pathLst>
              </a:custGeom>
              <a:noFill/>
              <a:ln w="9525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4630" name="Freeform 6"/>
              <p:cNvSpPr>
                <a:spLocks/>
              </p:cNvSpPr>
              <p:nvPr/>
            </p:nvSpPr>
            <p:spPr bwMode="auto">
              <a:xfrm>
                <a:off x="9012" y="7939"/>
                <a:ext cx="433" cy="287"/>
              </a:xfrm>
              <a:custGeom>
                <a:avLst/>
                <a:gdLst/>
                <a:ahLst/>
                <a:cxnLst>
                  <a:cxn ang="0">
                    <a:pos x="60" y="2040"/>
                  </a:cxn>
                  <a:cxn ang="0">
                    <a:pos x="384" y="1644"/>
                  </a:cxn>
                  <a:cxn ang="0">
                    <a:pos x="576" y="1380"/>
                  </a:cxn>
                  <a:cxn ang="0">
                    <a:pos x="864" y="1008"/>
                  </a:cxn>
                  <a:cxn ang="0">
                    <a:pos x="1188" y="612"/>
                  </a:cxn>
                  <a:cxn ang="0">
                    <a:pos x="1416" y="336"/>
                  </a:cxn>
                  <a:cxn ang="0">
                    <a:pos x="1584" y="108"/>
                  </a:cxn>
                  <a:cxn ang="0">
                    <a:pos x="1620" y="48"/>
                  </a:cxn>
                  <a:cxn ang="0">
                    <a:pos x="1728" y="156"/>
                  </a:cxn>
                  <a:cxn ang="0">
                    <a:pos x="2052" y="576"/>
                  </a:cxn>
                  <a:cxn ang="0">
                    <a:pos x="2244" y="828"/>
                  </a:cxn>
                  <a:cxn ang="0">
                    <a:pos x="2544" y="1404"/>
                  </a:cxn>
                  <a:cxn ang="0">
                    <a:pos x="2700" y="1668"/>
                  </a:cxn>
                  <a:cxn ang="0">
                    <a:pos x="2772" y="1812"/>
                  </a:cxn>
                  <a:cxn ang="0">
                    <a:pos x="2964" y="2076"/>
                  </a:cxn>
                  <a:cxn ang="0">
                    <a:pos x="3132" y="2316"/>
                  </a:cxn>
                  <a:cxn ang="0">
                    <a:pos x="3192" y="2400"/>
                  </a:cxn>
                  <a:cxn ang="0">
                    <a:pos x="3528" y="1920"/>
                  </a:cxn>
                  <a:cxn ang="0">
                    <a:pos x="3588" y="1836"/>
                  </a:cxn>
                  <a:cxn ang="0">
                    <a:pos x="3732" y="1608"/>
                  </a:cxn>
                  <a:cxn ang="0">
                    <a:pos x="3804" y="1488"/>
                  </a:cxn>
                  <a:cxn ang="0">
                    <a:pos x="3900" y="1332"/>
                  </a:cxn>
                  <a:cxn ang="0">
                    <a:pos x="4200" y="780"/>
                  </a:cxn>
                  <a:cxn ang="0">
                    <a:pos x="4380" y="516"/>
                  </a:cxn>
                  <a:cxn ang="0">
                    <a:pos x="4548" y="216"/>
                  </a:cxn>
                  <a:cxn ang="0">
                    <a:pos x="4620" y="72"/>
                  </a:cxn>
                  <a:cxn ang="0">
                    <a:pos x="4668" y="0"/>
                  </a:cxn>
                  <a:cxn ang="0">
                    <a:pos x="4668" y="12"/>
                  </a:cxn>
                  <a:cxn ang="0">
                    <a:pos x="5004" y="480"/>
                  </a:cxn>
                  <a:cxn ang="0">
                    <a:pos x="5244" y="780"/>
                  </a:cxn>
                  <a:cxn ang="0">
                    <a:pos x="5484" y="1140"/>
                  </a:cxn>
                  <a:cxn ang="0">
                    <a:pos x="5724" y="1572"/>
                  </a:cxn>
                  <a:cxn ang="0">
                    <a:pos x="5796" y="1668"/>
                  </a:cxn>
                  <a:cxn ang="0">
                    <a:pos x="6108" y="2040"/>
                  </a:cxn>
                  <a:cxn ang="0">
                    <a:pos x="6240" y="2232"/>
                  </a:cxn>
                  <a:cxn ang="0">
                    <a:pos x="6444" y="2304"/>
                  </a:cxn>
                  <a:cxn ang="0">
                    <a:pos x="6720" y="1908"/>
                  </a:cxn>
                  <a:cxn ang="0">
                    <a:pos x="6876" y="1656"/>
                  </a:cxn>
                  <a:cxn ang="0">
                    <a:pos x="7116" y="1284"/>
                  </a:cxn>
                  <a:cxn ang="0">
                    <a:pos x="7236" y="1092"/>
                  </a:cxn>
                  <a:cxn ang="0">
                    <a:pos x="7572" y="492"/>
                  </a:cxn>
                  <a:cxn ang="0">
                    <a:pos x="7740" y="48"/>
                  </a:cxn>
                  <a:cxn ang="0">
                    <a:pos x="8052" y="468"/>
                  </a:cxn>
                  <a:cxn ang="0">
                    <a:pos x="8496" y="1080"/>
                  </a:cxn>
                  <a:cxn ang="0">
                    <a:pos x="8544" y="1176"/>
                  </a:cxn>
                  <a:cxn ang="0">
                    <a:pos x="8724" y="1512"/>
                  </a:cxn>
                  <a:cxn ang="0">
                    <a:pos x="9060" y="1908"/>
                  </a:cxn>
                  <a:cxn ang="0">
                    <a:pos x="9336" y="2292"/>
                  </a:cxn>
                  <a:cxn ang="0">
                    <a:pos x="9444" y="2496"/>
                  </a:cxn>
                </a:cxnLst>
                <a:rect l="0" t="0" r="r" b="b"/>
                <a:pathLst>
                  <a:path w="9461" h="2496">
                    <a:moveTo>
                      <a:pt x="0" y="2196"/>
                    </a:moveTo>
                    <a:cubicBezTo>
                      <a:pt x="20" y="2147"/>
                      <a:pt x="29" y="2083"/>
                      <a:pt x="60" y="2040"/>
                    </a:cubicBezTo>
                    <a:cubicBezTo>
                      <a:pt x="115" y="1963"/>
                      <a:pt x="192" y="1886"/>
                      <a:pt x="252" y="1812"/>
                    </a:cubicBezTo>
                    <a:cubicBezTo>
                      <a:pt x="299" y="1755"/>
                      <a:pt x="333" y="1695"/>
                      <a:pt x="384" y="1644"/>
                    </a:cubicBezTo>
                    <a:cubicBezTo>
                      <a:pt x="408" y="1572"/>
                      <a:pt x="462" y="1506"/>
                      <a:pt x="516" y="1452"/>
                    </a:cubicBezTo>
                    <a:cubicBezTo>
                      <a:pt x="539" y="1383"/>
                      <a:pt x="511" y="1445"/>
                      <a:pt x="576" y="1380"/>
                    </a:cubicBezTo>
                    <a:cubicBezTo>
                      <a:pt x="643" y="1313"/>
                      <a:pt x="676" y="1217"/>
                      <a:pt x="756" y="1164"/>
                    </a:cubicBezTo>
                    <a:cubicBezTo>
                      <a:pt x="775" y="1106"/>
                      <a:pt x="828" y="1059"/>
                      <a:pt x="864" y="1008"/>
                    </a:cubicBezTo>
                    <a:cubicBezTo>
                      <a:pt x="943" y="895"/>
                      <a:pt x="1025" y="786"/>
                      <a:pt x="1116" y="684"/>
                    </a:cubicBezTo>
                    <a:cubicBezTo>
                      <a:pt x="1139" y="659"/>
                      <a:pt x="1169" y="640"/>
                      <a:pt x="1188" y="612"/>
                    </a:cubicBezTo>
                    <a:cubicBezTo>
                      <a:pt x="1234" y="544"/>
                      <a:pt x="1277" y="481"/>
                      <a:pt x="1332" y="420"/>
                    </a:cubicBezTo>
                    <a:cubicBezTo>
                      <a:pt x="1359" y="391"/>
                      <a:pt x="1396" y="370"/>
                      <a:pt x="1416" y="336"/>
                    </a:cubicBezTo>
                    <a:cubicBezTo>
                      <a:pt x="1459" y="264"/>
                      <a:pt x="1433" y="289"/>
                      <a:pt x="1488" y="252"/>
                    </a:cubicBezTo>
                    <a:cubicBezTo>
                      <a:pt x="1520" y="204"/>
                      <a:pt x="1552" y="156"/>
                      <a:pt x="1584" y="108"/>
                    </a:cubicBezTo>
                    <a:cubicBezTo>
                      <a:pt x="1602" y="81"/>
                      <a:pt x="1632" y="46"/>
                      <a:pt x="1632" y="12"/>
                    </a:cubicBezTo>
                    <a:cubicBezTo>
                      <a:pt x="1628" y="24"/>
                      <a:pt x="1612" y="38"/>
                      <a:pt x="1620" y="48"/>
                    </a:cubicBezTo>
                    <a:cubicBezTo>
                      <a:pt x="1633" y="65"/>
                      <a:pt x="1662" y="59"/>
                      <a:pt x="1680" y="72"/>
                    </a:cubicBezTo>
                    <a:cubicBezTo>
                      <a:pt x="1695" y="82"/>
                      <a:pt x="1722" y="145"/>
                      <a:pt x="1728" y="156"/>
                    </a:cubicBezTo>
                    <a:cubicBezTo>
                      <a:pt x="1785" y="252"/>
                      <a:pt x="1855" y="341"/>
                      <a:pt x="1920" y="432"/>
                    </a:cubicBezTo>
                    <a:cubicBezTo>
                      <a:pt x="1957" y="484"/>
                      <a:pt x="1999" y="541"/>
                      <a:pt x="2052" y="576"/>
                    </a:cubicBezTo>
                    <a:cubicBezTo>
                      <a:pt x="2075" y="646"/>
                      <a:pt x="2046" y="582"/>
                      <a:pt x="2100" y="636"/>
                    </a:cubicBezTo>
                    <a:cubicBezTo>
                      <a:pt x="2145" y="681"/>
                      <a:pt x="2214" y="773"/>
                      <a:pt x="2244" y="828"/>
                    </a:cubicBezTo>
                    <a:cubicBezTo>
                      <a:pt x="2334" y="993"/>
                      <a:pt x="2409" y="1161"/>
                      <a:pt x="2508" y="1320"/>
                    </a:cubicBezTo>
                    <a:cubicBezTo>
                      <a:pt x="2570" y="1420"/>
                      <a:pt x="2503" y="1322"/>
                      <a:pt x="2544" y="1404"/>
                    </a:cubicBezTo>
                    <a:cubicBezTo>
                      <a:pt x="2563" y="1443"/>
                      <a:pt x="2641" y="1552"/>
                      <a:pt x="2652" y="1584"/>
                    </a:cubicBezTo>
                    <a:cubicBezTo>
                      <a:pt x="2670" y="1639"/>
                      <a:pt x="2656" y="1610"/>
                      <a:pt x="2700" y="1668"/>
                    </a:cubicBezTo>
                    <a:cubicBezTo>
                      <a:pt x="2724" y="1763"/>
                      <a:pt x="2693" y="1669"/>
                      <a:pt x="2760" y="1776"/>
                    </a:cubicBezTo>
                    <a:cubicBezTo>
                      <a:pt x="2767" y="1787"/>
                      <a:pt x="2765" y="1801"/>
                      <a:pt x="2772" y="1812"/>
                    </a:cubicBezTo>
                    <a:cubicBezTo>
                      <a:pt x="2781" y="1826"/>
                      <a:pt x="2798" y="1834"/>
                      <a:pt x="2808" y="1848"/>
                    </a:cubicBezTo>
                    <a:cubicBezTo>
                      <a:pt x="2858" y="1917"/>
                      <a:pt x="2919" y="2004"/>
                      <a:pt x="2964" y="2076"/>
                    </a:cubicBezTo>
                    <a:cubicBezTo>
                      <a:pt x="3034" y="2188"/>
                      <a:pt x="2946" y="2068"/>
                      <a:pt x="3012" y="2160"/>
                    </a:cubicBezTo>
                    <a:cubicBezTo>
                      <a:pt x="3050" y="2213"/>
                      <a:pt x="3100" y="2260"/>
                      <a:pt x="3132" y="2316"/>
                    </a:cubicBezTo>
                    <a:cubicBezTo>
                      <a:pt x="3141" y="2332"/>
                      <a:pt x="3146" y="2349"/>
                      <a:pt x="3156" y="2364"/>
                    </a:cubicBezTo>
                    <a:cubicBezTo>
                      <a:pt x="3166" y="2378"/>
                      <a:pt x="3192" y="2400"/>
                      <a:pt x="3192" y="2400"/>
                    </a:cubicBezTo>
                    <a:cubicBezTo>
                      <a:pt x="3216" y="2304"/>
                      <a:pt x="3264" y="2204"/>
                      <a:pt x="3348" y="2148"/>
                    </a:cubicBezTo>
                    <a:cubicBezTo>
                      <a:pt x="3391" y="2061"/>
                      <a:pt x="3472" y="1998"/>
                      <a:pt x="3528" y="1920"/>
                    </a:cubicBezTo>
                    <a:cubicBezTo>
                      <a:pt x="3538" y="1905"/>
                      <a:pt x="3542" y="1887"/>
                      <a:pt x="3552" y="1872"/>
                    </a:cubicBezTo>
                    <a:cubicBezTo>
                      <a:pt x="3562" y="1858"/>
                      <a:pt x="3578" y="1849"/>
                      <a:pt x="3588" y="1836"/>
                    </a:cubicBezTo>
                    <a:cubicBezTo>
                      <a:pt x="3618" y="1797"/>
                      <a:pt x="3643" y="1755"/>
                      <a:pt x="3672" y="1716"/>
                    </a:cubicBezTo>
                    <a:cubicBezTo>
                      <a:pt x="3685" y="1677"/>
                      <a:pt x="3719" y="1647"/>
                      <a:pt x="3732" y="1608"/>
                    </a:cubicBezTo>
                    <a:cubicBezTo>
                      <a:pt x="3736" y="1596"/>
                      <a:pt x="3738" y="1583"/>
                      <a:pt x="3744" y="1572"/>
                    </a:cubicBezTo>
                    <a:cubicBezTo>
                      <a:pt x="3766" y="1534"/>
                      <a:pt x="3785" y="1525"/>
                      <a:pt x="3804" y="1488"/>
                    </a:cubicBezTo>
                    <a:cubicBezTo>
                      <a:pt x="3810" y="1477"/>
                      <a:pt x="3810" y="1463"/>
                      <a:pt x="3816" y="1452"/>
                    </a:cubicBezTo>
                    <a:cubicBezTo>
                      <a:pt x="3838" y="1408"/>
                      <a:pt x="3877" y="1375"/>
                      <a:pt x="3900" y="1332"/>
                    </a:cubicBezTo>
                    <a:cubicBezTo>
                      <a:pt x="3976" y="1193"/>
                      <a:pt x="3916" y="1279"/>
                      <a:pt x="3984" y="1188"/>
                    </a:cubicBezTo>
                    <a:cubicBezTo>
                      <a:pt x="4033" y="1041"/>
                      <a:pt x="4118" y="911"/>
                      <a:pt x="4200" y="780"/>
                    </a:cubicBezTo>
                    <a:cubicBezTo>
                      <a:pt x="4236" y="722"/>
                      <a:pt x="4258" y="674"/>
                      <a:pt x="4308" y="624"/>
                    </a:cubicBezTo>
                    <a:cubicBezTo>
                      <a:pt x="4324" y="577"/>
                      <a:pt x="4358" y="559"/>
                      <a:pt x="4380" y="516"/>
                    </a:cubicBezTo>
                    <a:cubicBezTo>
                      <a:pt x="4403" y="470"/>
                      <a:pt x="4414" y="446"/>
                      <a:pt x="4452" y="408"/>
                    </a:cubicBezTo>
                    <a:cubicBezTo>
                      <a:pt x="4475" y="338"/>
                      <a:pt x="4518" y="282"/>
                      <a:pt x="4548" y="216"/>
                    </a:cubicBezTo>
                    <a:cubicBezTo>
                      <a:pt x="4558" y="193"/>
                      <a:pt x="4558" y="165"/>
                      <a:pt x="4572" y="144"/>
                    </a:cubicBezTo>
                    <a:cubicBezTo>
                      <a:pt x="4588" y="120"/>
                      <a:pt x="4611" y="99"/>
                      <a:pt x="4620" y="72"/>
                    </a:cubicBezTo>
                    <a:cubicBezTo>
                      <a:pt x="4624" y="60"/>
                      <a:pt x="4625" y="47"/>
                      <a:pt x="4632" y="36"/>
                    </a:cubicBezTo>
                    <a:cubicBezTo>
                      <a:pt x="4641" y="22"/>
                      <a:pt x="4668" y="0"/>
                      <a:pt x="4668" y="0"/>
                    </a:cubicBezTo>
                    <a:cubicBezTo>
                      <a:pt x="4660" y="16"/>
                      <a:pt x="4644" y="30"/>
                      <a:pt x="4644" y="48"/>
                    </a:cubicBezTo>
                    <a:cubicBezTo>
                      <a:pt x="4644" y="62"/>
                      <a:pt x="4655" y="6"/>
                      <a:pt x="4668" y="12"/>
                    </a:cubicBezTo>
                    <a:cubicBezTo>
                      <a:pt x="4707" y="31"/>
                      <a:pt x="4716" y="84"/>
                      <a:pt x="4740" y="120"/>
                    </a:cubicBezTo>
                    <a:cubicBezTo>
                      <a:pt x="4817" y="235"/>
                      <a:pt x="4892" y="405"/>
                      <a:pt x="5004" y="480"/>
                    </a:cubicBezTo>
                    <a:cubicBezTo>
                      <a:pt x="5066" y="574"/>
                      <a:pt x="5146" y="650"/>
                      <a:pt x="5208" y="744"/>
                    </a:cubicBezTo>
                    <a:cubicBezTo>
                      <a:pt x="5217" y="758"/>
                      <a:pt x="5234" y="766"/>
                      <a:pt x="5244" y="780"/>
                    </a:cubicBezTo>
                    <a:cubicBezTo>
                      <a:pt x="5254" y="795"/>
                      <a:pt x="5258" y="813"/>
                      <a:pt x="5268" y="828"/>
                    </a:cubicBezTo>
                    <a:cubicBezTo>
                      <a:pt x="5338" y="933"/>
                      <a:pt x="5414" y="1035"/>
                      <a:pt x="5484" y="1140"/>
                    </a:cubicBezTo>
                    <a:cubicBezTo>
                      <a:pt x="5514" y="1186"/>
                      <a:pt x="5515" y="1238"/>
                      <a:pt x="5544" y="1284"/>
                    </a:cubicBezTo>
                    <a:cubicBezTo>
                      <a:pt x="5604" y="1380"/>
                      <a:pt x="5664" y="1476"/>
                      <a:pt x="5724" y="1572"/>
                    </a:cubicBezTo>
                    <a:cubicBezTo>
                      <a:pt x="5733" y="1587"/>
                      <a:pt x="5737" y="1606"/>
                      <a:pt x="5748" y="1620"/>
                    </a:cubicBezTo>
                    <a:cubicBezTo>
                      <a:pt x="5762" y="1638"/>
                      <a:pt x="5781" y="1651"/>
                      <a:pt x="5796" y="1668"/>
                    </a:cubicBezTo>
                    <a:cubicBezTo>
                      <a:pt x="5876" y="1762"/>
                      <a:pt x="5716" y="1624"/>
                      <a:pt x="5892" y="1800"/>
                    </a:cubicBezTo>
                    <a:cubicBezTo>
                      <a:pt x="5967" y="1875"/>
                      <a:pt x="6047" y="1954"/>
                      <a:pt x="6108" y="2040"/>
                    </a:cubicBezTo>
                    <a:cubicBezTo>
                      <a:pt x="6196" y="2163"/>
                      <a:pt x="6042" y="1954"/>
                      <a:pt x="6168" y="2136"/>
                    </a:cubicBezTo>
                    <a:cubicBezTo>
                      <a:pt x="6191" y="2169"/>
                      <a:pt x="6240" y="2232"/>
                      <a:pt x="6240" y="2232"/>
                    </a:cubicBezTo>
                    <a:cubicBezTo>
                      <a:pt x="6271" y="2325"/>
                      <a:pt x="6327" y="2403"/>
                      <a:pt x="6396" y="2472"/>
                    </a:cubicBezTo>
                    <a:cubicBezTo>
                      <a:pt x="6404" y="2422"/>
                      <a:pt x="6413" y="2347"/>
                      <a:pt x="6444" y="2304"/>
                    </a:cubicBezTo>
                    <a:cubicBezTo>
                      <a:pt x="6558" y="2145"/>
                      <a:pt x="6430" y="2373"/>
                      <a:pt x="6528" y="2196"/>
                    </a:cubicBezTo>
                    <a:cubicBezTo>
                      <a:pt x="6584" y="2096"/>
                      <a:pt x="6651" y="2000"/>
                      <a:pt x="6720" y="1908"/>
                    </a:cubicBezTo>
                    <a:cubicBezTo>
                      <a:pt x="6738" y="1855"/>
                      <a:pt x="6773" y="1832"/>
                      <a:pt x="6804" y="1788"/>
                    </a:cubicBezTo>
                    <a:cubicBezTo>
                      <a:pt x="6832" y="1748"/>
                      <a:pt x="6850" y="1697"/>
                      <a:pt x="6876" y="1656"/>
                    </a:cubicBezTo>
                    <a:cubicBezTo>
                      <a:pt x="6914" y="1596"/>
                      <a:pt x="6954" y="1533"/>
                      <a:pt x="6996" y="1476"/>
                    </a:cubicBezTo>
                    <a:cubicBezTo>
                      <a:pt x="7019" y="1407"/>
                      <a:pt x="7072" y="1342"/>
                      <a:pt x="7116" y="1284"/>
                    </a:cubicBezTo>
                    <a:cubicBezTo>
                      <a:pt x="7132" y="1236"/>
                      <a:pt x="7128" y="1241"/>
                      <a:pt x="7164" y="1188"/>
                    </a:cubicBezTo>
                    <a:cubicBezTo>
                      <a:pt x="7187" y="1155"/>
                      <a:pt x="7236" y="1092"/>
                      <a:pt x="7236" y="1092"/>
                    </a:cubicBezTo>
                    <a:cubicBezTo>
                      <a:pt x="7266" y="1003"/>
                      <a:pt x="7334" y="925"/>
                      <a:pt x="7392" y="852"/>
                    </a:cubicBezTo>
                    <a:cubicBezTo>
                      <a:pt x="7426" y="718"/>
                      <a:pt x="7517" y="616"/>
                      <a:pt x="7572" y="492"/>
                    </a:cubicBezTo>
                    <a:cubicBezTo>
                      <a:pt x="7614" y="397"/>
                      <a:pt x="7615" y="287"/>
                      <a:pt x="7656" y="192"/>
                    </a:cubicBezTo>
                    <a:cubicBezTo>
                      <a:pt x="7678" y="140"/>
                      <a:pt x="7715" y="98"/>
                      <a:pt x="7740" y="48"/>
                    </a:cubicBezTo>
                    <a:cubicBezTo>
                      <a:pt x="7765" y="124"/>
                      <a:pt x="7824" y="179"/>
                      <a:pt x="7872" y="240"/>
                    </a:cubicBezTo>
                    <a:cubicBezTo>
                      <a:pt x="7932" y="317"/>
                      <a:pt x="7986" y="396"/>
                      <a:pt x="8052" y="468"/>
                    </a:cubicBezTo>
                    <a:cubicBezTo>
                      <a:pt x="8083" y="501"/>
                      <a:pt x="8128" y="524"/>
                      <a:pt x="8148" y="564"/>
                    </a:cubicBezTo>
                    <a:cubicBezTo>
                      <a:pt x="8240" y="749"/>
                      <a:pt x="8382" y="909"/>
                      <a:pt x="8496" y="1080"/>
                    </a:cubicBezTo>
                    <a:cubicBezTo>
                      <a:pt x="8509" y="1099"/>
                      <a:pt x="8522" y="1119"/>
                      <a:pt x="8532" y="1140"/>
                    </a:cubicBezTo>
                    <a:cubicBezTo>
                      <a:pt x="8538" y="1151"/>
                      <a:pt x="8538" y="1165"/>
                      <a:pt x="8544" y="1176"/>
                    </a:cubicBezTo>
                    <a:cubicBezTo>
                      <a:pt x="8577" y="1237"/>
                      <a:pt x="8619" y="1295"/>
                      <a:pt x="8652" y="1356"/>
                    </a:cubicBezTo>
                    <a:cubicBezTo>
                      <a:pt x="8679" y="1406"/>
                      <a:pt x="8696" y="1462"/>
                      <a:pt x="8724" y="1512"/>
                    </a:cubicBezTo>
                    <a:cubicBezTo>
                      <a:pt x="8786" y="1623"/>
                      <a:pt x="8880" y="1720"/>
                      <a:pt x="8964" y="1812"/>
                    </a:cubicBezTo>
                    <a:cubicBezTo>
                      <a:pt x="8995" y="1845"/>
                      <a:pt x="9040" y="1868"/>
                      <a:pt x="9060" y="1908"/>
                    </a:cubicBezTo>
                    <a:cubicBezTo>
                      <a:pt x="9091" y="1970"/>
                      <a:pt x="9140" y="2008"/>
                      <a:pt x="9180" y="2064"/>
                    </a:cubicBezTo>
                    <a:cubicBezTo>
                      <a:pt x="9234" y="2139"/>
                      <a:pt x="9283" y="2217"/>
                      <a:pt x="9336" y="2292"/>
                    </a:cubicBezTo>
                    <a:cubicBezTo>
                      <a:pt x="9377" y="2351"/>
                      <a:pt x="9416" y="2412"/>
                      <a:pt x="9456" y="2472"/>
                    </a:cubicBezTo>
                    <a:cubicBezTo>
                      <a:pt x="9461" y="2479"/>
                      <a:pt x="9448" y="2488"/>
                      <a:pt x="9444" y="2496"/>
                    </a:cubicBezTo>
                  </a:path>
                </a:pathLst>
              </a:custGeom>
              <a:noFill/>
              <a:ln w="9525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4631" name="Freeform 7"/>
              <p:cNvSpPr>
                <a:spLocks/>
              </p:cNvSpPr>
              <p:nvPr/>
            </p:nvSpPr>
            <p:spPr bwMode="auto">
              <a:xfrm>
                <a:off x="9445" y="7939"/>
                <a:ext cx="432" cy="287"/>
              </a:xfrm>
              <a:custGeom>
                <a:avLst/>
                <a:gdLst/>
                <a:ahLst/>
                <a:cxnLst>
                  <a:cxn ang="0">
                    <a:pos x="60" y="2040"/>
                  </a:cxn>
                  <a:cxn ang="0">
                    <a:pos x="384" y="1644"/>
                  </a:cxn>
                  <a:cxn ang="0">
                    <a:pos x="576" y="1380"/>
                  </a:cxn>
                  <a:cxn ang="0">
                    <a:pos x="864" y="1008"/>
                  </a:cxn>
                  <a:cxn ang="0">
                    <a:pos x="1188" y="612"/>
                  </a:cxn>
                  <a:cxn ang="0">
                    <a:pos x="1416" y="336"/>
                  </a:cxn>
                  <a:cxn ang="0">
                    <a:pos x="1584" y="108"/>
                  </a:cxn>
                  <a:cxn ang="0">
                    <a:pos x="1620" y="48"/>
                  </a:cxn>
                  <a:cxn ang="0">
                    <a:pos x="1728" y="156"/>
                  </a:cxn>
                  <a:cxn ang="0">
                    <a:pos x="2052" y="576"/>
                  </a:cxn>
                  <a:cxn ang="0">
                    <a:pos x="2244" y="828"/>
                  </a:cxn>
                  <a:cxn ang="0">
                    <a:pos x="2544" y="1404"/>
                  </a:cxn>
                  <a:cxn ang="0">
                    <a:pos x="2700" y="1668"/>
                  </a:cxn>
                  <a:cxn ang="0">
                    <a:pos x="2772" y="1812"/>
                  </a:cxn>
                  <a:cxn ang="0">
                    <a:pos x="2964" y="2076"/>
                  </a:cxn>
                  <a:cxn ang="0">
                    <a:pos x="3132" y="2316"/>
                  </a:cxn>
                  <a:cxn ang="0">
                    <a:pos x="3192" y="2400"/>
                  </a:cxn>
                  <a:cxn ang="0">
                    <a:pos x="3528" y="1920"/>
                  </a:cxn>
                  <a:cxn ang="0">
                    <a:pos x="3588" y="1836"/>
                  </a:cxn>
                  <a:cxn ang="0">
                    <a:pos x="3732" y="1608"/>
                  </a:cxn>
                  <a:cxn ang="0">
                    <a:pos x="3804" y="1488"/>
                  </a:cxn>
                  <a:cxn ang="0">
                    <a:pos x="3900" y="1332"/>
                  </a:cxn>
                  <a:cxn ang="0">
                    <a:pos x="4200" y="780"/>
                  </a:cxn>
                  <a:cxn ang="0">
                    <a:pos x="4380" y="516"/>
                  </a:cxn>
                  <a:cxn ang="0">
                    <a:pos x="4548" y="216"/>
                  </a:cxn>
                  <a:cxn ang="0">
                    <a:pos x="4620" y="72"/>
                  </a:cxn>
                  <a:cxn ang="0">
                    <a:pos x="4668" y="0"/>
                  </a:cxn>
                  <a:cxn ang="0">
                    <a:pos x="4668" y="12"/>
                  </a:cxn>
                  <a:cxn ang="0">
                    <a:pos x="5004" y="480"/>
                  </a:cxn>
                  <a:cxn ang="0">
                    <a:pos x="5244" y="780"/>
                  </a:cxn>
                  <a:cxn ang="0">
                    <a:pos x="5484" y="1140"/>
                  </a:cxn>
                  <a:cxn ang="0">
                    <a:pos x="5724" y="1572"/>
                  </a:cxn>
                  <a:cxn ang="0">
                    <a:pos x="5796" y="1668"/>
                  </a:cxn>
                  <a:cxn ang="0">
                    <a:pos x="6108" y="2040"/>
                  </a:cxn>
                  <a:cxn ang="0">
                    <a:pos x="6240" y="2232"/>
                  </a:cxn>
                  <a:cxn ang="0">
                    <a:pos x="6444" y="2304"/>
                  </a:cxn>
                  <a:cxn ang="0">
                    <a:pos x="6720" y="1908"/>
                  </a:cxn>
                  <a:cxn ang="0">
                    <a:pos x="6876" y="1656"/>
                  </a:cxn>
                  <a:cxn ang="0">
                    <a:pos x="7116" y="1284"/>
                  </a:cxn>
                  <a:cxn ang="0">
                    <a:pos x="7236" y="1092"/>
                  </a:cxn>
                  <a:cxn ang="0">
                    <a:pos x="7572" y="492"/>
                  </a:cxn>
                  <a:cxn ang="0">
                    <a:pos x="7740" y="48"/>
                  </a:cxn>
                  <a:cxn ang="0">
                    <a:pos x="8052" y="468"/>
                  </a:cxn>
                  <a:cxn ang="0">
                    <a:pos x="8496" y="1080"/>
                  </a:cxn>
                  <a:cxn ang="0">
                    <a:pos x="8544" y="1176"/>
                  </a:cxn>
                  <a:cxn ang="0">
                    <a:pos x="8724" y="1512"/>
                  </a:cxn>
                  <a:cxn ang="0">
                    <a:pos x="9060" y="1908"/>
                  </a:cxn>
                  <a:cxn ang="0">
                    <a:pos x="9336" y="2292"/>
                  </a:cxn>
                  <a:cxn ang="0">
                    <a:pos x="9444" y="2496"/>
                  </a:cxn>
                </a:cxnLst>
                <a:rect l="0" t="0" r="r" b="b"/>
                <a:pathLst>
                  <a:path w="9461" h="2496">
                    <a:moveTo>
                      <a:pt x="0" y="2196"/>
                    </a:moveTo>
                    <a:cubicBezTo>
                      <a:pt x="20" y="2147"/>
                      <a:pt x="29" y="2083"/>
                      <a:pt x="60" y="2040"/>
                    </a:cubicBezTo>
                    <a:cubicBezTo>
                      <a:pt x="115" y="1963"/>
                      <a:pt x="192" y="1886"/>
                      <a:pt x="252" y="1812"/>
                    </a:cubicBezTo>
                    <a:cubicBezTo>
                      <a:pt x="299" y="1755"/>
                      <a:pt x="333" y="1695"/>
                      <a:pt x="384" y="1644"/>
                    </a:cubicBezTo>
                    <a:cubicBezTo>
                      <a:pt x="408" y="1572"/>
                      <a:pt x="462" y="1506"/>
                      <a:pt x="516" y="1452"/>
                    </a:cubicBezTo>
                    <a:cubicBezTo>
                      <a:pt x="539" y="1383"/>
                      <a:pt x="511" y="1445"/>
                      <a:pt x="576" y="1380"/>
                    </a:cubicBezTo>
                    <a:cubicBezTo>
                      <a:pt x="643" y="1313"/>
                      <a:pt x="676" y="1217"/>
                      <a:pt x="756" y="1164"/>
                    </a:cubicBezTo>
                    <a:cubicBezTo>
                      <a:pt x="775" y="1106"/>
                      <a:pt x="828" y="1059"/>
                      <a:pt x="864" y="1008"/>
                    </a:cubicBezTo>
                    <a:cubicBezTo>
                      <a:pt x="943" y="895"/>
                      <a:pt x="1025" y="786"/>
                      <a:pt x="1116" y="684"/>
                    </a:cubicBezTo>
                    <a:cubicBezTo>
                      <a:pt x="1139" y="659"/>
                      <a:pt x="1169" y="640"/>
                      <a:pt x="1188" y="612"/>
                    </a:cubicBezTo>
                    <a:cubicBezTo>
                      <a:pt x="1234" y="544"/>
                      <a:pt x="1277" y="481"/>
                      <a:pt x="1332" y="420"/>
                    </a:cubicBezTo>
                    <a:cubicBezTo>
                      <a:pt x="1359" y="391"/>
                      <a:pt x="1396" y="370"/>
                      <a:pt x="1416" y="336"/>
                    </a:cubicBezTo>
                    <a:cubicBezTo>
                      <a:pt x="1459" y="264"/>
                      <a:pt x="1433" y="289"/>
                      <a:pt x="1488" y="252"/>
                    </a:cubicBezTo>
                    <a:cubicBezTo>
                      <a:pt x="1520" y="204"/>
                      <a:pt x="1552" y="156"/>
                      <a:pt x="1584" y="108"/>
                    </a:cubicBezTo>
                    <a:cubicBezTo>
                      <a:pt x="1602" y="81"/>
                      <a:pt x="1632" y="46"/>
                      <a:pt x="1632" y="12"/>
                    </a:cubicBezTo>
                    <a:cubicBezTo>
                      <a:pt x="1628" y="24"/>
                      <a:pt x="1612" y="38"/>
                      <a:pt x="1620" y="48"/>
                    </a:cubicBezTo>
                    <a:cubicBezTo>
                      <a:pt x="1633" y="65"/>
                      <a:pt x="1662" y="59"/>
                      <a:pt x="1680" y="72"/>
                    </a:cubicBezTo>
                    <a:cubicBezTo>
                      <a:pt x="1695" y="82"/>
                      <a:pt x="1722" y="145"/>
                      <a:pt x="1728" y="156"/>
                    </a:cubicBezTo>
                    <a:cubicBezTo>
                      <a:pt x="1785" y="252"/>
                      <a:pt x="1855" y="341"/>
                      <a:pt x="1920" y="432"/>
                    </a:cubicBezTo>
                    <a:cubicBezTo>
                      <a:pt x="1957" y="484"/>
                      <a:pt x="1999" y="541"/>
                      <a:pt x="2052" y="576"/>
                    </a:cubicBezTo>
                    <a:cubicBezTo>
                      <a:pt x="2075" y="646"/>
                      <a:pt x="2046" y="582"/>
                      <a:pt x="2100" y="636"/>
                    </a:cubicBezTo>
                    <a:cubicBezTo>
                      <a:pt x="2145" y="681"/>
                      <a:pt x="2214" y="773"/>
                      <a:pt x="2244" y="828"/>
                    </a:cubicBezTo>
                    <a:cubicBezTo>
                      <a:pt x="2334" y="993"/>
                      <a:pt x="2409" y="1161"/>
                      <a:pt x="2508" y="1320"/>
                    </a:cubicBezTo>
                    <a:cubicBezTo>
                      <a:pt x="2570" y="1420"/>
                      <a:pt x="2503" y="1322"/>
                      <a:pt x="2544" y="1404"/>
                    </a:cubicBezTo>
                    <a:cubicBezTo>
                      <a:pt x="2563" y="1443"/>
                      <a:pt x="2641" y="1552"/>
                      <a:pt x="2652" y="1584"/>
                    </a:cubicBezTo>
                    <a:cubicBezTo>
                      <a:pt x="2670" y="1639"/>
                      <a:pt x="2656" y="1610"/>
                      <a:pt x="2700" y="1668"/>
                    </a:cubicBezTo>
                    <a:cubicBezTo>
                      <a:pt x="2724" y="1763"/>
                      <a:pt x="2693" y="1669"/>
                      <a:pt x="2760" y="1776"/>
                    </a:cubicBezTo>
                    <a:cubicBezTo>
                      <a:pt x="2767" y="1787"/>
                      <a:pt x="2765" y="1801"/>
                      <a:pt x="2772" y="1812"/>
                    </a:cubicBezTo>
                    <a:cubicBezTo>
                      <a:pt x="2781" y="1826"/>
                      <a:pt x="2798" y="1834"/>
                      <a:pt x="2808" y="1848"/>
                    </a:cubicBezTo>
                    <a:cubicBezTo>
                      <a:pt x="2858" y="1917"/>
                      <a:pt x="2919" y="2004"/>
                      <a:pt x="2964" y="2076"/>
                    </a:cubicBezTo>
                    <a:cubicBezTo>
                      <a:pt x="3034" y="2188"/>
                      <a:pt x="2946" y="2068"/>
                      <a:pt x="3012" y="2160"/>
                    </a:cubicBezTo>
                    <a:cubicBezTo>
                      <a:pt x="3050" y="2213"/>
                      <a:pt x="3100" y="2260"/>
                      <a:pt x="3132" y="2316"/>
                    </a:cubicBezTo>
                    <a:cubicBezTo>
                      <a:pt x="3141" y="2332"/>
                      <a:pt x="3146" y="2349"/>
                      <a:pt x="3156" y="2364"/>
                    </a:cubicBezTo>
                    <a:cubicBezTo>
                      <a:pt x="3166" y="2378"/>
                      <a:pt x="3192" y="2400"/>
                      <a:pt x="3192" y="2400"/>
                    </a:cubicBezTo>
                    <a:cubicBezTo>
                      <a:pt x="3216" y="2304"/>
                      <a:pt x="3264" y="2204"/>
                      <a:pt x="3348" y="2148"/>
                    </a:cubicBezTo>
                    <a:cubicBezTo>
                      <a:pt x="3391" y="2061"/>
                      <a:pt x="3472" y="1998"/>
                      <a:pt x="3528" y="1920"/>
                    </a:cubicBezTo>
                    <a:cubicBezTo>
                      <a:pt x="3538" y="1905"/>
                      <a:pt x="3542" y="1887"/>
                      <a:pt x="3552" y="1872"/>
                    </a:cubicBezTo>
                    <a:cubicBezTo>
                      <a:pt x="3562" y="1858"/>
                      <a:pt x="3578" y="1849"/>
                      <a:pt x="3588" y="1836"/>
                    </a:cubicBezTo>
                    <a:cubicBezTo>
                      <a:pt x="3618" y="1797"/>
                      <a:pt x="3643" y="1755"/>
                      <a:pt x="3672" y="1716"/>
                    </a:cubicBezTo>
                    <a:cubicBezTo>
                      <a:pt x="3685" y="1677"/>
                      <a:pt x="3719" y="1647"/>
                      <a:pt x="3732" y="1608"/>
                    </a:cubicBezTo>
                    <a:cubicBezTo>
                      <a:pt x="3736" y="1596"/>
                      <a:pt x="3738" y="1583"/>
                      <a:pt x="3744" y="1572"/>
                    </a:cubicBezTo>
                    <a:cubicBezTo>
                      <a:pt x="3766" y="1534"/>
                      <a:pt x="3785" y="1525"/>
                      <a:pt x="3804" y="1488"/>
                    </a:cubicBezTo>
                    <a:cubicBezTo>
                      <a:pt x="3810" y="1477"/>
                      <a:pt x="3810" y="1463"/>
                      <a:pt x="3816" y="1452"/>
                    </a:cubicBezTo>
                    <a:cubicBezTo>
                      <a:pt x="3838" y="1408"/>
                      <a:pt x="3877" y="1375"/>
                      <a:pt x="3900" y="1332"/>
                    </a:cubicBezTo>
                    <a:cubicBezTo>
                      <a:pt x="3976" y="1193"/>
                      <a:pt x="3916" y="1279"/>
                      <a:pt x="3984" y="1188"/>
                    </a:cubicBezTo>
                    <a:cubicBezTo>
                      <a:pt x="4033" y="1041"/>
                      <a:pt x="4118" y="911"/>
                      <a:pt x="4200" y="780"/>
                    </a:cubicBezTo>
                    <a:cubicBezTo>
                      <a:pt x="4236" y="722"/>
                      <a:pt x="4258" y="674"/>
                      <a:pt x="4308" y="624"/>
                    </a:cubicBezTo>
                    <a:cubicBezTo>
                      <a:pt x="4324" y="577"/>
                      <a:pt x="4358" y="559"/>
                      <a:pt x="4380" y="516"/>
                    </a:cubicBezTo>
                    <a:cubicBezTo>
                      <a:pt x="4403" y="470"/>
                      <a:pt x="4414" y="446"/>
                      <a:pt x="4452" y="408"/>
                    </a:cubicBezTo>
                    <a:cubicBezTo>
                      <a:pt x="4475" y="338"/>
                      <a:pt x="4518" y="282"/>
                      <a:pt x="4548" y="216"/>
                    </a:cubicBezTo>
                    <a:cubicBezTo>
                      <a:pt x="4558" y="193"/>
                      <a:pt x="4558" y="165"/>
                      <a:pt x="4572" y="144"/>
                    </a:cubicBezTo>
                    <a:cubicBezTo>
                      <a:pt x="4588" y="120"/>
                      <a:pt x="4611" y="99"/>
                      <a:pt x="4620" y="72"/>
                    </a:cubicBezTo>
                    <a:cubicBezTo>
                      <a:pt x="4624" y="60"/>
                      <a:pt x="4625" y="47"/>
                      <a:pt x="4632" y="36"/>
                    </a:cubicBezTo>
                    <a:cubicBezTo>
                      <a:pt x="4641" y="22"/>
                      <a:pt x="4668" y="0"/>
                      <a:pt x="4668" y="0"/>
                    </a:cubicBezTo>
                    <a:cubicBezTo>
                      <a:pt x="4660" y="16"/>
                      <a:pt x="4644" y="30"/>
                      <a:pt x="4644" y="48"/>
                    </a:cubicBezTo>
                    <a:cubicBezTo>
                      <a:pt x="4644" y="62"/>
                      <a:pt x="4655" y="6"/>
                      <a:pt x="4668" y="12"/>
                    </a:cubicBezTo>
                    <a:cubicBezTo>
                      <a:pt x="4707" y="31"/>
                      <a:pt x="4716" y="84"/>
                      <a:pt x="4740" y="120"/>
                    </a:cubicBezTo>
                    <a:cubicBezTo>
                      <a:pt x="4817" y="235"/>
                      <a:pt x="4892" y="405"/>
                      <a:pt x="5004" y="480"/>
                    </a:cubicBezTo>
                    <a:cubicBezTo>
                      <a:pt x="5066" y="574"/>
                      <a:pt x="5146" y="650"/>
                      <a:pt x="5208" y="744"/>
                    </a:cubicBezTo>
                    <a:cubicBezTo>
                      <a:pt x="5217" y="758"/>
                      <a:pt x="5234" y="766"/>
                      <a:pt x="5244" y="780"/>
                    </a:cubicBezTo>
                    <a:cubicBezTo>
                      <a:pt x="5254" y="795"/>
                      <a:pt x="5258" y="813"/>
                      <a:pt x="5268" y="828"/>
                    </a:cubicBezTo>
                    <a:cubicBezTo>
                      <a:pt x="5338" y="933"/>
                      <a:pt x="5414" y="1035"/>
                      <a:pt x="5484" y="1140"/>
                    </a:cubicBezTo>
                    <a:cubicBezTo>
                      <a:pt x="5514" y="1186"/>
                      <a:pt x="5515" y="1238"/>
                      <a:pt x="5544" y="1284"/>
                    </a:cubicBezTo>
                    <a:cubicBezTo>
                      <a:pt x="5604" y="1380"/>
                      <a:pt x="5664" y="1476"/>
                      <a:pt x="5724" y="1572"/>
                    </a:cubicBezTo>
                    <a:cubicBezTo>
                      <a:pt x="5733" y="1587"/>
                      <a:pt x="5737" y="1606"/>
                      <a:pt x="5748" y="1620"/>
                    </a:cubicBezTo>
                    <a:cubicBezTo>
                      <a:pt x="5762" y="1638"/>
                      <a:pt x="5781" y="1651"/>
                      <a:pt x="5796" y="1668"/>
                    </a:cubicBezTo>
                    <a:cubicBezTo>
                      <a:pt x="5876" y="1762"/>
                      <a:pt x="5716" y="1624"/>
                      <a:pt x="5892" y="1800"/>
                    </a:cubicBezTo>
                    <a:cubicBezTo>
                      <a:pt x="5967" y="1875"/>
                      <a:pt x="6047" y="1954"/>
                      <a:pt x="6108" y="2040"/>
                    </a:cubicBezTo>
                    <a:cubicBezTo>
                      <a:pt x="6196" y="2163"/>
                      <a:pt x="6042" y="1954"/>
                      <a:pt x="6168" y="2136"/>
                    </a:cubicBezTo>
                    <a:cubicBezTo>
                      <a:pt x="6191" y="2169"/>
                      <a:pt x="6240" y="2232"/>
                      <a:pt x="6240" y="2232"/>
                    </a:cubicBezTo>
                    <a:cubicBezTo>
                      <a:pt x="6271" y="2325"/>
                      <a:pt x="6327" y="2403"/>
                      <a:pt x="6396" y="2472"/>
                    </a:cubicBezTo>
                    <a:cubicBezTo>
                      <a:pt x="6404" y="2422"/>
                      <a:pt x="6413" y="2347"/>
                      <a:pt x="6444" y="2304"/>
                    </a:cubicBezTo>
                    <a:cubicBezTo>
                      <a:pt x="6558" y="2145"/>
                      <a:pt x="6430" y="2373"/>
                      <a:pt x="6528" y="2196"/>
                    </a:cubicBezTo>
                    <a:cubicBezTo>
                      <a:pt x="6584" y="2096"/>
                      <a:pt x="6651" y="2000"/>
                      <a:pt x="6720" y="1908"/>
                    </a:cubicBezTo>
                    <a:cubicBezTo>
                      <a:pt x="6738" y="1855"/>
                      <a:pt x="6773" y="1832"/>
                      <a:pt x="6804" y="1788"/>
                    </a:cubicBezTo>
                    <a:cubicBezTo>
                      <a:pt x="6832" y="1748"/>
                      <a:pt x="6850" y="1697"/>
                      <a:pt x="6876" y="1656"/>
                    </a:cubicBezTo>
                    <a:cubicBezTo>
                      <a:pt x="6914" y="1596"/>
                      <a:pt x="6954" y="1533"/>
                      <a:pt x="6996" y="1476"/>
                    </a:cubicBezTo>
                    <a:cubicBezTo>
                      <a:pt x="7019" y="1407"/>
                      <a:pt x="7072" y="1342"/>
                      <a:pt x="7116" y="1284"/>
                    </a:cubicBezTo>
                    <a:cubicBezTo>
                      <a:pt x="7132" y="1236"/>
                      <a:pt x="7128" y="1241"/>
                      <a:pt x="7164" y="1188"/>
                    </a:cubicBezTo>
                    <a:cubicBezTo>
                      <a:pt x="7187" y="1155"/>
                      <a:pt x="7236" y="1092"/>
                      <a:pt x="7236" y="1092"/>
                    </a:cubicBezTo>
                    <a:cubicBezTo>
                      <a:pt x="7266" y="1003"/>
                      <a:pt x="7334" y="925"/>
                      <a:pt x="7392" y="852"/>
                    </a:cubicBezTo>
                    <a:cubicBezTo>
                      <a:pt x="7426" y="718"/>
                      <a:pt x="7517" y="616"/>
                      <a:pt x="7572" y="492"/>
                    </a:cubicBezTo>
                    <a:cubicBezTo>
                      <a:pt x="7614" y="397"/>
                      <a:pt x="7615" y="287"/>
                      <a:pt x="7656" y="192"/>
                    </a:cubicBezTo>
                    <a:cubicBezTo>
                      <a:pt x="7678" y="140"/>
                      <a:pt x="7715" y="98"/>
                      <a:pt x="7740" y="48"/>
                    </a:cubicBezTo>
                    <a:cubicBezTo>
                      <a:pt x="7765" y="124"/>
                      <a:pt x="7824" y="179"/>
                      <a:pt x="7872" y="240"/>
                    </a:cubicBezTo>
                    <a:cubicBezTo>
                      <a:pt x="7932" y="317"/>
                      <a:pt x="7986" y="396"/>
                      <a:pt x="8052" y="468"/>
                    </a:cubicBezTo>
                    <a:cubicBezTo>
                      <a:pt x="8083" y="501"/>
                      <a:pt x="8128" y="524"/>
                      <a:pt x="8148" y="564"/>
                    </a:cubicBezTo>
                    <a:cubicBezTo>
                      <a:pt x="8240" y="749"/>
                      <a:pt x="8382" y="909"/>
                      <a:pt x="8496" y="1080"/>
                    </a:cubicBezTo>
                    <a:cubicBezTo>
                      <a:pt x="8509" y="1099"/>
                      <a:pt x="8522" y="1119"/>
                      <a:pt x="8532" y="1140"/>
                    </a:cubicBezTo>
                    <a:cubicBezTo>
                      <a:pt x="8538" y="1151"/>
                      <a:pt x="8538" y="1165"/>
                      <a:pt x="8544" y="1176"/>
                    </a:cubicBezTo>
                    <a:cubicBezTo>
                      <a:pt x="8577" y="1237"/>
                      <a:pt x="8619" y="1295"/>
                      <a:pt x="8652" y="1356"/>
                    </a:cubicBezTo>
                    <a:cubicBezTo>
                      <a:pt x="8679" y="1406"/>
                      <a:pt x="8696" y="1462"/>
                      <a:pt x="8724" y="1512"/>
                    </a:cubicBezTo>
                    <a:cubicBezTo>
                      <a:pt x="8786" y="1623"/>
                      <a:pt x="8880" y="1720"/>
                      <a:pt x="8964" y="1812"/>
                    </a:cubicBezTo>
                    <a:cubicBezTo>
                      <a:pt x="8995" y="1845"/>
                      <a:pt x="9040" y="1868"/>
                      <a:pt x="9060" y="1908"/>
                    </a:cubicBezTo>
                    <a:cubicBezTo>
                      <a:pt x="9091" y="1970"/>
                      <a:pt x="9140" y="2008"/>
                      <a:pt x="9180" y="2064"/>
                    </a:cubicBezTo>
                    <a:cubicBezTo>
                      <a:pt x="9234" y="2139"/>
                      <a:pt x="9283" y="2217"/>
                      <a:pt x="9336" y="2292"/>
                    </a:cubicBezTo>
                    <a:cubicBezTo>
                      <a:pt x="9377" y="2351"/>
                      <a:pt x="9416" y="2412"/>
                      <a:pt x="9456" y="2472"/>
                    </a:cubicBezTo>
                    <a:cubicBezTo>
                      <a:pt x="9461" y="2479"/>
                      <a:pt x="9448" y="2488"/>
                      <a:pt x="9444" y="2496"/>
                    </a:cubicBezTo>
                  </a:path>
                </a:pathLst>
              </a:custGeom>
              <a:noFill/>
              <a:ln w="9525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4632" name="Line 8"/>
              <p:cNvSpPr>
                <a:spLocks noChangeShapeType="1"/>
              </p:cNvSpPr>
              <p:nvPr/>
            </p:nvSpPr>
            <p:spPr bwMode="auto">
              <a:xfrm>
                <a:off x="7716" y="8085"/>
                <a:ext cx="3197" cy="0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 type="triangle" w="sm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4633" name="Text Box 9"/>
              <p:cNvSpPr txBox="1">
                <a:spLocks noChangeArrowheads="1"/>
              </p:cNvSpPr>
              <p:nvPr/>
            </p:nvSpPr>
            <p:spPr bwMode="auto">
              <a:xfrm>
                <a:off x="8114" y="8261"/>
                <a:ext cx="569" cy="4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b="0" i="1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m</a:t>
                </a:r>
                <a:r>
                  <a:rPr kumimoji="0" lang="en-US" b="0" i="0" u="none" strike="noStrike" cap="none" normalizeH="0" baseline="-2500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1</a:t>
                </a:r>
                <a:endParaRPr kumimoji="0" lang="ru-RU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4634" name="Text Box 10"/>
              <p:cNvSpPr txBox="1">
                <a:spLocks noChangeArrowheads="1"/>
              </p:cNvSpPr>
              <p:nvPr/>
            </p:nvSpPr>
            <p:spPr bwMode="auto">
              <a:xfrm>
                <a:off x="9692" y="8241"/>
                <a:ext cx="595" cy="4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b="0" i="1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m</a:t>
                </a:r>
                <a:r>
                  <a:rPr kumimoji="0" lang="en-US" b="0" i="0" u="none" strike="noStrike" cap="none" normalizeH="0" baseline="-2500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2</a:t>
                </a:r>
                <a:endParaRPr kumimoji="0" lang="ru-RU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4635" name="Text Box 11"/>
              <p:cNvSpPr txBox="1">
                <a:spLocks noChangeArrowheads="1"/>
              </p:cNvSpPr>
              <p:nvPr/>
            </p:nvSpPr>
            <p:spPr bwMode="auto">
              <a:xfrm>
                <a:off x="10494" y="7659"/>
                <a:ext cx="519" cy="4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b="0" i="1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X</a:t>
                </a:r>
                <a:endParaRPr kumimoji="0" lang="ru-RU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4636" name="Text Box 12"/>
              <p:cNvSpPr txBox="1">
                <a:spLocks noChangeArrowheads="1"/>
              </p:cNvSpPr>
              <p:nvPr/>
            </p:nvSpPr>
            <p:spPr bwMode="auto">
              <a:xfrm>
                <a:off x="8778" y="7922"/>
                <a:ext cx="431" cy="4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itchFamily="34" charset="0"/>
                    <a:cs typeface="Arial" pitchFamily="34" charset="0"/>
                    <a:sym typeface="Symbol" pitchFamily="18" charset="2"/>
                  </a:rPr>
                  <a:t></a:t>
                </a:r>
                <a:endParaRPr kumimoji="0" lang="ru-RU" sz="11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4637" name="Text Box 13"/>
              <p:cNvSpPr txBox="1">
                <a:spLocks noChangeArrowheads="1"/>
              </p:cNvSpPr>
              <p:nvPr/>
            </p:nvSpPr>
            <p:spPr bwMode="auto">
              <a:xfrm>
                <a:off x="8173" y="7920"/>
                <a:ext cx="432" cy="4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itchFamily="34" charset="0"/>
                    <a:cs typeface="Arial" pitchFamily="34" charset="0"/>
                    <a:sym typeface="Symbol" pitchFamily="18" charset="2"/>
                  </a:rPr>
                  <a:t></a:t>
                </a:r>
                <a:endParaRPr kumimoji="0" lang="ru-RU" sz="11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4638" name="Text Box 14"/>
              <p:cNvSpPr txBox="1">
                <a:spLocks noChangeArrowheads="1"/>
              </p:cNvSpPr>
              <p:nvPr/>
            </p:nvSpPr>
            <p:spPr bwMode="auto">
              <a:xfrm>
                <a:off x="8117" y="7363"/>
                <a:ext cx="607" cy="4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b="0" i="1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x</a:t>
                </a:r>
                <a:r>
                  <a:rPr kumimoji="0" lang="en-US" b="0" i="0" u="none" strike="noStrike" cap="none" normalizeH="0" baseline="-2500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1</a:t>
                </a:r>
                <a:endParaRPr kumimoji="0" lang="ru-RU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4639" name="Text Box 15"/>
              <p:cNvSpPr txBox="1">
                <a:spLocks noChangeArrowheads="1"/>
              </p:cNvSpPr>
              <p:nvPr/>
            </p:nvSpPr>
            <p:spPr bwMode="auto">
              <a:xfrm>
                <a:off x="9680" y="7375"/>
                <a:ext cx="607" cy="5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b="0" i="1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x</a:t>
                </a:r>
                <a:r>
                  <a:rPr kumimoji="0" lang="en-US" b="0" i="0" u="none" strike="noStrike" cap="none" normalizeH="0" baseline="-2500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2</a:t>
                </a:r>
                <a:endParaRPr kumimoji="0" lang="ru-RU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4640" name="Text Box 16"/>
              <p:cNvSpPr txBox="1">
                <a:spLocks noChangeArrowheads="1"/>
              </p:cNvSpPr>
              <p:nvPr/>
            </p:nvSpPr>
            <p:spPr bwMode="auto">
              <a:xfrm>
                <a:off x="8573" y="7074"/>
                <a:ext cx="769" cy="4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b="0" i="1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ц.м.</a:t>
                </a:r>
                <a:endParaRPr kumimoji="0" lang="ru-RU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4641" name="Line 17"/>
              <p:cNvSpPr>
                <a:spLocks noChangeShapeType="1"/>
              </p:cNvSpPr>
              <p:nvPr/>
            </p:nvSpPr>
            <p:spPr bwMode="auto">
              <a:xfrm>
                <a:off x="8909" y="7523"/>
                <a:ext cx="1" cy="49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4643" name="Text Box 19"/>
              <p:cNvSpPr txBox="1">
                <a:spLocks noChangeArrowheads="1"/>
              </p:cNvSpPr>
              <p:nvPr/>
            </p:nvSpPr>
            <p:spPr bwMode="auto">
              <a:xfrm>
                <a:off x="9081" y="7514"/>
                <a:ext cx="360" cy="5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b="0" i="1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k</a:t>
                </a:r>
                <a:endParaRPr kumimoji="0" lang="ru-RU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24" name="Oval 4"/>
            <p:cNvSpPr>
              <a:spLocks noChangeArrowheads="1"/>
            </p:cNvSpPr>
            <p:nvPr/>
          </p:nvSpPr>
          <p:spPr bwMode="auto">
            <a:xfrm>
              <a:off x="6442577" y="1693864"/>
              <a:ext cx="254807" cy="253885"/>
            </a:xfrm>
            <a:prstGeom prst="ellipse">
              <a:avLst/>
            </a:prstGeom>
            <a:solidFill>
              <a:srgbClr val="000000"/>
            </a:solidFill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500034" y="1428736"/>
            <a:ext cx="471490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Внутримолекулярные колебания свободной двухатомной молекулы (Модель «гармонический осциллятор» в химии)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533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grpSp>
        <p:nvGrpSpPr>
          <p:cNvPr id="45" name="Группа 44"/>
          <p:cNvGrpSpPr/>
          <p:nvPr/>
        </p:nvGrpSpPr>
        <p:grpSpPr>
          <a:xfrm>
            <a:off x="-78740" y="4643446"/>
            <a:ext cx="8865582" cy="857232"/>
            <a:chOff x="-78740" y="4643446"/>
            <a:chExt cx="8865582" cy="857232"/>
          </a:xfrm>
        </p:grpSpPr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-78740" y="4692859"/>
              <a:ext cx="485778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306388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Пример 2. Свободные и связанные гидроксилы</a:t>
              </a:r>
              <a:r>
                <a:rPr kumimoji="0" lang="ru-RU" sz="1400" b="0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Arial" pitchFamily="34" charset="0"/>
                  <a:ea typeface="Times New Roman" pitchFamily="18" charset="0"/>
                  <a:cs typeface="Times New Roman" pitchFamily="18" charset="0"/>
                </a:rPr>
                <a:t> 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aphicFrame>
          <p:nvGraphicFramePr>
            <p:cNvPr id="8" name="Object 7"/>
            <p:cNvGraphicFramePr>
              <a:graphicFrameLocks noChangeAspect="1"/>
            </p:cNvGraphicFramePr>
            <p:nvPr/>
          </p:nvGraphicFramePr>
          <p:xfrm>
            <a:off x="5541607" y="4643446"/>
            <a:ext cx="3245235" cy="8572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538" name="Формула" r:id="rId4" imgW="2019300" imgH="533400" progId="Equation.3">
                    <p:embed/>
                  </p:oleObj>
                </mc:Choice>
                <mc:Fallback>
                  <p:oleObj name="Формула" r:id="rId4" imgW="2019300" imgH="533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41607" y="4643446"/>
                          <a:ext cx="3245235" cy="85723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0" y="533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35" name="Text Box 114"/>
          <p:cNvSpPr txBox="1">
            <a:spLocks noChangeArrowheads="1"/>
          </p:cNvSpPr>
          <p:nvPr/>
        </p:nvSpPr>
        <p:spPr bwMode="auto">
          <a:xfrm>
            <a:off x="357158" y="2112868"/>
            <a:ext cx="2571768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b="1" dirty="0" smtClean="0">
                <a:solidFill>
                  <a:srgbClr val="00B0F0"/>
                </a:solidFill>
                <a:latin typeface="Bookman Old Style" pitchFamily="18" charset="0"/>
              </a:rPr>
              <a:t>Задачи 2.3 – 2.5 :</a:t>
            </a:r>
            <a:endParaRPr lang="ru-RU" b="1" dirty="0">
              <a:solidFill>
                <a:srgbClr val="00B0F0"/>
              </a:solidFill>
              <a:latin typeface="Bookman Old Style" pitchFamily="18" charset="0"/>
            </a:endParaRPr>
          </a:p>
        </p:txBody>
      </p:sp>
      <p:sp>
        <p:nvSpPr>
          <p:cNvPr id="36" name="Text Box 103"/>
          <p:cNvSpPr txBox="1">
            <a:spLocks noChangeArrowheads="1"/>
          </p:cNvSpPr>
          <p:nvPr/>
        </p:nvSpPr>
        <p:spPr bwMode="auto">
          <a:xfrm>
            <a:off x="3071802" y="2071678"/>
            <a:ext cx="1857388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000" i="1" dirty="0" smtClean="0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</a:t>
            </a:r>
            <a:r>
              <a:rPr lang="ru-RU" sz="2000" baseline="-25000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sz="2000" i="1" dirty="0" smtClean="0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= х</a:t>
            </a:r>
            <a:r>
              <a:rPr lang="ru-RU" sz="2000" baseline="-25000" dirty="0" smtClean="0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2</a:t>
            </a:r>
            <a:r>
              <a:rPr lang="en-US" sz="2000" baseline="-25000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sz="2000" i="1" dirty="0" smtClean="0">
                <a:solidFill>
                  <a:schemeClr val="bg1"/>
                </a:solidFill>
                <a:latin typeface="Times New Roman" pitchFamily="18" charset="0"/>
                <a:sym typeface="Symbol"/>
              </a:rPr>
              <a:t> </a:t>
            </a:r>
            <a:r>
              <a:rPr lang="ru-RU" sz="2000" i="1" dirty="0" smtClean="0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х</a:t>
            </a:r>
            <a:r>
              <a:rPr lang="en-US" sz="2000" baseline="-25000" dirty="0" smtClean="0">
                <a:solidFill>
                  <a:schemeClr val="bg1"/>
                </a:solidFill>
                <a:latin typeface="Times New Roman" pitchFamily="18" charset="0"/>
              </a:rPr>
              <a:t>1</a:t>
            </a:r>
            <a:r>
              <a:rPr lang="ru-RU" sz="2000" i="1" dirty="0" smtClean="0">
                <a:solidFill>
                  <a:schemeClr val="bg1"/>
                </a:solidFill>
                <a:latin typeface="Times New Roman" pitchFamily="18" charset="0"/>
                <a:sym typeface="Symbol"/>
              </a:rPr>
              <a:t> </a:t>
            </a:r>
            <a:r>
              <a:rPr lang="ru-RU" sz="2000" i="1" dirty="0" smtClean="0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000" i="1" dirty="0" smtClean="0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l</a:t>
            </a:r>
            <a:r>
              <a:rPr lang="en-US" sz="2000" baseline="-25000" dirty="0" smtClean="0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0</a:t>
            </a:r>
            <a:endParaRPr lang="ru-RU" sz="2000" dirty="0">
              <a:solidFill>
                <a:schemeClr val="bg1"/>
              </a:solidFill>
            </a:endParaRPr>
          </a:p>
        </p:txBody>
      </p:sp>
      <p:graphicFrame>
        <p:nvGraphicFramePr>
          <p:cNvPr id="10" name="Object 8"/>
          <p:cNvGraphicFramePr>
            <a:graphicFrameLocks noChangeAspect="1"/>
          </p:cNvGraphicFramePr>
          <p:nvPr/>
        </p:nvGraphicFramePr>
        <p:xfrm>
          <a:off x="4643438" y="2428868"/>
          <a:ext cx="948787" cy="7143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39" name="Формула" r:id="rId6" imgW="698500" imgH="520700" progId="Equation.3">
                  <p:embed/>
                </p:oleObj>
              </mc:Choice>
              <mc:Fallback>
                <p:oleObj name="Формула" r:id="rId6" imgW="698500" imgH="520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2428868"/>
                        <a:ext cx="948787" cy="7143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9"/>
          <p:cNvGraphicFramePr>
            <a:graphicFrameLocks noChangeAspect="1"/>
          </p:cNvGraphicFramePr>
          <p:nvPr/>
        </p:nvGraphicFramePr>
        <p:xfrm>
          <a:off x="6643702" y="2714620"/>
          <a:ext cx="1214460" cy="6381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40" name="Формула" r:id="rId8" imgW="939392" imgH="495085" progId="Equation.3">
                  <p:embed/>
                </p:oleObj>
              </mc:Choice>
              <mc:Fallback>
                <p:oleObj name="Формула" r:id="rId8" imgW="939392" imgH="49508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3702" y="2714620"/>
                        <a:ext cx="1214460" cy="63817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Штриховая стрелка вправо 38"/>
          <p:cNvSpPr/>
          <p:nvPr/>
        </p:nvSpPr>
        <p:spPr>
          <a:xfrm rot="10800000">
            <a:off x="3571868" y="2643182"/>
            <a:ext cx="714379" cy="303611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Rectangle 4"/>
          <p:cNvSpPr>
            <a:spLocks/>
          </p:cNvSpPr>
          <p:nvPr/>
        </p:nvSpPr>
        <p:spPr bwMode="auto">
          <a:xfrm>
            <a:off x="0" y="2428868"/>
            <a:ext cx="3714744" cy="642942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>
              <a:defRPr/>
            </a:pPr>
            <a:r>
              <a:rPr lang="ru-RU" sz="1600" b="1" i="1" dirty="0" smtClean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  <a:sym typeface="Symbol"/>
              </a:rPr>
              <a:t>Одна </a:t>
            </a:r>
            <a:r>
              <a:rPr lang="en-US" sz="1600" b="1" i="1" dirty="0" smtClean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  <a:sym typeface="Symbol"/>
              </a:rPr>
              <a:t>“</a:t>
            </a:r>
            <a:r>
              <a:rPr lang="ru-RU" sz="1600" b="1" i="1" dirty="0" smtClean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  <a:sym typeface="Symbol"/>
              </a:rPr>
              <a:t>колебательная </a:t>
            </a:r>
            <a:r>
              <a:rPr lang="en-US" sz="1600" b="1" i="1" dirty="0" smtClean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  <a:sym typeface="Symbol"/>
              </a:rPr>
              <a:t> </a:t>
            </a:r>
            <a:r>
              <a:rPr lang="ru-RU" sz="1600" b="1" i="1" dirty="0" smtClean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  <a:sym typeface="Symbol"/>
              </a:rPr>
              <a:t>степень свободы</a:t>
            </a:r>
            <a:r>
              <a:rPr lang="en-US" sz="1600" b="1" i="1" dirty="0" smtClean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  <a:sym typeface="Symbol"/>
              </a:rPr>
              <a:t>”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Constantia" pitchFamily="18" charset="0"/>
              <a:sym typeface="Symbol"/>
            </a:endParaRPr>
          </a:p>
        </p:txBody>
      </p:sp>
      <p:sp>
        <p:nvSpPr>
          <p:cNvPr id="41" name="Rectangle 8"/>
          <p:cNvSpPr>
            <a:spLocks/>
          </p:cNvSpPr>
          <p:nvPr/>
        </p:nvSpPr>
        <p:spPr bwMode="auto">
          <a:xfrm>
            <a:off x="2285984" y="2786058"/>
            <a:ext cx="704856" cy="509590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/>
            <a:r>
              <a:rPr lang="ru-RU" sz="2800" b="1" i="1" dirty="0" smtClean="0">
                <a:solidFill>
                  <a:srgbClr val="0070C0"/>
                </a:solidFill>
                <a:latin typeface="Constantia" pitchFamily="18" charset="0"/>
              </a:rPr>
              <a:t>??</a:t>
            </a:r>
            <a:endParaRPr lang="ru-RU" sz="2800" b="1" i="1" dirty="0">
              <a:solidFill>
                <a:srgbClr val="0070C0"/>
              </a:solidFill>
              <a:latin typeface="Constantia" pitchFamily="18" charset="0"/>
            </a:endParaRPr>
          </a:p>
        </p:txBody>
      </p:sp>
      <p:grpSp>
        <p:nvGrpSpPr>
          <p:cNvPr id="44" name="Группа 43"/>
          <p:cNvGrpSpPr/>
          <p:nvPr/>
        </p:nvGrpSpPr>
        <p:grpSpPr>
          <a:xfrm>
            <a:off x="214282" y="3214686"/>
            <a:ext cx="5357850" cy="1357322"/>
            <a:chOff x="214282" y="3214686"/>
            <a:chExt cx="5357850" cy="1357322"/>
          </a:xfrm>
        </p:grpSpPr>
        <p:sp>
          <p:nvSpPr>
            <p:cNvPr id="3" name="Rectangle 2"/>
            <p:cNvSpPr>
              <a:spLocks noChangeArrowheads="1"/>
            </p:cNvSpPr>
            <p:nvPr/>
          </p:nvSpPr>
          <p:spPr bwMode="auto">
            <a:xfrm>
              <a:off x="214282" y="3429000"/>
              <a:ext cx="535785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Пример 1. Изотопные сдвиги в колебательных спектрах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aphicFrame>
          <p:nvGraphicFramePr>
            <p:cNvPr id="4" name="Object 3"/>
            <p:cNvGraphicFramePr>
              <a:graphicFrameLocks noChangeAspect="1"/>
            </p:cNvGraphicFramePr>
            <p:nvPr/>
          </p:nvGraphicFramePr>
          <p:xfrm>
            <a:off x="1428728" y="3786190"/>
            <a:ext cx="4083447" cy="7858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541" name="Формула" r:id="rId10" imgW="2768600" imgH="533400" progId="Equation.3">
                    <p:embed/>
                  </p:oleObj>
                </mc:Choice>
                <mc:Fallback>
                  <p:oleObj name="Формула" r:id="rId10" imgW="2768600" imgH="533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28728" y="3786190"/>
                          <a:ext cx="4083447" cy="78581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2" name="Rectangle 4"/>
            <p:cNvSpPr>
              <a:spLocks/>
            </p:cNvSpPr>
            <p:nvPr/>
          </p:nvSpPr>
          <p:spPr bwMode="auto">
            <a:xfrm>
              <a:off x="1928794" y="3214686"/>
              <a:ext cx="3571900" cy="285752"/>
            </a:xfrm>
            <a:prstGeom prst="rect">
              <a:avLst/>
            </a:prstGeom>
            <a:noFill/>
            <a:ln w="6350" cap="rnd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algn="ctr" eaLnBrk="0" hangingPunct="0">
                <a:defRPr/>
              </a:pPr>
              <a:r>
                <a:rPr lang="ru-RU" sz="1600" b="1" i="1" dirty="0" smtClean="0">
                  <a:solidFill>
                    <a:schemeClr val="accent2">
                      <a:lumMod val="75000"/>
                    </a:schemeClr>
                  </a:solidFill>
                  <a:latin typeface="Constantia" pitchFamily="18" charset="0"/>
                  <a:sym typeface="Symbol"/>
                </a:rPr>
                <a:t>А </a:t>
              </a:r>
              <a:r>
                <a:rPr lang="en-US" sz="1600" b="1" i="1" dirty="0" smtClean="0">
                  <a:solidFill>
                    <a:schemeClr val="accent2">
                      <a:lumMod val="75000"/>
                    </a:schemeClr>
                  </a:solidFill>
                  <a:latin typeface="Constantia" pitchFamily="18" charset="0"/>
                  <a:sym typeface="Symbol"/>
                </a:rPr>
                <a:t> </a:t>
              </a:r>
              <a:r>
                <a:rPr lang="ru-RU" sz="1600" b="1" i="1" dirty="0" smtClean="0">
                  <a:solidFill>
                    <a:schemeClr val="accent2">
                      <a:lumMod val="75000"/>
                    </a:schemeClr>
                  </a:solidFill>
                  <a:latin typeface="Constantia" pitchFamily="18" charset="0"/>
                  <a:sym typeface="Symbol"/>
                </a:rPr>
                <a:t>где </a:t>
              </a:r>
              <a:r>
                <a:rPr lang="en-US" sz="1600" b="1" i="1" dirty="0" smtClean="0">
                  <a:solidFill>
                    <a:schemeClr val="accent2">
                      <a:lumMod val="75000"/>
                    </a:schemeClr>
                  </a:solidFill>
                  <a:latin typeface="Constantia" pitchFamily="18" charset="0"/>
                  <a:sym typeface="Symbol"/>
                </a:rPr>
                <a:t> </a:t>
              </a:r>
              <a:r>
                <a:rPr lang="ru-RU" sz="1600" b="1" i="1" dirty="0" smtClean="0">
                  <a:solidFill>
                    <a:schemeClr val="accent2">
                      <a:lumMod val="75000"/>
                    </a:schemeClr>
                  </a:solidFill>
                  <a:latin typeface="Constantia" pitchFamily="18" charset="0"/>
                  <a:sym typeface="Symbol"/>
                </a:rPr>
                <a:t>её</a:t>
              </a:r>
              <a:r>
                <a:rPr lang="en-US" sz="1600" b="1" i="1" dirty="0" smtClean="0">
                  <a:solidFill>
                    <a:schemeClr val="accent2">
                      <a:lumMod val="75000"/>
                    </a:schemeClr>
                  </a:solidFill>
                  <a:latin typeface="Constantia" pitchFamily="18" charset="0"/>
                  <a:sym typeface="Symbol"/>
                </a:rPr>
                <a:t> </a:t>
              </a:r>
              <a:r>
                <a:rPr lang="ru-RU" sz="1600" b="1" i="1" dirty="0" smtClean="0">
                  <a:solidFill>
                    <a:schemeClr val="accent2">
                      <a:lumMod val="75000"/>
                    </a:schemeClr>
                  </a:solidFill>
                  <a:latin typeface="Constantia" pitchFamily="18" charset="0"/>
                  <a:sym typeface="Symbol"/>
                </a:rPr>
                <a:t> можно </a:t>
              </a:r>
              <a:r>
                <a:rPr lang="en-US" sz="1600" b="1" i="1" dirty="0" smtClean="0">
                  <a:solidFill>
                    <a:schemeClr val="accent2">
                      <a:lumMod val="75000"/>
                    </a:schemeClr>
                  </a:solidFill>
                  <a:latin typeface="Constantia" pitchFamily="18" charset="0"/>
                  <a:sym typeface="Symbol"/>
                </a:rPr>
                <a:t>“</a:t>
              </a:r>
              <a:r>
                <a:rPr lang="ru-RU" sz="1600" b="1" i="1" dirty="0" smtClean="0">
                  <a:solidFill>
                    <a:schemeClr val="accent2">
                      <a:lumMod val="75000"/>
                    </a:schemeClr>
                  </a:solidFill>
                  <a:latin typeface="Constantia" pitchFamily="18" charset="0"/>
                  <a:sym typeface="Symbol"/>
                </a:rPr>
                <a:t>увидеть</a:t>
              </a:r>
              <a:r>
                <a:rPr lang="en-US" sz="1600" b="1" i="1" dirty="0" smtClean="0">
                  <a:solidFill>
                    <a:schemeClr val="accent2">
                      <a:lumMod val="75000"/>
                    </a:schemeClr>
                  </a:solidFill>
                  <a:latin typeface="Constantia" pitchFamily="18" charset="0"/>
                  <a:sym typeface="Symbol"/>
                </a:rPr>
                <a:t>”??</a:t>
              </a:r>
              <a:endParaRPr lang="ru-RU" sz="1600" b="1" dirty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  <a:sym typeface="Symbol"/>
              </a:endParaRPr>
            </a:p>
          </p:txBody>
        </p:sp>
      </p:grpSp>
      <p:grpSp>
        <p:nvGrpSpPr>
          <p:cNvPr id="46" name="Группа 45"/>
          <p:cNvGrpSpPr/>
          <p:nvPr/>
        </p:nvGrpSpPr>
        <p:grpSpPr>
          <a:xfrm>
            <a:off x="214282" y="5572140"/>
            <a:ext cx="8643998" cy="1143008"/>
            <a:chOff x="214282" y="5572140"/>
            <a:chExt cx="8643998" cy="1143008"/>
          </a:xfrm>
        </p:grpSpPr>
        <p:sp>
          <p:nvSpPr>
            <p:cNvPr id="19" name="Rectangle 3"/>
            <p:cNvSpPr>
              <a:spLocks noChangeArrowheads="1"/>
            </p:cNvSpPr>
            <p:nvPr/>
          </p:nvSpPr>
          <p:spPr bwMode="auto">
            <a:xfrm>
              <a:off x="214282" y="5572140"/>
              <a:ext cx="8643998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r>
                <a:rPr lang="ru-RU" sz="2000" b="1" dirty="0" smtClean="0">
                  <a:solidFill>
                    <a:schemeClr val="accent4">
                      <a:lumMod val="50000"/>
                    </a:schemeClr>
                  </a:solidFill>
                  <a:ea typeface="Times New Roman" pitchFamily="18" charset="0"/>
                </a:rPr>
                <a:t>2.3.2. Многоатомные молекулы. Колебательные степени свободы молекул:</a:t>
              </a:r>
              <a:r>
                <a:rPr lang="ru-RU" sz="2000" dirty="0" smtClean="0"/>
                <a:t> </a:t>
              </a:r>
              <a:r>
                <a:rPr lang="en-US" sz="2000" dirty="0" smtClean="0"/>
                <a:t>          </a:t>
              </a:r>
              <a:r>
                <a:rPr lang="ru-RU" sz="2000" dirty="0" smtClean="0">
                  <a:solidFill>
                    <a:schemeClr val="bg1"/>
                  </a:solidFill>
                  <a:latin typeface="+mj-lt"/>
                </a:rPr>
                <a:t>3</a:t>
              </a:r>
              <a:r>
                <a:rPr lang="en-US" sz="2000" i="1" dirty="0" smtClean="0">
                  <a:solidFill>
                    <a:schemeClr val="bg1"/>
                  </a:solidFill>
                  <a:latin typeface="+mj-lt"/>
                </a:rPr>
                <a:t>N</a:t>
              </a:r>
              <a:r>
                <a:rPr lang="ru-RU" sz="2000" i="1" dirty="0" smtClean="0">
                  <a:solidFill>
                    <a:schemeClr val="bg1"/>
                  </a:solidFill>
                  <a:latin typeface="+mj-lt"/>
                </a:rPr>
                <a:t> – </a:t>
              </a:r>
              <a:r>
                <a:rPr lang="ru-RU" sz="2000" dirty="0" smtClean="0">
                  <a:solidFill>
                    <a:schemeClr val="bg1"/>
                  </a:solidFill>
                  <a:latin typeface="+mj-lt"/>
                </a:rPr>
                <a:t>6 </a:t>
              </a:r>
              <a:r>
                <a:rPr lang="en-US" sz="2000" dirty="0" smtClean="0">
                  <a:solidFill>
                    <a:schemeClr val="bg1"/>
                  </a:solidFill>
                  <a:latin typeface="+mj-lt"/>
                </a:rPr>
                <a:t>/</a:t>
              </a:r>
              <a:r>
                <a:rPr lang="ru-RU" sz="2000" dirty="0" smtClean="0">
                  <a:solidFill>
                    <a:schemeClr val="bg1"/>
                  </a:solidFill>
                  <a:latin typeface="+mj-lt"/>
                </a:rPr>
                <a:t> 3</a:t>
              </a:r>
              <a:r>
                <a:rPr lang="en-US" sz="2000" i="1" dirty="0" smtClean="0">
                  <a:solidFill>
                    <a:schemeClr val="bg1"/>
                  </a:solidFill>
                  <a:latin typeface="+mj-lt"/>
                </a:rPr>
                <a:t>N</a:t>
              </a:r>
              <a:r>
                <a:rPr lang="ru-RU" sz="2000" i="1" dirty="0" smtClean="0">
                  <a:solidFill>
                    <a:schemeClr val="bg1"/>
                  </a:solidFill>
                  <a:latin typeface="+mj-lt"/>
                </a:rPr>
                <a:t> – </a:t>
              </a:r>
              <a:r>
                <a:rPr lang="en-US" sz="2000" i="1" dirty="0" smtClean="0">
                  <a:solidFill>
                    <a:schemeClr val="bg1"/>
                  </a:solidFill>
                  <a:latin typeface="+mj-lt"/>
                </a:rPr>
                <a:t>5</a:t>
              </a:r>
              <a:r>
                <a:rPr lang="ru-RU" sz="2000" dirty="0" smtClean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000" dirty="0" smtClean="0">
                  <a:solidFill>
                    <a:schemeClr val="bg1"/>
                  </a:solidFill>
                  <a:latin typeface="+mj-lt"/>
                </a:rPr>
                <a:t>  </a:t>
              </a:r>
              <a:endParaRPr lang="ru-RU" sz="2000" dirty="0">
                <a:solidFill>
                  <a:schemeClr val="bg1"/>
                </a:solidFill>
                <a:latin typeface="+mj-lt"/>
                <a:ea typeface="Times New Roman" pitchFamily="18" charset="0"/>
              </a:endParaRPr>
            </a:p>
          </p:txBody>
        </p:sp>
        <p:sp>
          <p:nvSpPr>
            <p:cNvPr id="33" name="Rectangle 8"/>
            <p:cNvSpPr>
              <a:spLocks/>
            </p:cNvSpPr>
            <p:nvPr/>
          </p:nvSpPr>
          <p:spPr bwMode="auto">
            <a:xfrm>
              <a:off x="4357686" y="5929352"/>
              <a:ext cx="1000132" cy="785796"/>
            </a:xfrm>
            <a:prstGeom prst="rect">
              <a:avLst/>
            </a:prstGeom>
            <a:noFill/>
            <a:ln w="6350" cap="rnd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algn="ctr" eaLnBrk="0" hangingPunct="0"/>
              <a:r>
                <a:rPr lang="ru-RU" sz="4400" b="1" i="1" dirty="0" smtClean="0">
                  <a:solidFill>
                    <a:srgbClr val="0070C0"/>
                  </a:solidFill>
                  <a:latin typeface="Constantia" pitchFamily="18" charset="0"/>
                </a:rPr>
                <a:t>??</a:t>
              </a:r>
              <a:endParaRPr lang="ru-RU" sz="4400" b="1" i="1" dirty="0">
                <a:solidFill>
                  <a:srgbClr val="0070C0"/>
                </a:solidFill>
                <a:latin typeface="Constantia" pitchFamily="18" charset="0"/>
              </a:endParaRPr>
            </a:p>
          </p:txBody>
        </p:sp>
        <p:sp>
          <p:nvSpPr>
            <p:cNvPr id="34" name="Штриховая стрелка вправо 33"/>
            <p:cNvSpPr/>
            <p:nvPr/>
          </p:nvSpPr>
          <p:spPr>
            <a:xfrm rot="5400000">
              <a:off x="7018752" y="6054346"/>
              <a:ext cx="714379" cy="607223"/>
            </a:xfrm>
            <a:prstGeom prst="strip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3" name="Rectangle 4"/>
            <p:cNvSpPr>
              <a:spLocks/>
            </p:cNvSpPr>
            <p:nvPr/>
          </p:nvSpPr>
          <p:spPr bwMode="auto">
            <a:xfrm>
              <a:off x="5072066" y="6357958"/>
              <a:ext cx="1357322" cy="285752"/>
            </a:xfrm>
            <a:prstGeom prst="rect">
              <a:avLst/>
            </a:prstGeom>
            <a:noFill/>
            <a:ln w="6350" cap="rnd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algn="ctr" eaLnBrk="0" hangingPunct="0">
                <a:defRPr/>
              </a:pPr>
              <a:r>
                <a:rPr lang="ru-RU" sz="1600" b="1" i="1" dirty="0" smtClean="0">
                  <a:solidFill>
                    <a:schemeClr val="accent2">
                      <a:lumMod val="75000"/>
                    </a:schemeClr>
                  </a:solidFill>
                  <a:latin typeface="Constantia" pitchFamily="18" charset="0"/>
                  <a:sym typeface="Symbol"/>
                </a:rPr>
                <a:t>проверим</a:t>
              </a:r>
              <a:endParaRPr lang="ru-RU" sz="1600" b="1" dirty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  <a:sym typeface="Symbol"/>
              </a:endParaRPr>
            </a:p>
          </p:txBody>
        </p:sp>
      </p:grpSp>
      <p:sp>
        <p:nvSpPr>
          <p:cNvPr id="47" name="Rectangle 8"/>
          <p:cNvSpPr>
            <a:spLocks/>
          </p:cNvSpPr>
          <p:nvPr/>
        </p:nvSpPr>
        <p:spPr bwMode="auto">
          <a:xfrm>
            <a:off x="6215074" y="3500438"/>
            <a:ext cx="2643206" cy="571504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/>
            <a:r>
              <a:rPr lang="ru-RU" b="1" i="1" dirty="0" smtClean="0">
                <a:solidFill>
                  <a:srgbClr val="0070C0"/>
                </a:solidFill>
                <a:latin typeface="Constantia" pitchFamily="18" charset="0"/>
              </a:rPr>
              <a:t>«Приведённая масса молекулы»</a:t>
            </a:r>
            <a:endParaRPr lang="ru-RU" b="1" i="1" dirty="0">
              <a:solidFill>
                <a:srgbClr val="0070C0"/>
              </a:solidFill>
              <a:latin typeface="Constantia" pitchFamily="18" charset="0"/>
            </a:endParaRPr>
          </a:p>
        </p:txBody>
      </p:sp>
      <p:sp>
        <p:nvSpPr>
          <p:cNvPr id="48" name="Овал 47"/>
          <p:cNvSpPr/>
          <p:nvPr/>
        </p:nvSpPr>
        <p:spPr>
          <a:xfrm>
            <a:off x="6309824" y="2643182"/>
            <a:ext cx="2071702" cy="785818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664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5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Rectangle 5"/>
          <p:cNvSpPr>
            <a:spLocks noGrp="1"/>
          </p:cNvSpPr>
          <p:nvPr>
            <p:ph type="title"/>
          </p:nvPr>
        </p:nvSpPr>
        <p:spPr bwMode="auto">
          <a:xfrm>
            <a:off x="1343025" y="681038"/>
            <a:ext cx="2971800" cy="539750"/>
          </a:xfrm>
          <a:ln w="9525"/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ru-RU" sz="2400" smtClean="0">
                <a:ln>
                  <a:noFill/>
                </a:ln>
                <a:effectLst/>
              </a:rPr>
              <a:t>Большое затухание: </a:t>
            </a:r>
          </a:p>
        </p:txBody>
      </p:sp>
      <p:sp>
        <p:nvSpPr>
          <p:cNvPr id="61451" name="Rectangle 6"/>
          <p:cNvSpPr>
            <a:spLocks noChangeArrowheads="1"/>
          </p:cNvSpPr>
          <p:nvPr/>
        </p:nvSpPr>
        <p:spPr bwMode="auto">
          <a:xfrm>
            <a:off x="4092575" y="698500"/>
            <a:ext cx="126047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ru-RU" sz="2800" i="1">
                <a:latin typeface="Times New Roman" pitchFamily="18" charset="0"/>
                <a:sym typeface="Symbol" pitchFamily="18" charset="2"/>
              </a:rPr>
              <a:t></a:t>
            </a:r>
            <a:r>
              <a:rPr lang="ru-RU" sz="2800" i="1">
                <a:latin typeface="Times New Roman" pitchFamily="18" charset="0"/>
              </a:rPr>
              <a:t> </a:t>
            </a:r>
            <a:r>
              <a:rPr lang="en-US" sz="2800" i="1">
                <a:latin typeface="Times New Roman" pitchFamily="18" charset="0"/>
              </a:rPr>
              <a:t> </a:t>
            </a:r>
            <a:r>
              <a:rPr lang="en-US" sz="2800" i="1">
                <a:latin typeface="Times New Roman" pitchFamily="18" charset="0"/>
                <a:sym typeface="Symbol" pitchFamily="18" charset="2"/>
              </a:rPr>
              <a:t>&gt; </a:t>
            </a:r>
            <a:r>
              <a:rPr lang="ru-RU" sz="2800" i="1">
                <a:latin typeface="Times New Roman" pitchFamily="18" charset="0"/>
                <a:sym typeface="Symbol" pitchFamily="18" charset="2"/>
              </a:rPr>
              <a:t></a:t>
            </a:r>
            <a:r>
              <a:rPr lang="en-US" sz="2800" baseline="-25000">
                <a:latin typeface="Times New Roman" pitchFamily="18" charset="0"/>
              </a:rPr>
              <a:t>0</a:t>
            </a:r>
          </a:p>
        </p:txBody>
      </p:sp>
      <p:sp>
        <p:nvSpPr>
          <p:cNvPr id="61452" name="Rectangle 8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61453" name="Rectangle 10"/>
          <p:cNvSpPr>
            <a:spLocks noChangeArrowheads="1"/>
          </p:cNvSpPr>
          <p:nvPr/>
        </p:nvSpPr>
        <p:spPr bwMode="auto">
          <a:xfrm>
            <a:off x="0" y="3124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4" name="Rectangle 4"/>
          <p:cNvSpPr>
            <a:spLocks/>
          </p:cNvSpPr>
          <p:nvPr/>
        </p:nvSpPr>
        <p:spPr bwMode="auto">
          <a:xfrm>
            <a:off x="1643063" y="4929188"/>
            <a:ext cx="3786187" cy="428625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>
              <a:defRPr/>
            </a:pPr>
            <a:r>
              <a:rPr lang="en-US" sz="2400" b="1" i="1" dirty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</a:rPr>
              <a:t>“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</a:rPr>
              <a:t>Большое затухание</a:t>
            </a:r>
            <a:r>
              <a:rPr lang="en-US" sz="2400" b="1" i="1" dirty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</a:rPr>
              <a:t>”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</a:rPr>
              <a:t>  </a:t>
            </a:r>
          </a:p>
        </p:txBody>
      </p:sp>
      <p:sp>
        <p:nvSpPr>
          <p:cNvPr id="15" name="Rectangle 4"/>
          <p:cNvSpPr>
            <a:spLocks/>
          </p:cNvSpPr>
          <p:nvPr/>
        </p:nvSpPr>
        <p:spPr bwMode="auto">
          <a:xfrm>
            <a:off x="214313" y="1428750"/>
            <a:ext cx="2714625" cy="428625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>
              <a:defRPr/>
            </a:pP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</a:rPr>
              <a:t>Вид решения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</a:rPr>
              <a:t>:</a:t>
            </a:r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357188" y="214313"/>
            <a:ext cx="82248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ru-RU" sz="2400" b="1" i="1" dirty="0">
                <a:solidFill>
                  <a:srgbClr val="800000"/>
                </a:solidFill>
                <a:latin typeface="+mj-lt"/>
                <a:ea typeface="Times New Roman" pitchFamily="18" charset="0"/>
                <a:cs typeface="Arial" pitchFamily="34" charset="0"/>
              </a:rPr>
              <a:t>3.</a:t>
            </a:r>
            <a:r>
              <a:rPr lang="en-US" sz="2400" b="1" i="1" dirty="0">
                <a:solidFill>
                  <a:srgbClr val="800000"/>
                </a:solidFill>
                <a:latin typeface="+mj-lt"/>
                <a:ea typeface="Times New Roman" pitchFamily="18" charset="0"/>
                <a:cs typeface="Arial" pitchFamily="34" charset="0"/>
              </a:rPr>
              <a:t>6</a:t>
            </a:r>
            <a:r>
              <a:rPr lang="ru-RU" sz="2400" b="1" i="1" dirty="0">
                <a:solidFill>
                  <a:srgbClr val="800000"/>
                </a:solidFill>
                <a:latin typeface="+mj-lt"/>
                <a:ea typeface="Times New Roman" pitchFamily="18" charset="0"/>
                <a:cs typeface="Arial" pitchFamily="34" charset="0"/>
              </a:rPr>
              <a:t>. Осциллятор с большим затуханием. Релаксация</a:t>
            </a:r>
          </a:p>
        </p:txBody>
      </p:sp>
      <p:graphicFrame>
        <p:nvGraphicFramePr>
          <p:cNvPr id="38917" name="Object 2"/>
          <p:cNvGraphicFramePr>
            <a:graphicFrameLocks noChangeAspect="1"/>
          </p:cNvGraphicFramePr>
          <p:nvPr/>
        </p:nvGraphicFramePr>
        <p:xfrm>
          <a:off x="2857500" y="1143000"/>
          <a:ext cx="5916613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19" name="Формула" r:id="rId4" imgW="3073400" imgH="368300" progId="Equation.3">
                  <p:embed/>
                </p:oleObj>
              </mc:Choice>
              <mc:Fallback>
                <p:oleObj name="Формула" r:id="rId4" imgW="3073400" imgH="3683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00" y="1143000"/>
                        <a:ext cx="5916613" cy="714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50" y="2143125"/>
            <a:ext cx="6538913" cy="273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857250" y="5214938"/>
            <a:ext cx="18573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en-US" sz="2800" i="1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a) </a:t>
            </a:r>
            <a:r>
              <a:rPr lang="ru-RU" sz="2800" i="1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</a:t>
            </a:r>
            <a:r>
              <a:rPr lang="ru-RU" sz="2800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(0)</a:t>
            </a:r>
            <a:r>
              <a:rPr lang="ru-RU" sz="2800" i="1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i="1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sz="2800" i="1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= </a:t>
            </a:r>
            <a:r>
              <a:rPr lang="ru-RU" sz="2800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0</a:t>
            </a:r>
            <a:endParaRPr lang="en-US" sz="2800" baseline="-25000">
              <a:solidFill>
                <a:schemeClr val="bg1"/>
              </a:solidFill>
              <a:latin typeface="Times New Roman" pitchFamily="18" charset="0"/>
            </a:endParaRPr>
          </a:p>
        </p:txBody>
      </p:sp>
      <p:graphicFrame>
        <p:nvGraphicFramePr>
          <p:cNvPr id="38919" name="Object 3"/>
          <p:cNvGraphicFramePr>
            <a:graphicFrameLocks noChangeAspect="1"/>
          </p:cNvGraphicFramePr>
          <p:nvPr/>
        </p:nvGraphicFramePr>
        <p:xfrm>
          <a:off x="1287463" y="5786438"/>
          <a:ext cx="1262062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0" name="Формула" r:id="rId7" imgW="672840" imgH="266400" progId="Equation.3">
                  <p:embed/>
                </p:oleObj>
              </mc:Choice>
              <mc:Fallback>
                <p:oleObj name="Формула" r:id="rId7" imgW="672840" imgH="2664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7463" y="5786438"/>
                        <a:ext cx="1262062" cy="5000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5286375" y="5214938"/>
            <a:ext cx="18573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ru-RU" sz="2800" i="1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б</a:t>
            </a:r>
            <a:r>
              <a:rPr lang="en-US" sz="2800" i="1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)</a:t>
            </a:r>
            <a:endParaRPr lang="en-US" sz="2800" baseline="-25000">
              <a:solidFill>
                <a:schemeClr val="bg1"/>
              </a:solidFill>
              <a:latin typeface="Times New Roman" pitchFamily="18" charset="0"/>
            </a:endParaRPr>
          </a:p>
        </p:txBody>
      </p:sp>
      <p:graphicFrame>
        <p:nvGraphicFramePr>
          <p:cNvPr id="18" name="Object 4"/>
          <p:cNvGraphicFramePr>
            <a:graphicFrameLocks noChangeAspect="1"/>
          </p:cNvGraphicFramePr>
          <p:nvPr/>
        </p:nvGraphicFramePr>
        <p:xfrm>
          <a:off x="5764213" y="5786438"/>
          <a:ext cx="1166812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1" name="Формула" r:id="rId9" imgW="622080" imgH="266400" progId="Equation.3">
                  <p:embed/>
                </p:oleObj>
              </mc:Choice>
              <mc:Fallback>
                <p:oleObj name="Формула" r:id="rId9" imgW="622080" imgH="2664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4213" y="5786438"/>
                        <a:ext cx="1166812" cy="5000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22" name="Object 5"/>
          <p:cNvGraphicFramePr>
            <a:graphicFrameLocks noChangeAspect="1"/>
          </p:cNvGraphicFramePr>
          <p:nvPr/>
        </p:nvGraphicFramePr>
        <p:xfrm>
          <a:off x="5768975" y="5286375"/>
          <a:ext cx="1262063" cy="45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2" name="Формула" r:id="rId11" imgW="672840" imgH="241200" progId="Equation.3">
                  <p:embed/>
                </p:oleObj>
              </mc:Choice>
              <mc:Fallback>
                <p:oleObj name="Формула" r:id="rId11" imgW="672840" imgH="2412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8975" y="5286375"/>
                        <a:ext cx="1262063" cy="452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60" name="Rectangle 4"/>
          <p:cNvSpPr>
            <a:spLocks noChangeArrowheads="1"/>
          </p:cNvSpPr>
          <p:nvPr/>
        </p:nvSpPr>
        <p:spPr bwMode="auto">
          <a:xfrm>
            <a:off x="757238" y="857250"/>
            <a:ext cx="70008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1600" b="1">
                <a:solidFill>
                  <a:srgbClr val="800000"/>
                </a:solidFill>
                <a:ea typeface="Times New Roman" pitchFamily="18" charset="0"/>
                <a:cs typeface="Arial" charset="0"/>
              </a:rPr>
              <a:t>3.</a:t>
            </a:r>
            <a:r>
              <a:rPr lang="en-US" sz="1600" b="1">
                <a:solidFill>
                  <a:srgbClr val="800000"/>
                </a:solidFill>
                <a:ea typeface="Times New Roman" pitchFamily="18" charset="0"/>
                <a:cs typeface="Arial" charset="0"/>
              </a:rPr>
              <a:t>6</a:t>
            </a:r>
            <a:r>
              <a:rPr lang="ru-RU" sz="1600" b="1">
                <a:solidFill>
                  <a:srgbClr val="800000"/>
                </a:solidFill>
                <a:ea typeface="Times New Roman" pitchFamily="18" charset="0"/>
                <a:cs typeface="Arial" charset="0"/>
              </a:rPr>
              <a:t>.1.</a:t>
            </a:r>
          </a:p>
        </p:txBody>
      </p:sp>
      <p:graphicFrame>
        <p:nvGraphicFramePr>
          <p:cNvPr id="38925" name="Object 6"/>
          <p:cNvGraphicFramePr>
            <a:graphicFrameLocks noChangeAspect="1"/>
          </p:cNvGraphicFramePr>
          <p:nvPr/>
        </p:nvGraphicFramePr>
        <p:xfrm>
          <a:off x="7000875" y="2214563"/>
          <a:ext cx="1828800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3" name="Формула" r:id="rId13" imgW="1117115" imgH="304668" progId="Equation.3">
                  <p:embed/>
                </p:oleObj>
              </mc:Choice>
              <mc:Fallback>
                <p:oleObj name="Формула" r:id="rId13" imgW="1117115" imgH="304668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75" y="2214563"/>
                        <a:ext cx="1828800" cy="5000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24" name="Object 7"/>
          <p:cNvGraphicFramePr>
            <a:graphicFrameLocks noChangeAspect="1"/>
          </p:cNvGraphicFramePr>
          <p:nvPr/>
        </p:nvGraphicFramePr>
        <p:xfrm>
          <a:off x="7143750" y="3000375"/>
          <a:ext cx="1465263" cy="78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4" name="Формула" r:id="rId15" imgW="926698" imgH="495085" progId="Equation.3">
                  <p:embed/>
                </p:oleObj>
              </mc:Choice>
              <mc:Fallback>
                <p:oleObj name="Формула" r:id="rId15" imgW="926698" imgH="495085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750" y="3000375"/>
                        <a:ext cx="1465263" cy="785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23" name="Object 8"/>
          <p:cNvGraphicFramePr>
            <a:graphicFrameLocks noChangeAspect="1"/>
          </p:cNvGraphicFramePr>
          <p:nvPr/>
        </p:nvGraphicFramePr>
        <p:xfrm>
          <a:off x="7192963" y="4071938"/>
          <a:ext cx="1285875" cy="72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5" name="Формула" r:id="rId17" imgW="875920" imgH="495085" progId="Equation.3">
                  <p:embed/>
                </p:oleObj>
              </mc:Choice>
              <mc:Fallback>
                <p:oleObj name="Формула" r:id="rId17" imgW="875920" imgH="495085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92963" y="4071938"/>
                        <a:ext cx="1285875" cy="727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5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8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67587" name="Rectangle 10"/>
          <p:cNvSpPr>
            <a:spLocks noChangeArrowheads="1"/>
          </p:cNvSpPr>
          <p:nvPr/>
        </p:nvSpPr>
        <p:spPr bwMode="auto">
          <a:xfrm>
            <a:off x="0" y="3124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357188" y="214313"/>
            <a:ext cx="82248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ru-RU" sz="2400" b="1" i="1" dirty="0">
                <a:solidFill>
                  <a:srgbClr val="800000"/>
                </a:solidFill>
                <a:latin typeface="+mj-lt"/>
                <a:ea typeface="Times New Roman" pitchFamily="18" charset="0"/>
                <a:cs typeface="Arial" pitchFamily="34" charset="0"/>
              </a:rPr>
              <a:t>3.</a:t>
            </a:r>
            <a:r>
              <a:rPr lang="en-US" sz="2400" b="1" i="1" dirty="0">
                <a:solidFill>
                  <a:srgbClr val="800000"/>
                </a:solidFill>
                <a:latin typeface="+mj-lt"/>
                <a:ea typeface="Times New Roman" pitchFamily="18" charset="0"/>
                <a:cs typeface="Arial" pitchFamily="34" charset="0"/>
              </a:rPr>
              <a:t>6</a:t>
            </a:r>
            <a:r>
              <a:rPr lang="ru-RU" sz="2400" b="1" i="1" dirty="0">
                <a:solidFill>
                  <a:srgbClr val="800000"/>
                </a:solidFill>
                <a:latin typeface="+mj-lt"/>
                <a:ea typeface="Times New Roman" pitchFamily="18" charset="0"/>
                <a:cs typeface="Arial" pitchFamily="34" charset="0"/>
              </a:rPr>
              <a:t>. Осциллятор с большим затуханием. Релаксация</a:t>
            </a:r>
          </a:p>
        </p:txBody>
      </p:sp>
      <p:pic>
        <p:nvPicPr>
          <p:cNvPr id="4" name="Затухание в масле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002" y="1340768"/>
            <a:ext cx="8839882" cy="4968552"/>
          </a:xfrm>
          <a:prstGeom prst="rect">
            <a:avLst/>
          </a:prstGeom>
        </p:spPr>
      </p:pic>
      <p:sp>
        <p:nvSpPr>
          <p:cNvPr id="13" name="Rectangle 5"/>
          <p:cNvSpPr txBox="1">
            <a:spLocks/>
          </p:cNvSpPr>
          <p:nvPr/>
        </p:nvSpPr>
        <p:spPr bwMode="auto">
          <a:xfrm>
            <a:off x="88002" y="548680"/>
            <a:ext cx="6000792" cy="500066"/>
          </a:xfrm>
          <a:prstGeom prst="rect">
            <a:avLst/>
          </a:prstGeom>
          <a:noFill/>
          <a:ln w="9525" cap="rnd">
            <a:noFill/>
          </a:ln>
        </p:spPr>
        <p:txBody>
          <a:bodyPr anchor="b">
            <a:normAutofit/>
          </a:bodyPr>
          <a:lstStyle/>
          <a:p>
            <a:pPr eaLnBrk="0" hangingPunct="0">
              <a:defRPr/>
            </a:pPr>
            <a:r>
              <a:rPr lang="ru-RU" sz="2400" spc="-1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Маятник «в масле»:     </a:t>
            </a:r>
            <a:r>
              <a:rPr lang="ru-RU" sz="2400" i="1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ea typeface="+mj-ea"/>
                <a:cs typeface="+mj-cs"/>
                <a:sym typeface="Symbol" pitchFamily="18" charset="2"/>
              </a:rPr>
              <a:t></a:t>
            </a:r>
            <a:r>
              <a:rPr lang="ru-RU" sz="2400" i="1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ea typeface="+mj-ea"/>
                <a:cs typeface="+mj-cs"/>
              </a:rPr>
              <a:t> </a:t>
            </a:r>
            <a:r>
              <a:rPr lang="en-US" sz="2400" i="1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ea typeface="+mj-ea"/>
                <a:cs typeface="+mj-cs"/>
              </a:rPr>
              <a:t> </a:t>
            </a:r>
            <a:r>
              <a:rPr lang="ru-RU" sz="24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ea typeface="+mj-ea"/>
                <a:cs typeface="+mj-cs"/>
                <a:sym typeface="Symbol"/>
              </a:rPr>
              <a:t></a:t>
            </a:r>
            <a:r>
              <a:rPr lang="en-US" sz="2400" i="1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ea typeface="+mj-ea"/>
                <a:cs typeface="+mj-cs"/>
                <a:sym typeface="Symbol" pitchFamily="18" charset="2"/>
              </a:rPr>
              <a:t> </a:t>
            </a:r>
            <a:r>
              <a:rPr lang="ru-RU" sz="2400" i="1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ea typeface="+mj-ea"/>
                <a:cs typeface="+mj-cs"/>
                <a:sym typeface="Symbol" pitchFamily="18" charset="2"/>
              </a:rPr>
              <a:t></a:t>
            </a:r>
            <a:r>
              <a:rPr lang="en-US" sz="2400" spc="-100" baseline="-250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ea typeface="+mj-ea"/>
                <a:cs typeface="+mj-cs"/>
              </a:rPr>
              <a:t>0</a:t>
            </a:r>
            <a:r>
              <a:rPr lang="ru-RU" sz="2400" spc="-100" baseline="-250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ea typeface="+mj-ea"/>
                <a:cs typeface="+mj-cs"/>
              </a:rPr>
              <a:t> </a:t>
            </a:r>
            <a:r>
              <a:rPr lang="ru-RU" sz="24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ea typeface="+mj-ea"/>
                <a:cs typeface="+mj-cs"/>
              </a:rPr>
              <a:t> ,    </a:t>
            </a:r>
            <a:r>
              <a:rPr lang="en-US" sz="2400" i="1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ea typeface="+mj-ea"/>
                <a:cs typeface="+mj-cs"/>
              </a:rPr>
              <a:t>r</a:t>
            </a:r>
            <a:r>
              <a:rPr lang="en-US" sz="24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ea typeface="+mj-ea"/>
                <a:cs typeface="+mj-cs"/>
              </a:rPr>
              <a:t> = </a:t>
            </a:r>
            <a:r>
              <a:rPr lang="ru-RU" sz="24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ea typeface="+mj-ea"/>
                <a:cs typeface="+mj-cs"/>
              </a:rPr>
              <a:t>1</a:t>
            </a:r>
            <a:r>
              <a:rPr lang="en-US" sz="24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ea typeface="+mj-ea"/>
                <a:cs typeface="+mj-cs"/>
              </a:rPr>
              <a:t> </a:t>
            </a:r>
            <a:r>
              <a:rPr lang="ru-RU" sz="2400" i="1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ea typeface="+mj-ea"/>
                <a:cs typeface="+mj-cs"/>
              </a:rPr>
              <a:t>кг</a:t>
            </a:r>
            <a:r>
              <a:rPr lang="en-US" sz="24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ea typeface="+mj-ea"/>
                <a:cs typeface="+mj-cs"/>
              </a:rPr>
              <a:t>/</a:t>
            </a:r>
            <a:r>
              <a:rPr lang="en-US" sz="2400" i="1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ea typeface="+mj-ea"/>
                <a:cs typeface="+mj-cs"/>
              </a:rPr>
              <a:t>c</a:t>
            </a:r>
            <a:endParaRPr lang="ru-RU" sz="2400" spc="-10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4" name="Rectangle 5"/>
          <p:cNvSpPr txBox="1">
            <a:spLocks/>
          </p:cNvSpPr>
          <p:nvPr/>
        </p:nvSpPr>
        <p:spPr bwMode="auto">
          <a:xfrm>
            <a:off x="3563888" y="870486"/>
            <a:ext cx="5580112" cy="500066"/>
          </a:xfrm>
          <a:prstGeom prst="rect">
            <a:avLst/>
          </a:prstGeom>
          <a:noFill/>
          <a:ln w="9525" cap="rnd">
            <a:noFill/>
          </a:ln>
        </p:spPr>
        <p:txBody>
          <a:bodyPr anchor="b">
            <a:normAutofit/>
          </a:bodyPr>
          <a:lstStyle/>
          <a:p>
            <a:pPr eaLnBrk="0" hangingPunct="0">
              <a:defRPr/>
            </a:pPr>
            <a:r>
              <a:rPr lang="ru-RU" sz="2400" spc="-1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Маятник «в масле»:     </a:t>
            </a:r>
            <a:r>
              <a:rPr lang="ru-RU" sz="2400" i="1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ea typeface="+mj-ea"/>
                <a:cs typeface="+mj-cs"/>
                <a:sym typeface="Symbol" pitchFamily="18" charset="2"/>
              </a:rPr>
              <a:t></a:t>
            </a:r>
            <a:r>
              <a:rPr lang="ru-RU" sz="2400" i="1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ea typeface="+mj-ea"/>
                <a:cs typeface="+mj-cs"/>
              </a:rPr>
              <a:t> </a:t>
            </a:r>
            <a:r>
              <a:rPr lang="en-US" sz="2400" i="1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ea typeface="+mj-ea"/>
                <a:cs typeface="+mj-cs"/>
              </a:rPr>
              <a:t> </a:t>
            </a:r>
            <a:r>
              <a:rPr lang="en-US" sz="2400" i="1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ea typeface="+mj-ea"/>
                <a:cs typeface="+mj-cs"/>
                <a:sym typeface="Symbol" pitchFamily="18" charset="2"/>
              </a:rPr>
              <a:t>&gt; </a:t>
            </a:r>
            <a:r>
              <a:rPr lang="ru-RU" sz="2400" i="1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ea typeface="+mj-ea"/>
                <a:cs typeface="+mj-cs"/>
                <a:sym typeface="Symbol" pitchFamily="18" charset="2"/>
              </a:rPr>
              <a:t></a:t>
            </a:r>
            <a:r>
              <a:rPr lang="en-US" sz="2400" spc="-100" baseline="-250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ea typeface="+mj-ea"/>
                <a:cs typeface="+mj-cs"/>
              </a:rPr>
              <a:t>0</a:t>
            </a:r>
            <a:r>
              <a:rPr lang="ru-RU" sz="2400" spc="-100" baseline="-250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ea typeface="+mj-ea"/>
                <a:cs typeface="+mj-cs"/>
              </a:rPr>
              <a:t> </a:t>
            </a:r>
            <a:r>
              <a:rPr lang="ru-RU" sz="24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ea typeface="+mj-ea"/>
                <a:cs typeface="+mj-cs"/>
              </a:rPr>
              <a:t> ,    </a:t>
            </a:r>
            <a:r>
              <a:rPr lang="en-US" sz="2400" i="1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ea typeface="+mj-ea"/>
                <a:cs typeface="+mj-cs"/>
              </a:rPr>
              <a:t>r</a:t>
            </a:r>
            <a:r>
              <a:rPr lang="en-US" sz="24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ea typeface="+mj-ea"/>
                <a:cs typeface="+mj-cs"/>
              </a:rPr>
              <a:t> = </a:t>
            </a:r>
            <a:r>
              <a:rPr lang="ru-RU" sz="24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ea typeface="+mj-ea"/>
                <a:cs typeface="+mj-cs"/>
              </a:rPr>
              <a:t>2</a:t>
            </a:r>
            <a:r>
              <a:rPr lang="en-US" sz="24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ea typeface="+mj-ea"/>
                <a:cs typeface="+mj-cs"/>
              </a:rPr>
              <a:t> </a:t>
            </a:r>
            <a:r>
              <a:rPr lang="ru-RU" sz="2400" i="1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ea typeface="+mj-ea"/>
                <a:cs typeface="+mj-cs"/>
              </a:rPr>
              <a:t>кг</a:t>
            </a:r>
            <a:r>
              <a:rPr lang="en-US" sz="24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ea typeface="+mj-ea"/>
                <a:cs typeface="+mj-cs"/>
              </a:rPr>
              <a:t>/</a:t>
            </a:r>
            <a:r>
              <a:rPr lang="en-US" sz="2400" i="1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ea typeface="+mj-ea"/>
                <a:cs typeface="+mj-cs"/>
              </a:rPr>
              <a:t>c</a:t>
            </a:r>
            <a:endParaRPr lang="ru-RU" sz="2400" spc="-10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5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/>
          </p:cNvSpPr>
          <p:nvPr>
            <p:ph type="title"/>
          </p:nvPr>
        </p:nvSpPr>
        <p:spPr bwMode="auto">
          <a:xfrm>
            <a:off x="457200" y="152399"/>
            <a:ext cx="5915025" cy="611187"/>
          </a:xfrm>
          <a:ln w="9525"/>
        </p:spPr>
        <p:txBody>
          <a:bodyPr wrap="square" lIns="91440" tIns="45720" rIns="91440" bIns="45720" numCol="1" compatLnSpc="1">
            <a:prstTxWarp prst="textNoShape">
              <a:avLst/>
            </a:prstTxWarp>
            <a:normAutofit/>
          </a:bodyPr>
          <a:lstStyle/>
          <a:p>
            <a:pPr>
              <a:defRPr/>
            </a:pPr>
            <a:r>
              <a:rPr lang="ru-RU" sz="2800" dirty="0" smtClean="0">
                <a:ln>
                  <a:noFill/>
                </a:ln>
                <a:effectLst/>
                <a:latin typeface="Bookman Old Style" pitchFamily="18" charset="0"/>
              </a:rPr>
              <a:t>Большое затухание</a:t>
            </a:r>
            <a:r>
              <a:rPr lang="ru-RU" sz="2800" dirty="0" smtClean="0">
                <a:ln>
                  <a:noFill/>
                </a:ln>
                <a:effectLst/>
                <a:latin typeface="Arial" charset="0"/>
              </a:rPr>
              <a:t>:</a:t>
            </a:r>
          </a:p>
        </p:txBody>
      </p:sp>
      <p:pic>
        <p:nvPicPr>
          <p:cNvPr id="6246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4097338"/>
            <a:ext cx="8501063" cy="213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0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908050"/>
            <a:ext cx="4537300" cy="304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1" name="Rectangle 9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6246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9478989"/>
              </p:ext>
            </p:extLst>
          </p:nvPr>
        </p:nvGraphicFramePr>
        <p:xfrm>
          <a:off x="5098155" y="1052736"/>
          <a:ext cx="3794325" cy="6480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77" name="Формула" r:id="rId6" imgW="1346040" imgH="228600" progId="Equation.3">
                  <p:embed/>
                </p:oleObj>
              </mc:Choice>
              <mc:Fallback>
                <p:oleObj name="Формула" r:id="rId6" imgW="1346040" imgH="2286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8155" y="1052736"/>
                        <a:ext cx="3794325" cy="64807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472" name="Rectangle 14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62473" name="Rectangle 15"/>
          <p:cNvSpPr>
            <a:spLocks noChangeArrowheads="1"/>
          </p:cNvSpPr>
          <p:nvPr/>
        </p:nvSpPr>
        <p:spPr bwMode="auto">
          <a:xfrm>
            <a:off x="5165725" y="244473"/>
            <a:ext cx="12065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ru-RU" sz="2800" i="1">
                <a:latin typeface="Times New Roman" pitchFamily="18" charset="0"/>
                <a:sym typeface="Symbol" pitchFamily="18" charset="2"/>
              </a:rPr>
              <a:t></a:t>
            </a:r>
            <a:r>
              <a:rPr lang="ru-RU" sz="2800" i="1">
                <a:latin typeface="Times New Roman" pitchFamily="18" charset="0"/>
              </a:rPr>
              <a:t> </a:t>
            </a:r>
            <a:r>
              <a:rPr lang="en-US" sz="2800" i="1">
                <a:latin typeface="Times New Roman" pitchFamily="18" charset="0"/>
              </a:rPr>
              <a:t> </a:t>
            </a:r>
            <a:r>
              <a:rPr lang="en-US" sz="2800">
                <a:latin typeface="Times New Roman" pitchFamily="18" charset="0"/>
                <a:sym typeface="Symbol" pitchFamily="18" charset="2"/>
              </a:rPr>
              <a:t></a:t>
            </a:r>
            <a:r>
              <a:rPr lang="en-US" sz="2800" i="1">
                <a:latin typeface="Times New Roman" pitchFamily="18" charset="0"/>
              </a:rPr>
              <a:t> </a:t>
            </a:r>
            <a:r>
              <a:rPr lang="ru-RU" sz="2800" i="1">
                <a:latin typeface="Times New Roman" pitchFamily="18" charset="0"/>
                <a:sym typeface="Symbol" pitchFamily="18" charset="2"/>
              </a:rPr>
              <a:t></a:t>
            </a:r>
            <a:r>
              <a:rPr lang="en-US" sz="2800" baseline="-25000">
                <a:latin typeface="Times New Roman" pitchFamily="18" charset="0"/>
              </a:rPr>
              <a:t>0</a:t>
            </a:r>
          </a:p>
        </p:txBody>
      </p:sp>
      <p:sp>
        <p:nvSpPr>
          <p:cNvPr id="62474" name="Rectangle 4"/>
          <p:cNvSpPr>
            <a:spLocks noChangeArrowheads="1"/>
          </p:cNvSpPr>
          <p:nvPr/>
        </p:nvSpPr>
        <p:spPr bwMode="auto">
          <a:xfrm>
            <a:off x="3500438" y="3976688"/>
            <a:ext cx="12509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ru-RU" sz="2800" i="1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</a:t>
            </a:r>
            <a:r>
              <a:rPr lang="ru-RU" sz="2800" i="1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i="1">
                <a:solidFill>
                  <a:srgbClr val="0000FF"/>
                </a:solidFill>
                <a:latin typeface="Times New Roman" pitchFamily="18" charset="0"/>
              </a:rPr>
              <a:t> &gt; </a:t>
            </a:r>
            <a:r>
              <a:rPr lang="ru-RU" sz="2800" i="1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</a:t>
            </a:r>
            <a:r>
              <a:rPr lang="en-US" sz="2800" baseline="-25000">
                <a:solidFill>
                  <a:srgbClr val="0000FF"/>
                </a:solidFill>
                <a:latin typeface="Times New Roman" pitchFamily="18" charset="0"/>
              </a:rPr>
              <a:t>0</a:t>
            </a:r>
          </a:p>
        </p:txBody>
      </p:sp>
      <p:sp>
        <p:nvSpPr>
          <p:cNvPr id="62475" name="Rectangle 4"/>
          <p:cNvSpPr>
            <a:spLocks noChangeArrowheads="1"/>
          </p:cNvSpPr>
          <p:nvPr/>
        </p:nvSpPr>
        <p:spPr bwMode="auto">
          <a:xfrm>
            <a:off x="1150938" y="4095750"/>
            <a:ext cx="849312" cy="4000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ru-RU" sz="2000" i="1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</a:t>
            </a:r>
            <a:endParaRPr lang="en-US" sz="2000" baseline="-250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62476" name="Rectangle 4"/>
          <p:cNvSpPr>
            <a:spLocks noChangeArrowheads="1"/>
          </p:cNvSpPr>
          <p:nvPr/>
        </p:nvSpPr>
        <p:spPr bwMode="auto">
          <a:xfrm>
            <a:off x="8096250" y="4738688"/>
            <a:ext cx="714375" cy="46196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en-US" sz="2400" i="1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t, c</a:t>
            </a:r>
            <a:endParaRPr lang="en-US" sz="2400" baseline="-25000">
              <a:solidFill>
                <a:srgbClr val="0000FF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5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Rectangle 5"/>
          <p:cNvSpPr>
            <a:spLocks noGrp="1"/>
          </p:cNvSpPr>
          <p:nvPr>
            <p:ph type="title"/>
          </p:nvPr>
        </p:nvSpPr>
        <p:spPr bwMode="auto">
          <a:xfrm>
            <a:off x="1343025" y="214313"/>
            <a:ext cx="5229225" cy="539750"/>
          </a:xfrm>
          <a:ln w="9525"/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ru-RU" sz="2400" smtClean="0">
                <a:ln>
                  <a:noFill/>
                </a:ln>
                <a:effectLst/>
              </a:rPr>
              <a:t>Осциллятор в «критическом режиме»: </a:t>
            </a:r>
          </a:p>
        </p:txBody>
      </p:sp>
      <p:sp>
        <p:nvSpPr>
          <p:cNvPr id="63496" name="Rectangle 6"/>
          <p:cNvSpPr>
            <a:spLocks noChangeArrowheads="1"/>
          </p:cNvSpPr>
          <p:nvPr/>
        </p:nvSpPr>
        <p:spPr bwMode="auto">
          <a:xfrm>
            <a:off x="6740525" y="230188"/>
            <a:ext cx="12604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ru-RU" sz="2800" i="1">
                <a:latin typeface="Times New Roman" pitchFamily="18" charset="0"/>
                <a:sym typeface="Symbol" pitchFamily="18" charset="2"/>
              </a:rPr>
              <a:t></a:t>
            </a:r>
            <a:r>
              <a:rPr lang="ru-RU" sz="2800" i="1">
                <a:latin typeface="Times New Roman" pitchFamily="18" charset="0"/>
              </a:rPr>
              <a:t> </a:t>
            </a:r>
            <a:r>
              <a:rPr lang="en-US" sz="2800" i="1">
                <a:latin typeface="Times New Roman" pitchFamily="18" charset="0"/>
              </a:rPr>
              <a:t> </a:t>
            </a:r>
            <a:r>
              <a:rPr lang="ru-RU" sz="2800" i="1">
                <a:latin typeface="Times New Roman" pitchFamily="18" charset="0"/>
              </a:rPr>
              <a:t>=</a:t>
            </a:r>
            <a:r>
              <a:rPr lang="en-US" sz="2800" i="1"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2800" i="1">
                <a:latin typeface="Times New Roman" pitchFamily="18" charset="0"/>
                <a:sym typeface="Symbol" pitchFamily="18" charset="2"/>
              </a:rPr>
              <a:t></a:t>
            </a:r>
            <a:r>
              <a:rPr lang="en-US" sz="2800" baseline="-25000">
                <a:latin typeface="Times New Roman" pitchFamily="18" charset="0"/>
              </a:rPr>
              <a:t>0</a:t>
            </a:r>
          </a:p>
        </p:txBody>
      </p:sp>
      <p:sp>
        <p:nvSpPr>
          <p:cNvPr id="63497" name="Rectangle 8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63498" name="Rectangle 10"/>
          <p:cNvSpPr>
            <a:spLocks noChangeArrowheads="1"/>
          </p:cNvSpPr>
          <p:nvPr/>
        </p:nvSpPr>
        <p:spPr bwMode="auto">
          <a:xfrm>
            <a:off x="0" y="3124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5" name="Rectangle 4"/>
          <p:cNvSpPr>
            <a:spLocks/>
          </p:cNvSpPr>
          <p:nvPr/>
        </p:nvSpPr>
        <p:spPr bwMode="auto">
          <a:xfrm>
            <a:off x="214313" y="1327150"/>
            <a:ext cx="2714625" cy="428625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>
              <a:defRPr/>
            </a:pP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</a:rPr>
              <a:t>Вид решения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</a:rPr>
              <a:t>:</a:t>
            </a:r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357188" y="3500438"/>
            <a:ext cx="29289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en-US" sz="2800" i="1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a) </a:t>
            </a:r>
            <a:r>
              <a:rPr lang="ru-RU" sz="2800" i="1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</a:t>
            </a:r>
            <a:r>
              <a:rPr lang="ru-RU" sz="2800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(0)</a:t>
            </a:r>
            <a:r>
              <a:rPr lang="ru-RU" sz="2800" i="1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i="1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sz="2800" i="1">
                <a:solidFill>
                  <a:schemeClr val="bg1"/>
                </a:solidFill>
                <a:latin typeface="Times New Roman" pitchFamily="18" charset="0"/>
              </a:rPr>
              <a:t>= А</a:t>
            </a:r>
            <a:r>
              <a:rPr lang="ru-RU" sz="2800" i="1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= </a:t>
            </a:r>
            <a:r>
              <a:rPr lang="ru-RU" sz="2800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0;</a:t>
            </a:r>
            <a:endParaRPr lang="en-US" sz="2800" baseline="-25000">
              <a:solidFill>
                <a:schemeClr val="bg1"/>
              </a:solidFill>
              <a:latin typeface="Times New Roman" pitchFamily="18" charset="0"/>
            </a:endParaRPr>
          </a:p>
        </p:txBody>
      </p:sp>
      <p:graphicFrame>
        <p:nvGraphicFramePr>
          <p:cNvPr id="38919" name="Object 7"/>
          <p:cNvGraphicFramePr>
            <a:graphicFrameLocks noChangeAspect="1"/>
          </p:cNvGraphicFramePr>
          <p:nvPr/>
        </p:nvGraphicFramePr>
        <p:xfrm>
          <a:off x="965200" y="4071938"/>
          <a:ext cx="1809750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34" name="Формула" r:id="rId4" imgW="965160" imgH="266400" progId="Equation.3">
                  <p:embed/>
                </p:oleObj>
              </mc:Choice>
              <mc:Fallback>
                <p:oleObj name="Формула" r:id="rId4" imgW="965160" imgH="2664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5200" y="4071938"/>
                        <a:ext cx="1809750" cy="5000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Группа 24"/>
          <p:cNvGrpSpPr>
            <a:grpSpLocks/>
          </p:cNvGrpSpPr>
          <p:nvPr/>
        </p:nvGrpSpPr>
        <p:grpSpPr bwMode="auto">
          <a:xfrm>
            <a:off x="1071563" y="5214938"/>
            <a:ext cx="1452562" cy="650875"/>
            <a:chOff x="5673725" y="5088550"/>
            <a:chExt cx="1452563" cy="650263"/>
          </a:xfrm>
        </p:grpSpPr>
        <p:sp>
          <p:nvSpPr>
            <p:cNvPr id="63513" name="Rectangle 6"/>
            <p:cNvSpPr>
              <a:spLocks noChangeArrowheads="1"/>
            </p:cNvSpPr>
            <p:nvPr/>
          </p:nvSpPr>
          <p:spPr bwMode="auto">
            <a:xfrm>
              <a:off x="6294750" y="5088550"/>
              <a:ext cx="428628" cy="502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0" hangingPunct="0"/>
              <a:r>
                <a:rPr lang="en-US" sz="4000" baseline="-25000">
                  <a:solidFill>
                    <a:schemeClr val="bg1"/>
                  </a:solidFill>
                  <a:latin typeface="Times New Roman" pitchFamily="18" charset="0"/>
                  <a:sym typeface="Symbol" pitchFamily="18" charset="2"/>
                </a:rPr>
                <a:t></a:t>
              </a:r>
              <a:endParaRPr lang="en-US" sz="4000" baseline="-25000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graphicFrame>
          <p:nvGraphicFramePr>
            <p:cNvPr id="63491" name="Object 10"/>
            <p:cNvGraphicFramePr>
              <a:graphicFrameLocks noChangeAspect="1"/>
            </p:cNvGraphicFramePr>
            <p:nvPr/>
          </p:nvGraphicFramePr>
          <p:xfrm>
            <a:off x="5673725" y="5286375"/>
            <a:ext cx="1452563" cy="4524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535" name="Формула" r:id="rId6" imgW="774360" imgH="241200" progId="Equation.3">
                    <p:embed/>
                  </p:oleObj>
                </mc:Choice>
                <mc:Fallback>
                  <p:oleObj name="Формула" r:id="rId6" imgW="774360" imgH="241200" progId="Equation.3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73725" y="5286375"/>
                          <a:ext cx="1452563" cy="4524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3505" name="Rectangle 4"/>
          <p:cNvSpPr>
            <a:spLocks noChangeArrowheads="1"/>
          </p:cNvSpPr>
          <p:nvPr/>
        </p:nvSpPr>
        <p:spPr bwMode="auto">
          <a:xfrm>
            <a:off x="757238" y="390525"/>
            <a:ext cx="70008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1600" b="1">
                <a:solidFill>
                  <a:srgbClr val="800000"/>
                </a:solidFill>
                <a:ea typeface="Times New Roman" pitchFamily="18" charset="0"/>
                <a:cs typeface="Arial" charset="0"/>
              </a:rPr>
              <a:t>3.</a:t>
            </a:r>
            <a:r>
              <a:rPr lang="en-US" sz="1600" b="1">
                <a:solidFill>
                  <a:srgbClr val="800000"/>
                </a:solidFill>
                <a:ea typeface="Times New Roman" pitchFamily="18" charset="0"/>
                <a:cs typeface="Arial" charset="0"/>
              </a:rPr>
              <a:t>6</a:t>
            </a:r>
            <a:r>
              <a:rPr lang="ru-RU" sz="1600" b="1">
                <a:solidFill>
                  <a:srgbClr val="800000"/>
                </a:solidFill>
                <a:ea typeface="Times New Roman" pitchFamily="18" charset="0"/>
                <a:cs typeface="Arial" charset="0"/>
              </a:rPr>
              <a:t>.2.</a:t>
            </a:r>
          </a:p>
        </p:txBody>
      </p:sp>
      <p:sp>
        <p:nvSpPr>
          <p:cNvPr id="63506" name="Прямоугольник 20"/>
          <p:cNvSpPr>
            <a:spLocks noChangeArrowheads="1"/>
          </p:cNvSpPr>
          <p:nvPr/>
        </p:nvSpPr>
        <p:spPr bwMode="auto">
          <a:xfrm>
            <a:off x="4929188" y="785813"/>
            <a:ext cx="1143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</a:t>
            </a:r>
            <a:r>
              <a:rPr lang="ru-RU" sz="2400" baseline="-25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4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 0</a:t>
            </a:r>
          </a:p>
        </p:txBody>
      </p:sp>
      <p:graphicFrame>
        <p:nvGraphicFramePr>
          <p:cNvPr id="44039" name="Object 4"/>
          <p:cNvGraphicFramePr>
            <a:graphicFrameLocks noChangeAspect="1"/>
          </p:cNvGraphicFramePr>
          <p:nvPr/>
        </p:nvGraphicFramePr>
        <p:xfrm>
          <a:off x="3000375" y="1214438"/>
          <a:ext cx="2947988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36" name="Формула" r:id="rId8" imgW="1447172" imgH="266584" progId="Equation.3">
                  <p:embed/>
                </p:oleObj>
              </mc:Choice>
              <mc:Fallback>
                <p:oleObj name="Формула" r:id="rId8" imgW="1447172" imgH="266584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0375" y="1214438"/>
                        <a:ext cx="2947988" cy="542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4041" name="Picture 9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357563" y="1928813"/>
            <a:ext cx="4248150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4"/>
          <p:cNvSpPr>
            <a:spLocks/>
          </p:cNvSpPr>
          <p:nvPr/>
        </p:nvSpPr>
        <p:spPr bwMode="auto">
          <a:xfrm>
            <a:off x="5000625" y="5143500"/>
            <a:ext cx="3429000" cy="1071563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>
              <a:defRPr/>
            </a:pPr>
            <a:r>
              <a:rPr lang="en-US" sz="2400" b="1" i="1" dirty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</a:rPr>
              <a:t>“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</a:rPr>
              <a:t>баллистические приборы</a:t>
            </a:r>
            <a:r>
              <a:rPr lang="en-US" sz="2400" b="1" i="1" dirty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</a:rPr>
              <a:t>”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Constantia" pitchFamily="18" charset="0"/>
            </a:endParaRPr>
          </a:p>
        </p:txBody>
      </p:sp>
      <p:grpSp>
        <p:nvGrpSpPr>
          <p:cNvPr id="3" name="Группа 30"/>
          <p:cNvGrpSpPr>
            <a:grpSpLocks/>
          </p:cNvGrpSpPr>
          <p:nvPr/>
        </p:nvGrpSpPr>
        <p:grpSpPr bwMode="auto">
          <a:xfrm>
            <a:off x="4070350" y="4965700"/>
            <a:ext cx="1493838" cy="482600"/>
            <a:chOff x="3619500" y="5668292"/>
            <a:chExt cx="1493756" cy="483271"/>
          </a:xfrm>
        </p:grpSpPr>
        <p:graphicFrame>
          <p:nvGraphicFramePr>
            <p:cNvPr id="63493" name="Object 5"/>
            <p:cNvGraphicFramePr>
              <a:graphicFrameLocks noChangeAspect="1"/>
            </p:cNvGraphicFramePr>
            <p:nvPr/>
          </p:nvGraphicFramePr>
          <p:xfrm>
            <a:off x="3619500" y="5699125"/>
            <a:ext cx="785813" cy="4524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537" name="Формула" r:id="rId11" imgW="419040" imgH="241200" progId="Equation.3">
                    <p:embed/>
                  </p:oleObj>
                </mc:Choice>
                <mc:Fallback>
                  <p:oleObj name="Формула" r:id="rId11" imgW="419040" imgH="241200" progId="Equation.3">
                    <p:embed/>
                    <p:pic>
                      <p:nvPicPr>
                        <p:cNvPr id="0" name="Picture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19500" y="5699125"/>
                          <a:ext cx="785813" cy="4524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3512" name="Прямоугольник 29"/>
            <p:cNvSpPr>
              <a:spLocks noChangeArrowheads="1"/>
            </p:cNvSpPr>
            <p:nvPr/>
          </p:nvSpPr>
          <p:spPr bwMode="auto">
            <a:xfrm>
              <a:off x="4327438" y="5668292"/>
              <a:ext cx="78581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 1/</a:t>
              </a:r>
              <a:r>
                <a:rPr lang="ru-RU" sz="2400" i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</a:t>
              </a:r>
              <a:endParaRPr lang="ru-RU"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33" name="Прямая со стрелкой 32"/>
          <p:cNvCxnSpPr/>
          <p:nvPr/>
        </p:nvCxnSpPr>
        <p:spPr>
          <a:xfrm rot="5400000" flipH="1" flipV="1">
            <a:off x="4333081" y="5071269"/>
            <a:ext cx="428625" cy="1588"/>
          </a:xfrm>
          <a:prstGeom prst="straightConnector1">
            <a:avLst/>
          </a:prstGeom>
          <a:ln w="38100">
            <a:solidFill>
              <a:srgbClr val="0000FF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6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4"/>
          <p:cNvSpPr>
            <a:spLocks/>
          </p:cNvSpPr>
          <p:nvPr/>
        </p:nvSpPr>
        <p:spPr bwMode="auto">
          <a:xfrm>
            <a:off x="928688" y="1357313"/>
            <a:ext cx="6643687" cy="4143375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marL="457200" indent="-457200" eaLnBrk="0" hangingPunct="0">
              <a:buFontTx/>
              <a:buAutoNum type="arabicParenR"/>
              <a:defRPr/>
            </a:pP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</a:rPr>
              <a:t>Число мод = …</a:t>
            </a:r>
          </a:p>
          <a:p>
            <a:pPr marL="457200" indent="-457200" eaLnBrk="0" hangingPunct="0">
              <a:defRPr/>
            </a:pPr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Constantia" pitchFamily="18" charset="0"/>
            </a:endParaRPr>
          </a:p>
          <a:p>
            <a:pPr eaLnBrk="0" hangingPunct="0">
              <a:defRPr/>
            </a:pP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</a:rPr>
              <a:t>2) Разная добротность мод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  <a:sym typeface="Symbol"/>
              </a:rPr>
              <a:t>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  <a:sym typeface="Symbol"/>
              </a:rPr>
              <a:t>спектры …</a:t>
            </a:r>
          </a:p>
          <a:p>
            <a:pPr eaLnBrk="0" hangingPunct="0">
              <a:defRPr/>
            </a:pP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</a:rPr>
              <a:t> </a:t>
            </a:r>
          </a:p>
          <a:p>
            <a:pPr eaLnBrk="0" hangingPunct="0">
              <a:defRPr/>
            </a:pP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</a:rPr>
              <a:t>3) Энергетическая независимость мод … … искажения «гармоничности мод» … появление «гармоник»</a:t>
            </a:r>
          </a:p>
          <a:p>
            <a:pPr eaLnBrk="0" hangingPunct="0">
              <a:defRPr/>
            </a:pPr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Constantia" pitchFamily="18" charset="0"/>
            </a:endParaRPr>
          </a:p>
          <a:p>
            <a:pPr eaLnBrk="0" hangingPunct="0">
              <a:defRPr/>
            </a:pP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</a:rPr>
              <a:t>4) Большое затухание – «моды исчезают» …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  <a:sym typeface="Wingdings" pitchFamily="2" charset="2"/>
              </a:rPr>
              <a:t>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Constantia" pitchFamily="18" charset="0"/>
            </a:endParaRPr>
          </a:p>
          <a:p>
            <a:pPr algn="ctr" eaLnBrk="0" hangingPunct="0">
              <a:defRPr/>
            </a:pPr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Constantia" pitchFamily="18" charset="0"/>
            </a:endParaRPr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357188" y="214313"/>
            <a:ext cx="828675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2400" b="1" i="1" dirty="0">
                <a:solidFill>
                  <a:srgbClr val="800000"/>
                </a:solidFill>
                <a:latin typeface="+mj-lt"/>
                <a:ea typeface="Times New Roman" pitchFamily="18" charset="0"/>
                <a:cs typeface="Arial" pitchFamily="34" charset="0"/>
              </a:rPr>
              <a:t>3.</a:t>
            </a:r>
            <a:r>
              <a:rPr lang="en-US" sz="2400" b="1" i="1" dirty="0">
                <a:solidFill>
                  <a:srgbClr val="800000"/>
                </a:solidFill>
                <a:latin typeface="+mj-lt"/>
                <a:ea typeface="Times New Roman" pitchFamily="18" charset="0"/>
                <a:cs typeface="Arial" pitchFamily="34" charset="0"/>
              </a:rPr>
              <a:t>7</a:t>
            </a:r>
            <a:r>
              <a:rPr lang="ru-RU" sz="2400" b="1" i="1" dirty="0">
                <a:solidFill>
                  <a:srgbClr val="800000"/>
                </a:solidFill>
                <a:latin typeface="+mj-lt"/>
                <a:ea typeface="Times New Roman" pitchFamily="18" charset="0"/>
                <a:cs typeface="Arial" pitchFamily="34" charset="0"/>
              </a:rPr>
              <a:t>. Особенности затухающих колебаний в системе связанных осцилляторов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1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/>
          </p:cNvSpPr>
          <p:nvPr>
            <p:ph type="title"/>
          </p:nvPr>
        </p:nvSpPr>
        <p:spPr bwMode="auto">
          <a:xfrm>
            <a:off x="1071538" y="357166"/>
            <a:ext cx="6696075" cy="561955"/>
          </a:xfrm>
          <a:noFill/>
          <a:ln w="9525"/>
        </p:spPr>
        <p:txBody>
          <a:bodyPr wrap="square" lIns="91440" tIns="45720" rIns="91440" bIns="45720" numCol="1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ru-RU" sz="3200" b="1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</a:rPr>
              <a:t>Колебания молекул </a:t>
            </a:r>
            <a:r>
              <a:rPr lang="ru-RU" sz="3200" b="1" i="1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</a:rPr>
              <a:t>Н</a:t>
            </a:r>
            <a:r>
              <a:rPr lang="ru-RU" sz="3200" b="1" baseline="-2500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</a:rPr>
              <a:t>2</a:t>
            </a:r>
            <a:r>
              <a:rPr lang="ru-RU" sz="3200" b="1" i="1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</a:rPr>
              <a:t>О</a:t>
            </a:r>
          </a:p>
        </p:txBody>
      </p:sp>
      <p:pic>
        <p:nvPicPr>
          <p:cNvPr id="95236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23850" y="1277938"/>
            <a:ext cx="8496300" cy="4278312"/>
          </a:xfrm>
          <a:ln/>
        </p:spPr>
      </p:pic>
      <p:sp>
        <p:nvSpPr>
          <p:cNvPr id="95237" name="Text Box 5"/>
          <p:cNvSpPr txBox="1">
            <a:spLocks noChangeArrowheads="1"/>
          </p:cNvSpPr>
          <p:nvPr/>
        </p:nvSpPr>
        <p:spPr bwMode="auto">
          <a:xfrm>
            <a:off x="611188" y="2997200"/>
            <a:ext cx="1943100" cy="3968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000" i="1" dirty="0" smtClean="0">
                <a:solidFill>
                  <a:srgbClr val="0000FF"/>
                </a:solidFill>
                <a:latin typeface="Cambria" pitchFamily="18" charset="0"/>
                <a:ea typeface="Cambria" pitchFamily="18" charset="0"/>
                <a:sym typeface="Symbol" pitchFamily="18" charset="2"/>
              </a:rPr>
              <a:t> </a:t>
            </a:r>
            <a:r>
              <a:rPr lang="ru-RU" sz="2000" baseline="-25000" dirty="0">
                <a:solidFill>
                  <a:srgbClr val="0000FF"/>
                </a:solidFill>
                <a:latin typeface="Cambria" pitchFamily="18" charset="0"/>
                <a:ea typeface="Cambria" pitchFamily="18" charset="0"/>
                <a:sym typeface="Symbol" pitchFamily="18" charset="2"/>
              </a:rPr>
              <a:t>1</a:t>
            </a:r>
            <a:r>
              <a:rPr lang="ru-RU" sz="2000" i="1" dirty="0">
                <a:solidFill>
                  <a:srgbClr val="0000FF"/>
                </a:solidFill>
                <a:latin typeface="Cambria" pitchFamily="18" charset="0"/>
                <a:ea typeface="Cambria" pitchFamily="18" charset="0"/>
                <a:sym typeface="Symbol" pitchFamily="18" charset="2"/>
              </a:rPr>
              <a:t>=</a:t>
            </a:r>
            <a:r>
              <a:rPr lang="ru-RU" sz="2000" dirty="0">
                <a:latin typeface="Cambria" pitchFamily="18" charset="0"/>
                <a:ea typeface="Cambria" pitchFamily="18" charset="0"/>
                <a:sym typeface="Symbol" pitchFamily="18" charset="2"/>
              </a:rPr>
              <a:t> </a:t>
            </a:r>
            <a:r>
              <a:rPr lang="ru-RU" sz="2000" dirty="0">
                <a:solidFill>
                  <a:srgbClr val="0000FF"/>
                </a:solidFill>
                <a:latin typeface="Cambria" pitchFamily="18" charset="0"/>
                <a:ea typeface="Cambria" pitchFamily="18" charset="0"/>
                <a:sym typeface="Symbol" pitchFamily="18" charset="2"/>
              </a:rPr>
              <a:t>3660</a:t>
            </a:r>
            <a:r>
              <a:rPr lang="en-US" sz="2000" dirty="0">
                <a:solidFill>
                  <a:srgbClr val="0000FF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ru-RU" sz="2000" i="1" dirty="0">
                <a:solidFill>
                  <a:srgbClr val="0000FF"/>
                </a:solidFill>
                <a:latin typeface="Cambria" pitchFamily="18" charset="0"/>
                <a:ea typeface="Cambria" pitchFamily="18" charset="0"/>
              </a:rPr>
              <a:t>см</a:t>
            </a:r>
            <a:r>
              <a:rPr lang="ru-RU" sz="2000" baseline="30000" dirty="0">
                <a:solidFill>
                  <a:srgbClr val="0000FF"/>
                </a:solidFill>
                <a:latin typeface="Cambria" pitchFamily="18" charset="0"/>
                <a:ea typeface="Cambria" pitchFamily="18" charset="0"/>
              </a:rPr>
              <a:t>-1</a:t>
            </a:r>
          </a:p>
        </p:txBody>
      </p:sp>
      <p:sp>
        <p:nvSpPr>
          <p:cNvPr id="95238" name="Text Box 6"/>
          <p:cNvSpPr txBox="1">
            <a:spLocks noChangeArrowheads="1"/>
          </p:cNvSpPr>
          <p:nvPr/>
        </p:nvSpPr>
        <p:spPr bwMode="auto">
          <a:xfrm>
            <a:off x="6659563" y="2997200"/>
            <a:ext cx="1943100" cy="3968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000" i="1" dirty="0">
                <a:solidFill>
                  <a:srgbClr val="0000FF"/>
                </a:solidFill>
                <a:latin typeface="Cambria" pitchFamily="18" charset="0"/>
                <a:ea typeface="Cambria" pitchFamily="18" charset="0"/>
                <a:sym typeface="Symbol" pitchFamily="18" charset="2"/>
              </a:rPr>
              <a:t> </a:t>
            </a:r>
            <a:r>
              <a:rPr lang="ru-RU" sz="2000" baseline="-25000" dirty="0">
                <a:solidFill>
                  <a:srgbClr val="0000FF"/>
                </a:solidFill>
                <a:latin typeface="Cambria" pitchFamily="18" charset="0"/>
                <a:ea typeface="Cambria" pitchFamily="18" charset="0"/>
                <a:sym typeface="Symbol" pitchFamily="18" charset="2"/>
              </a:rPr>
              <a:t>3</a:t>
            </a:r>
            <a:r>
              <a:rPr lang="ru-RU" sz="2000" i="1" dirty="0">
                <a:solidFill>
                  <a:srgbClr val="0000FF"/>
                </a:solidFill>
                <a:latin typeface="Cambria" pitchFamily="18" charset="0"/>
                <a:ea typeface="Cambria" pitchFamily="18" charset="0"/>
                <a:sym typeface="Symbol" pitchFamily="18" charset="2"/>
              </a:rPr>
              <a:t>=</a:t>
            </a:r>
            <a:r>
              <a:rPr lang="ru-RU" sz="2000" dirty="0">
                <a:latin typeface="Cambria" pitchFamily="18" charset="0"/>
                <a:ea typeface="Cambria" pitchFamily="18" charset="0"/>
                <a:sym typeface="Symbol" pitchFamily="18" charset="2"/>
              </a:rPr>
              <a:t> </a:t>
            </a:r>
            <a:r>
              <a:rPr lang="ru-RU" sz="2000" dirty="0">
                <a:solidFill>
                  <a:srgbClr val="0000FF"/>
                </a:solidFill>
                <a:latin typeface="Cambria" pitchFamily="18" charset="0"/>
                <a:ea typeface="Cambria" pitchFamily="18" charset="0"/>
                <a:sym typeface="Symbol" pitchFamily="18" charset="2"/>
              </a:rPr>
              <a:t>3760</a:t>
            </a:r>
            <a:r>
              <a:rPr lang="en-US" sz="2000" dirty="0">
                <a:solidFill>
                  <a:srgbClr val="0000FF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ru-RU" sz="2000" i="1" dirty="0">
                <a:solidFill>
                  <a:srgbClr val="0000FF"/>
                </a:solidFill>
                <a:latin typeface="Cambria" pitchFamily="18" charset="0"/>
                <a:ea typeface="Cambria" pitchFamily="18" charset="0"/>
              </a:rPr>
              <a:t>см</a:t>
            </a:r>
            <a:r>
              <a:rPr lang="ru-RU" sz="2000" baseline="30000" dirty="0">
                <a:solidFill>
                  <a:srgbClr val="0000FF"/>
                </a:solidFill>
                <a:latin typeface="Cambria" pitchFamily="18" charset="0"/>
                <a:ea typeface="Cambria" pitchFamily="18" charset="0"/>
              </a:rPr>
              <a:t>-1</a:t>
            </a:r>
          </a:p>
        </p:txBody>
      </p:sp>
      <p:sp>
        <p:nvSpPr>
          <p:cNvPr id="95239" name="Text Box 7"/>
          <p:cNvSpPr txBox="1">
            <a:spLocks noChangeArrowheads="1"/>
          </p:cNvSpPr>
          <p:nvPr/>
        </p:nvSpPr>
        <p:spPr bwMode="auto">
          <a:xfrm>
            <a:off x="3563938" y="2981325"/>
            <a:ext cx="1943100" cy="3968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000" i="1" dirty="0">
                <a:solidFill>
                  <a:srgbClr val="0000FF"/>
                </a:solidFill>
                <a:latin typeface="Cambria" pitchFamily="18" charset="0"/>
                <a:ea typeface="Cambria" pitchFamily="18" charset="0"/>
                <a:sym typeface="Symbol" pitchFamily="18" charset="2"/>
              </a:rPr>
              <a:t> </a:t>
            </a:r>
            <a:r>
              <a:rPr lang="ru-RU" sz="2000" baseline="-25000" dirty="0">
                <a:solidFill>
                  <a:srgbClr val="0000FF"/>
                </a:solidFill>
                <a:latin typeface="Cambria" pitchFamily="18" charset="0"/>
                <a:ea typeface="Cambria" pitchFamily="18" charset="0"/>
                <a:sym typeface="Symbol" pitchFamily="18" charset="2"/>
              </a:rPr>
              <a:t>2</a:t>
            </a:r>
            <a:r>
              <a:rPr lang="ru-RU" sz="2000" i="1" dirty="0">
                <a:solidFill>
                  <a:srgbClr val="0000FF"/>
                </a:solidFill>
                <a:latin typeface="Cambria" pitchFamily="18" charset="0"/>
                <a:ea typeface="Cambria" pitchFamily="18" charset="0"/>
                <a:sym typeface="Symbol" pitchFamily="18" charset="2"/>
              </a:rPr>
              <a:t>=</a:t>
            </a:r>
            <a:r>
              <a:rPr lang="ru-RU" sz="2000" dirty="0">
                <a:latin typeface="Cambria" pitchFamily="18" charset="0"/>
                <a:ea typeface="Cambria" pitchFamily="18" charset="0"/>
                <a:sym typeface="Symbol" pitchFamily="18" charset="2"/>
              </a:rPr>
              <a:t> </a:t>
            </a:r>
            <a:r>
              <a:rPr lang="ru-RU" sz="2000" dirty="0">
                <a:solidFill>
                  <a:srgbClr val="0000FF"/>
                </a:solidFill>
                <a:latin typeface="Cambria" pitchFamily="18" charset="0"/>
                <a:ea typeface="Cambria" pitchFamily="18" charset="0"/>
                <a:sym typeface="Symbol" pitchFamily="18" charset="2"/>
              </a:rPr>
              <a:t>1650</a:t>
            </a:r>
            <a:r>
              <a:rPr lang="en-US" sz="2000" dirty="0">
                <a:solidFill>
                  <a:srgbClr val="0000FF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ru-RU" sz="2000" i="1" dirty="0">
                <a:solidFill>
                  <a:srgbClr val="0000FF"/>
                </a:solidFill>
                <a:latin typeface="Cambria" pitchFamily="18" charset="0"/>
                <a:ea typeface="Cambria" pitchFamily="18" charset="0"/>
              </a:rPr>
              <a:t>см</a:t>
            </a:r>
            <a:r>
              <a:rPr lang="ru-RU" sz="2000" baseline="30000" dirty="0">
                <a:solidFill>
                  <a:srgbClr val="0000FF"/>
                </a:solidFill>
                <a:latin typeface="Cambria" pitchFamily="18" charset="0"/>
                <a:ea typeface="Cambria" pitchFamily="18" charset="0"/>
              </a:rPr>
              <a:t>-1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3698702" y="3103143"/>
            <a:ext cx="108000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6802620" y="3119936"/>
            <a:ext cx="108000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762474" y="3111164"/>
            <a:ext cx="108000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082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1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/>
          </p:cNvSpPr>
          <p:nvPr>
            <p:ph type="title"/>
          </p:nvPr>
        </p:nvSpPr>
        <p:spPr bwMode="auto">
          <a:xfrm>
            <a:off x="142844" y="1643050"/>
            <a:ext cx="8786874" cy="3643338"/>
          </a:xfrm>
          <a:noFill/>
          <a:ln w="9525"/>
        </p:spPr>
        <p:txBody>
          <a:bodyPr wrap="square" lIns="91440" tIns="45720" rIns="91440" bIns="45720" numCol="1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ru-RU" sz="3200" b="1" i="1" dirty="0" smtClean="0">
                <a:ln>
                  <a:noFill/>
                </a:ln>
                <a:solidFill>
                  <a:srgbClr val="0000FF"/>
                </a:solidFill>
                <a:effectLst/>
                <a:latin typeface="Bookman Old Style" pitchFamily="18" charset="0"/>
              </a:rPr>
              <a:t>Молекулярная </a:t>
            </a:r>
            <a:r>
              <a:rPr sz="3200" b="1" i="1" smtClean="0">
                <a:ln>
                  <a:noFill/>
                </a:ln>
                <a:solidFill>
                  <a:srgbClr val="0000FF"/>
                </a:solidFill>
                <a:effectLst/>
                <a:latin typeface="Bookman Old Style" pitchFamily="18" charset="0"/>
              </a:rPr>
              <a:t>/ </a:t>
            </a:r>
            <a:r>
              <a:rPr lang="ru-RU" sz="3200" b="1" i="1" dirty="0" smtClean="0">
                <a:ln>
                  <a:noFill/>
                </a:ln>
                <a:solidFill>
                  <a:srgbClr val="0000FF"/>
                </a:solidFill>
                <a:effectLst/>
                <a:latin typeface="Bookman Old Style" pitchFamily="18" charset="0"/>
              </a:rPr>
              <a:t>Колебательная спектроскопия</a:t>
            </a:r>
            <a:r>
              <a:rPr sz="3200" b="1" i="1" smtClean="0">
                <a:ln>
                  <a:noFill/>
                </a:ln>
                <a:solidFill>
                  <a:srgbClr val="0000FF"/>
                </a:solidFill>
                <a:effectLst/>
                <a:latin typeface="Bookman Old Style" pitchFamily="18" charset="0"/>
              </a:rPr>
              <a:t> </a:t>
            </a:r>
            <a:r>
              <a:rPr lang="ru-RU" sz="3200" b="1" dirty="0" smtClean="0">
                <a:ln>
                  <a:noFill/>
                </a:ln>
                <a:solidFill>
                  <a:srgbClr val="0000FF"/>
                </a:solidFill>
                <a:effectLst/>
                <a:latin typeface="Bookman Old Style" pitchFamily="18" charset="0"/>
              </a:rPr>
              <a:t>:</a:t>
            </a:r>
            <a:r>
              <a:rPr lang="ru-RU" sz="3200" b="1" i="1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</a:rPr>
              <a:t/>
            </a:r>
            <a:br>
              <a:rPr lang="ru-RU" sz="3200" b="1" i="1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</a:rPr>
            </a:br>
            <a:r>
              <a:rPr lang="ru-RU" sz="3200" b="1" i="1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</a:rPr>
              <a:t/>
            </a:r>
            <a:br>
              <a:rPr lang="ru-RU" sz="3200" b="1" i="1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</a:rPr>
            </a:br>
            <a:r>
              <a:rPr lang="ru-RU" sz="3200" b="1" i="1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</a:rPr>
              <a:t>1) </a:t>
            </a:r>
            <a:r>
              <a:rPr lang="ru-RU" sz="3200" i="1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</a:rPr>
              <a:t>Инфаракрасного</a:t>
            </a:r>
            <a:r>
              <a:rPr lang="ru-RU" sz="3200" b="1" i="1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</a:rPr>
              <a:t> поглощения </a:t>
            </a:r>
            <a:r>
              <a:rPr lang="ru-RU" sz="3200" i="1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</a:rPr>
              <a:t>света</a:t>
            </a:r>
            <a:r>
              <a:rPr lang="ru-RU" sz="3200" b="1" i="1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</a:rPr>
              <a:t/>
            </a:r>
            <a:br>
              <a:rPr lang="ru-RU" sz="3200" b="1" i="1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</a:rPr>
            </a:br>
            <a:r>
              <a:rPr lang="ru-RU" sz="3200" b="1" i="1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</a:rPr>
              <a:t>(ИК-спектроскопия)</a:t>
            </a:r>
            <a:r>
              <a:rPr sz="3200" b="1" i="1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</a:rPr>
              <a:t/>
            </a:r>
            <a:br>
              <a:rPr sz="3200" b="1" i="1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</a:rPr>
            </a:br>
            <a:r>
              <a:rPr sz="3200" i="1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</a:rPr>
              <a:t>IR-Spetroscopy </a:t>
            </a:r>
            <a:r>
              <a:rPr lang="ru-RU" sz="3200" b="1" i="1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</a:rPr>
              <a:t/>
            </a:r>
            <a:br>
              <a:rPr lang="ru-RU" sz="3200" b="1" i="1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</a:rPr>
            </a:br>
            <a:r>
              <a:rPr lang="ru-RU" sz="3200" b="1" i="1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</a:rPr>
              <a:t/>
            </a:r>
            <a:br>
              <a:rPr lang="ru-RU" sz="3200" b="1" i="1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</a:rPr>
            </a:br>
            <a:r>
              <a:rPr lang="ru-RU" sz="3200" b="1" i="1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</a:rPr>
              <a:t>2) </a:t>
            </a:r>
            <a:r>
              <a:rPr lang="ru-RU" sz="3200" i="1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</a:rPr>
              <a:t>Комбинационного</a:t>
            </a:r>
            <a:r>
              <a:rPr lang="ru-RU" sz="3200" b="1" i="1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</a:rPr>
              <a:t> рассеяния </a:t>
            </a:r>
            <a:r>
              <a:rPr lang="ru-RU" sz="3200" i="1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</a:rPr>
              <a:t>света</a:t>
            </a:r>
            <a:br>
              <a:rPr lang="ru-RU" sz="3200" i="1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</a:rPr>
            </a:br>
            <a:r>
              <a:rPr lang="ru-RU" sz="3200" i="1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</a:rPr>
              <a:t>(КР-спектроскопия </a:t>
            </a:r>
            <a:r>
              <a:rPr sz="3200" i="1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</a:rPr>
              <a:t> </a:t>
            </a:r>
            <a:r>
              <a:rPr lang="ru-RU" sz="320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sym typeface="Symbol"/>
              </a:rPr>
              <a:t></a:t>
            </a:r>
            <a:r>
              <a:rPr sz="3200" i="1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</a:rPr>
              <a:t> </a:t>
            </a:r>
            <a:r>
              <a:rPr lang="ru-RU" sz="3200" i="1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</a:rPr>
              <a:t>«Рамановская»</a:t>
            </a:r>
            <a:r>
              <a:rPr sz="3200" i="1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</a:rPr>
              <a:t>)</a:t>
            </a:r>
            <a:r>
              <a:rPr lang="ru-RU" sz="3200" i="1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</a:rPr>
              <a:t/>
            </a:r>
            <a:br>
              <a:rPr lang="ru-RU" sz="3200" i="1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</a:rPr>
            </a:br>
            <a:r>
              <a:rPr sz="3200" i="1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</a:rPr>
              <a:t>Raman Spetroscopy</a:t>
            </a:r>
            <a:r>
              <a:rPr lang="ru-RU" sz="3200" i="1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</a:rPr>
              <a:t/>
            </a:r>
            <a:br>
              <a:rPr lang="ru-RU" sz="3200" i="1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</a:rPr>
            </a:br>
            <a:endParaRPr lang="ru-RU" sz="3200" i="1" dirty="0" smtClean="0">
              <a:ln>
                <a:noFill/>
              </a:ln>
              <a:solidFill>
                <a:srgbClr val="FF0000"/>
              </a:solidFill>
              <a:effectLst/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39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1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9E480B-7966-46DF-A748-69146EF77C6D}" type="slidenum">
              <a:rPr lang="ru-RU"/>
              <a:pPr>
                <a:defRPr/>
              </a:pPr>
              <a:t>5</a:t>
            </a:fld>
            <a:endParaRPr lang="ru-RU" dirty="0"/>
          </a:p>
        </p:txBody>
      </p:sp>
      <p:pic>
        <p:nvPicPr>
          <p:cNvPr id="25609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4225" y="828675"/>
            <a:ext cx="7575550" cy="5624513"/>
          </a:xfrm>
          <a:prstGeom prst="rect">
            <a:avLst/>
          </a:prstGeom>
          <a:noFill/>
        </p:spPr>
      </p:pic>
      <p:sp>
        <p:nvSpPr>
          <p:cNvPr id="25611" name="Text Box 11"/>
          <p:cNvSpPr txBox="1">
            <a:spLocks noChangeArrowheads="1"/>
          </p:cNvSpPr>
          <p:nvPr/>
        </p:nvSpPr>
        <p:spPr bwMode="auto">
          <a:xfrm>
            <a:off x="3492500" y="3933825"/>
            <a:ext cx="194945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i="1" dirty="0">
                <a:solidFill>
                  <a:srgbClr val="0000FF"/>
                </a:solidFill>
                <a:latin typeface="Times New Roman" pitchFamily="18" charset="0"/>
              </a:rPr>
              <a:t>деформационные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25612" name="Text Box 12"/>
          <p:cNvSpPr txBox="1">
            <a:spLocks noChangeArrowheads="1"/>
          </p:cNvSpPr>
          <p:nvPr/>
        </p:nvSpPr>
        <p:spPr bwMode="auto">
          <a:xfrm>
            <a:off x="6269038" y="4868863"/>
            <a:ext cx="136842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i="1" dirty="0">
                <a:solidFill>
                  <a:srgbClr val="FF0000"/>
                </a:solidFill>
                <a:latin typeface="Times New Roman" pitchFamily="18" charset="0"/>
              </a:rPr>
              <a:t>валентные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5613" name="Line 13"/>
          <p:cNvSpPr>
            <a:spLocks noChangeShapeType="1"/>
          </p:cNvSpPr>
          <p:nvPr/>
        </p:nvSpPr>
        <p:spPr bwMode="auto">
          <a:xfrm>
            <a:off x="4427538" y="4365625"/>
            <a:ext cx="1587" cy="4572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ru-RU" dirty="0"/>
          </a:p>
        </p:txBody>
      </p:sp>
      <p:sp>
        <p:nvSpPr>
          <p:cNvPr id="25614" name="Rectangle 14"/>
          <p:cNvSpPr>
            <a:spLocks/>
          </p:cNvSpPr>
          <p:nvPr/>
        </p:nvSpPr>
        <p:spPr bwMode="auto">
          <a:xfrm>
            <a:off x="457200" y="152400"/>
            <a:ext cx="8075613" cy="468313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/>
            <a:r>
              <a:rPr lang="ru-RU" sz="2200" b="1" i="1" dirty="0">
                <a:solidFill>
                  <a:srgbClr val="FF0000"/>
                </a:solidFill>
                <a:latin typeface="Bookman Old Style" pitchFamily="18" charset="0"/>
              </a:rPr>
              <a:t>Спектр комбинационного рассеяния света воды</a:t>
            </a:r>
            <a:r>
              <a:rPr lang="en-US" sz="2200" b="1" i="1" dirty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endParaRPr lang="ru-RU" sz="2200" b="1" i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708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1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3"/>
          <p:cNvSpPr>
            <a:spLocks noGrp="1"/>
          </p:cNvSpPr>
          <p:nvPr>
            <p:ph type="body" idx="1"/>
          </p:nvPr>
        </p:nvSpPr>
        <p:spPr>
          <a:xfrm>
            <a:off x="457200" y="1225747"/>
            <a:ext cx="4972056" cy="457179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800" dirty="0" smtClean="0">
                <a:solidFill>
                  <a:srgbClr val="CC0099"/>
                </a:solidFill>
              </a:rPr>
              <a:t>Линейные молекулы</a:t>
            </a:r>
            <a:r>
              <a:rPr lang="en-US" sz="2800" dirty="0" smtClean="0">
                <a:solidFill>
                  <a:srgbClr val="CC0099"/>
                </a:solidFill>
              </a:rPr>
              <a:t> </a:t>
            </a:r>
            <a:r>
              <a:rPr lang="ru-RU" sz="2800" dirty="0" smtClean="0">
                <a:solidFill>
                  <a:srgbClr val="CC0099"/>
                </a:solidFill>
              </a:rPr>
              <a:t>(</a:t>
            </a:r>
            <a:r>
              <a:rPr lang="en-US" sz="2800" b="1" i="1" dirty="0" smtClean="0">
                <a:solidFill>
                  <a:srgbClr val="FF0000"/>
                </a:solidFill>
              </a:rPr>
              <a:t>CO</a:t>
            </a:r>
            <a:r>
              <a:rPr lang="en-US" sz="2800" baseline="-25000" dirty="0" smtClean="0">
                <a:solidFill>
                  <a:srgbClr val="FF0000"/>
                </a:solidFill>
              </a:rPr>
              <a:t>2</a:t>
            </a:r>
            <a:r>
              <a:rPr lang="ru-RU" sz="2800" dirty="0" smtClean="0">
                <a:solidFill>
                  <a:srgbClr val="CC0099"/>
                </a:solidFill>
              </a:rPr>
              <a:t>)</a:t>
            </a:r>
            <a:endParaRPr lang="ru-RU" sz="2800" dirty="0" smtClean="0">
              <a:solidFill>
                <a:srgbClr val="FF0000"/>
              </a:solidFill>
            </a:endParaRPr>
          </a:p>
        </p:txBody>
      </p:sp>
      <p:grpSp>
        <p:nvGrpSpPr>
          <p:cNvPr id="28" name="Группа 27"/>
          <p:cNvGrpSpPr/>
          <p:nvPr/>
        </p:nvGrpSpPr>
        <p:grpSpPr>
          <a:xfrm>
            <a:off x="7332662" y="2154262"/>
            <a:ext cx="1739932" cy="2700337"/>
            <a:chOff x="7332662" y="2154262"/>
            <a:chExt cx="1739932" cy="2700337"/>
          </a:xfrm>
        </p:grpSpPr>
        <p:sp>
          <p:nvSpPr>
            <p:cNvPr id="97291" name="Text Box 11"/>
            <p:cNvSpPr txBox="1">
              <a:spLocks noChangeArrowheads="1"/>
            </p:cNvSpPr>
            <p:nvPr/>
          </p:nvSpPr>
          <p:spPr bwMode="auto">
            <a:xfrm>
              <a:off x="7358062" y="3213124"/>
              <a:ext cx="1643093" cy="39687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ru-RU" sz="2000" i="1" dirty="0">
                  <a:solidFill>
                    <a:srgbClr val="0000FF"/>
                  </a:solidFill>
                  <a:latin typeface="Times New Roman" pitchFamily="18" charset="0"/>
                  <a:sym typeface="Symbol" pitchFamily="18" charset="2"/>
                </a:rPr>
                <a:t> </a:t>
              </a:r>
              <a:r>
                <a:rPr lang="ru-RU" sz="2000" baseline="-25000" dirty="0">
                  <a:solidFill>
                    <a:srgbClr val="0000FF"/>
                  </a:solidFill>
                  <a:latin typeface="Times New Roman" pitchFamily="18" charset="0"/>
                  <a:sym typeface="Symbol" pitchFamily="18" charset="2"/>
                </a:rPr>
                <a:t>2</a:t>
              </a:r>
              <a:r>
                <a:rPr lang="ru-RU" sz="2000" i="1" dirty="0">
                  <a:solidFill>
                    <a:srgbClr val="0000FF"/>
                  </a:solidFill>
                  <a:latin typeface="Times New Roman" pitchFamily="18" charset="0"/>
                  <a:sym typeface="Symbol" pitchFamily="18" charset="2"/>
                </a:rPr>
                <a:t>= </a:t>
              </a:r>
              <a:r>
                <a:rPr lang="ru-RU" sz="2000" dirty="0">
                  <a:solidFill>
                    <a:srgbClr val="0000FF"/>
                  </a:solidFill>
                  <a:latin typeface="Times New Roman" pitchFamily="18" charset="0"/>
                </a:rPr>
                <a:t>672</a:t>
              </a:r>
              <a:r>
                <a:rPr lang="en-US" sz="2000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ru-RU" sz="2000" i="1" dirty="0">
                  <a:solidFill>
                    <a:srgbClr val="0000FF"/>
                  </a:solidFill>
                  <a:latin typeface="Times New Roman" pitchFamily="18" charset="0"/>
                </a:rPr>
                <a:t>см</a:t>
              </a:r>
              <a:r>
                <a:rPr lang="ru-RU" sz="2000" baseline="30000" dirty="0">
                  <a:solidFill>
                    <a:srgbClr val="0000FF"/>
                  </a:solidFill>
                  <a:latin typeface="Times New Roman" pitchFamily="18" charset="0"/>
                </a:rPr>
                <a:t>-1</a:t>
              </a:r>
            </a:p>
          </p:txBody>
        </p:sp>
        <p:sp>
          <p:nvSpPr>
            <p:cNvPr id="97292" name="Text Box 12"/>
            <p:cNvSpPr txBox="1">
              <a:spLocks noChangeArrowheads="1"/>
            </p:cNvSpPr>
            <p:nvPr/>
          </p:nvSpPr>
          <p:spPr bwMode="auto">
            <a:xfrm>
              <a:off x="7332662" y="2154262"/>
              <a:ext cx="1739931" cy="39687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ru-RU" i="1" dirty="0">
                  <a:solidFill>
                    <a:srgbClr val="0000FF"/>
                  </a:solidFill>
                  <a:sym typeface="Symbol" pitchFamily="18" charset="2"/>
                </a:rPr>
                <a:t> </a:t>
              </a:r>
              <a:r>
                <a:rPr lang="ru-RU" baseline="-25000" dirty="0">
                  <a:solidFill>
                    <a:srgbClr val="0000FF"/>
                  </a:solidFill>
                  <a:sym typeface="Symbol" pitchFamily="18" charset="2"/>
                </a:rPr>
                <a:t>1</a:t>
              </a:r>
              <a:r>
                <a:rPr lang="ru-RU" i="1" dirty="0">
                  <a:solidFill>
                    <a:srgbClr val="0000FF"/>
                  </a:solidFill>
                  <a:sym typeface="Symbol" pitchFamily="18" charset="2"/>
                </a:rPr>
                <a:t>=</a:t>
              </a:r>
              <a:r>
                <a:rPr lang="ru-RU" dirty="0">
                  <a:sym typeface="Symbol" pitchFamily="18" charset="2"/>
                </a:rPr>
                <a:t> </a:t>
              </a:r>
              <a:r>
                <a:rPr lang="en-US" sz="2000" dirty="0">
                  <a:solidFill>
                    <a:srgbClr val="0000FF"/>
                  </a:solidFill>
                  <a:latin typeface="Times New Roman" pitchFamily="18" charset="0"/>
                </a:rPr>
                <a:t>1351 </a:t>
              </a:r>
              <a:r>
                <a:rPr lang="ru-RU" sz="2000" i="1" dirty="0">
                  <a:solidFill>
                    <a:srgbClr val="0000FF"/>
                  </a:solidFill>
                  <a:latin typeface="Times New Roman" pitchFamily="18" charset="0"/>
                </a:rPr>
                <a:t>см</a:t>
              </a:r>
              <a:r>
                <a:rPr lang="ru-RU" sz="2000" baseline="30000" dirty="0">
                  <a:solidFill>
                    <a:srgbClr val="0000FF"/>
                  </a:solidFill>
                  <a:latin typeface="Times New Roman" pitchFamily="18" charset="0"/>
                </a:rPr>
                <a:t>-1</a:t>
              </a:r>
            </a:p>
          </p:txBody>
        </p:sp>
        <p:sp>
          <p:nvSpPr>
            <p:cNvPr id="97293" name="Text Box 13"/>
            <p:cNvSpPr txBox="1">
              <a:spLocks noChangeArrowheads="1"/>
            </p:cNvSpPr>
            <p:nvPr/>
          </p:nvSpPr>
          <p:spPr bwMode="auto">
            <a:xfrm>
              <a:off x="7340600" y="4457724"/>
              <a:ext cx="1731994" cy="39687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ru-RU" i="1" dirty="0">
                  <a:solidFill>
                    <a:srgbClr val="0000FF"/>
                  </a:solidFill>
                  <a:sym typeface="Symbol" pitchFamily="18" charset="2"/>
                </a:rPr>
                <a:t> </a:t>
              </a:r>
              <a:r>
                <a:rPr lang="ru-RU" baseline="-25000" dirty="0">
                  <a:solidFill>
                    <a:srgbClr val="0000FF"/>
                  </a:solidFill>
                  <a:sym typeface="Symbol" pitchFamily="18" charset="2"/>
                </a:rPr>
                <a:t>3</a:t>
              </a:r>
              <a:r>
                <a:rPr lang="ru-RU" i="1" dirty="0">
                  <a:solidFill>
                    <a:srgbClr val="0000FF"/>
                  </a:solidFill>
                  <a:sym typeface="Symbol" pitchFamily="18" charset="2"/>
                </a:rPr>
                <a:t>=</a:t>
              </a:r>
              <a:r>
                <a:rPr lang="ru-RU" dirty="0">
                  <a:sym typeface="Symbol" pitchFamily="18" charset="2"/>
                </a:rPr>
                <a:t> </a:t>
              </a:r>
              <a:r>
                <a:rPr lang="ru-RU" sz="2000" dirty="0">
                  <a:solidFill>
                    <a:srgbClr val="0000FF"/>
                  </a:solidFill>
                  <a:latin typeface="Times New Roman" pitchFamily="18" charset="0"/>
                </a:rPr>
                <a:t>2396</a:t>
              </a:r>
              <a:r>
                <a:rPr lang="en-US" sz="2000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ru-RU" sz="2000" i="1" dirty="0">
                  <a:solidFill>
                    <a:srgbClr val="0000FF"/>
                  </a:solidFill>
                  <a:latin typeface="Times New Roman" pitchFamily="18" charset="0"/>
                </a:rPr>
                <a:t>см</a:t>
              </a:r>
              <a:r>
                <a:rPr lang="ru-RU" sz="2000" baseline="30000" dirty="0">
                  <a:solidFill>
                    <a:srgbClr val="0000FF"/>
                  </a:solidFill>
                  <a:latin typeface="Times New Roman" pitchFamily="18" charset="0"/>
                </a:rPr>
                <a:t>-1</a:t>
              </a:r>
            </a:p>
          </p:txBody>
        </p:sp>
      </p:grpSp>
      <p:pic>
        <p:nvPicPr>
          <p:cNvPr id="97295" name="Picture 15" descr="Новый рисунок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1817712"/>
            <a:ext cx="4176713" cy="353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96" name="Rectangle 16"/>
          <p:cNvSpPr>
            <a:spLocks/>
          </p:cNvSpPr>
          <p:nvPr/>
        </p:nvSpPr>
        <p:spPr bwMode="auto">
          <a:xfrm>
            <a:off x="3275013" y="5273699"/>
            <a:ext cx="5545137" cy="15843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eaLnBrk="0" hangingPunct="0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None/>
            </a:pPr>
            <a:r>
              <a:rPr lang="ru-RU" sz="2000" b="1" dirty="0">
                <a:solidFill>
                  <a:srgbClr val="0000FF"/>
                </a:solidFill>
                <a:latin typeface="Times New Roman" pitchFamily="18" charset="0"/>
              </a:rPr>
              <a:t>Три фундаментальные моды молекулы </a:t>
            </a:r>
            <a:r>
              <a:rPr lang="ru-RU" sz="2000" b="1" i="1" dirty="0">
                <a:solidFill>
                  <a:srgbClr val="0000FF"/>
                </a:solidFill>
                <a:latin typeface="Times New Roman" pitchFamily="18" charset="0"/>
              </a:rPr>
              <a:t>СО</a:t>
            </a:r>
            <a:r>
              <a:rPr lang="ru-RU" sz="2000" b="1" baseline="-25000" dirty="0">
                <a:solidFill>
                  <a:srgbClr val="0000FF"/>
                </a:solidFill>
                <a:latin typeface="Times New Roman" pitchFamily="18" charset="0"/>
              </a:rPr>
              <a:t>2</a:t>
            </a:r>
            <a:r>
              <a:rPr lang="ru-RU" sz="2000" b="1" dirty="0">
                <a:solidFill>
                  <a:srgbClr val="0000FF"/>
                </a:solidFill>
                <a:latin typeface="Times New Roman" pitchFamily="18" charset="0"/>
              </a:rPr>
              <a:t>:</a:t>
            </a:r>
            <a:r>
              <a:rPr lang="ru-RU" sz="2000" dirty="0">
                <a:solidFill>
                  <a:schemeClr val="bg1"/>
                </a:solidFill>
                <a:latin typeface="Constantia" pitchFamily="18" charset="0"/>
              </a:rPr>
              <a:t>  </a:t>
            </a:r>
          </a:p>
          <a:p>
            <a:pPr marL="273050" indent="-273050" eaLnBrk="0" hangingPunct="0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85000"/>
              <a:buFont typeface="Symbol" pitchFamily="18" charset="2"/>
              <a:buNone/>
            </a:pPr>
            <a:r>
              <a:rPr lang="ru-RU" sz="2000" i="1" dirty="0">
                <a:solidFill>
                  <a:schemeClr val="bg1"/>
                </a:solidFill>
                <a:latin typeface="Constantia" pitchFamily="18" charset="0"/>
                <a:sym typeface="Symbol" pitchFamily="18" charset="2"/>
              </a:rPr>
              <a:t> </a:t>
            </a:r>
            <a:r>
              <a:rPr lang="ru-RU" sz="2000" baseline="-25000" dirty="0">
                <a:solidFill>
                  <a:schemeClr val="bg1"/>
                </a:solidFill>
                <a:latin typeface="Constantia" pitchFamily="18" charset="0"/>
                <a:sym typeface="Symbol" pitchFamily="18" charset="2"/>
              </a:rPr>
              <a:t>1</a:t>
            </a:r>
            <a:r>
              <a:rPr lang="ru-RU" sz="2000" dirty="0">
                <a:solidFill>
                  <a:schemeClr val="bg1"/>
                </a:solidFill>
                <a:latin typeface="Constantia" pitchFamily="18" charset="0"/>
              </a:rPr>
              <a:t> - </a:t>
            </a:r>
            <a:r>
              <a:rPr lang="ru-RU" sz="2000" i="1" dirty="0">
                <a:solidFill>
                  <a:schemeClr val="bg1"/>
                </a:solidFill>
                <a:latin typeface="Constantia" pitchFamily="18" charset="0"/>
              </a:rPr>
              <a:t>Симметричная валентная мода</a:t>
            </a:r>
            <a:r>
              <a:rPr lang="ru-RU" sz="2000" dirty="0">
                <a:solidFill>
                  <a:schemeClr val="bg1"/>
                </a:solidFill>
                <a:latin typeface="Constantia" pitchFamily="18" charset="0"/>
              </a:rPr>
              <a:t>;</a:t>
            </a:r>
          </a:p>
          <a:p>
            <a:pPr marL="273050" indent="-273050" eaLnBrk="0" hangingPunct="0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85000"/>
              <a:buFont typeface="Symbol" pitchFamily="18" charset="2"/>
              <a:buNone/>
            </a:pPr>
            <a:r>
              <a:rPr lang="ru-RU" sz="2000" i="1" dirty="0">
                <a:solidFill>
                  <a:schemeClr val="bg1"/>
                </a:solidFill>
                <a:latin typeface="Constantia" pitchFamily="18" charset="0"/>
                <a:sym typeface="Symbol" pitchFamily="18" charset="2"/>
              </a:rPr>
              <a:t></a:t>
            </a:r>
            <a:r>
              <a:rPr lang="ru-RU" sz="2000" baseline="-25000" dirty="0">
                <a:solidFill>
                  <a:schemeClr val="bg1"/>
                </a:solidFill>
                <a:latin typeface="Constantia" pitchFamily="18" charset="0"/>
                <a:sym typeface="Symbol" pitchFamily="18" charset="2"/>
              </a:rPr>
              <a:t>2</a:t>
            </a:r>
            <a:r>
              <a:rPr lang="ru-RU" sz="2000" i="1" baseline="-25000" dirty="0">
                <a:solidFill>
                  <a:schemeClr val="bg1"/>
                </a:solidFill>
                <a:latin typeface="Constantia" pitchFamily="18" charset="0"/>
                <a:sym typeface="Symbol" pitchFamily="18" charset="2"/>
              </a:rPr>
              <a:t>  </a:t>
            </a:r>
            <a:r>
              <a:rPr lang="ru-RU" sz="2000" dirty="0">
                <a:solidFill>
                  <a:schemeClr val="bg1"/>
                </a:solidFill>
                <a:latin typeface="Constantia" pitchFamily="18" charset="0"/>
                <a:sym typeface="Symbol" pitchFamily="18" charset="2"/>
              </a:rPr>
              <a:t>-</a:t>
            </a:r>
            <a:r>
              <a:rPr lang="ru-RU" sz="2000" i="1" baseline="-25000" dirty="0">
                <a:solidFill>
                  <a:schemeClr val="bg1"/>
                </a:solidFill>
                <a:latin typeface="Constantia" pitchFamily="18" charset="0"/>
                <a:sym typeface="Symbol" pitchFamily="18" charset="2"/>
              </a:rPr>
              <a:t> </a:t>
            </a:r>
            <a:r>
              <a:rPr lang="ru-RU" sz="2000" i="1" dirty="0">
                <a:solidFill>
                  <a:schemeClr val="bg1"/>
                </a:solidFill>
                <a:latin typeface="Constantia" pitchFamily="18" charset="0"/>
                <a:sym typeface="Symbol" pitchFamily="18" charset="2"/>
              </a:rPr>
              <a:t>деформационная мода</a:t>
            </a:r>
          </a:p>
          <a:p>
            <a:pPr marL="273050" indent="-273050" eaLnBrk="0" hangingPunct="0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85000"/>
              <a:buFont typeface="Symbol" pitchFamily="18" charset="2"/>
              <a:buNone/>
            </a:pPr>
            <a:r>
              <a:rPr lang="ru-RU" sz="2000" i="1" dirty="0">
                <a:solidFill>
                  <a:schemeClr val="bg1"/>
                </a:solidFill>
                <a:latin typeface="Constantia" pitchFamily="18" charset="0"/>
                <a:sym typeface="Symbol" pitchFamily="18" charset="2"/>
              </a:rPr>
              <a:t></a:t>
            </a:r>
            <a:r>
              <a:rPr lang="ru-RU" sz="2000" baseline="-25000" dirty="0">
                <a:solidFill>
                  <a:schemeClr val="bg1"/>
                </a:solidFill>
                <a:latin typeface="Constantia" pitchFamily="18" charset="0"/>
                <a:sym typeface="Symbol" pitchFamily="18" charset="2"/>
              </a:rPr>
              <a:t>3</a:t>
            </a:r>
            <a:r>
              <a:rPr lang="ru-RU" sz="2000" dirty="0">
                <a:solidFill>
                  <a:schemeClr val="bg1"/>
                </a:solidFill>
                <a:latin typeface="Constantia" pitchFamily="18" charset="0"/>
              </a:rPr>
              <a:t> - </a:t>
            </a:r>
            <a:r>
              <a:rPr lang="ru-RU" sz="2000" i="1" dirty="0">
                <a:solidFill>
                  <a:schemeClr val="bg1"/>
                </a:solidFill>
                <a:latin typeface="Constantia" pitchFamily="18" charset="0"/>
              </a:rPr>
              <a:t>антисимметричная валентная мода</a:t>
            </a:r>
            <a:r>
              <a:rPr lang="ru-RU" sz="2000" dirty="0">
                <a:solidFill>
                  <a:schemeClr val="bg1"/>
                </a:solidFill>
                <a:latin typeface="Constantia" pitchFamily="18" charset="0"/>
              </a:rPr>
              <a:t>;</a:t>
            </a:r>
          </a:p>
        </p:txBody>
      </p:sp>
      <p:grpSp>
        <p:nvGrpSpPr>
          <p:cNvPr id="27" name="Группа 26"/>
          <p:cNvGrpSpPr/>
          <p:nvPr/>
        </p:nvGrpSpPr>
        <p:grpSpPr>
          <a:xfrm>
            <a:off x="142844" y="1817712"/>
            <a:ext cx="3357586" cy="4800600"/>
            <a:chOff x="142844" y="1817712"/>
            <a:chExt cx="3357586" cy="4800600"/>
          </a:xfrm>
        </p:grpSpPr>
        <p:pic>
          <p:nvPicPr>
            <p:cNvPr id="97284" name="Picture 4" descr="http://www.e-reading.club/illustrations/1048/1048763-i_112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0825" y="1817712"/>
              <a:ext cx="2906713" cy="4510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7288" name="Text Box 8"/>
            <p:cNvSpPr txBox="1">
              <a:spLocks noChangeArrowheads="1"/>
            </p:cNvSpPr>
            <p:nvPr/>
          </p:nvSpPr>
          <p:spPr bwMode="auto">
            <a:xfrm>
              <a:off x="2173288" y="2401912"/>
              <a:ext cx="1063625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rgbClr val="0000FF"/>
                  </a:solidFill>
                  <a:latin typeface="Cambria" pitchFamily="18" charset="0"/>
                  <a:ea typeface="Cambria" pitchFamily="18" charset="0"/>
                </a:rPr>
                <a:t>1351</a:t>
              </a:r>
              <a:r>
                <a:rPr lang="en-US" dirty="0">
                  <a:solidFill>
                    <a:srgbClr val="0000FF"/>
                  </a:solidFill>
                  <a:latin typeface="Cambria" pitchFamily="18" charset="0"/>
                  <a:ea typeface="Cambria" pitchFamily="18" charset="0"/>
                </a:rPr>
                <a:t> </a:t>
              </a:r>
              <a:r>
                <a:rPr lang="ru-RU" sz="1600" dirty="0">
                  <a:solidFill>
                    <a:srgbClr val="0000FF"/>
                  </a:solidFill>
                  <a:latin typeface="Cambria" pitchFamily="18" charset="0"/>
                  <a:ea typeface="Cambria" pitchFamily="18" charset="0"/>
                </a:rPr>
                <a:t>см</a:t>
              </a:r>
              <a:r>
                <a:rPr lang="ru-RU" sz="1600" baseline="30000" dirty="0">
                  <a:solidFill>
                    <a:srgbClr val="0000FF"/>
                  </a:solidFill>
                  <a:latin typeface="Cambria" pitchFamily="18" charset="0"/>
                  <a:ea typeface="Cambria" pitchFamily="18" charset="0"/>
                </a:rPr>
                <a:t>-1</a:t>
              </a:r>
              <a:endParaRPr lang="ru-RU" sz="1600" dirty="0">
                <a:solidFill>
                  <a:srgbClr val="0000FF"/>
                </a:solidFill>
                <a:latin typeface="Cambria" pitchFamily="18" charset="0"/>
                <a:ea typeface="Cambria" pitchFamily="18" charset="0"/>
              </a:endParaRPr>
            </a:p>
          </p:txBody>
        </p:sp>
        <p:sp>
          <p:nvSpPr>
            <p:cNvPr id="97289" name="Text Box 9"/>
            <p:cNvSpPr txBox="1">
              <a:spLocks noChangeArrowheads="1"/>
            </p:cNvSpPr>
            <p:nvPr/>
          </p:nvSpPr>
          <p:spPr bwMode="auto">
            <a:xfrm>
              <a:off x="971550" y="4865712"/>
              <a:ext cx="944563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ru-RU" sz="1600" dirty="0">
                  <a:solidFill>
                    <a:srgbClr val="0000FF"/>
                  </a:solidFill>
                  <a:latin typeface="Cambria" pitchFamily="18" charset="0"/>
                  <a:ea typeface="Cambria" pitchFamily="18" charset="0"/>
                </a:rPr>
                <a:t>672</a:t>
              </a:r>
              <a:r>
                <a:rPr lang="en-US" sz="1600" dirty="0">
                  <a:solidFill>
                    <a:srgbClr val="0000FF"/>
                  </a:solidFill>
                  <a:latin typeface="Cambria" pitchFamily="18" charset="0"/>
                  <a:ea typeface="Cambria" pitchFamily="18" charset="0"/>
                </a:rPr>
                <a:t> </a:t>
              </a:r>
              <a:r>
                <a:rPr lang="ru-RU" sz="1600" dirty="0">
                  <a:solidFill>
                    <a:srgbClr val="0000FF"/>
                  </a:solidFill>
                  <a:latin typeface="Cambria" pitchFamily="18" charset="0"/>
                  <a:ea typeface="Cambria" pitchFamily="18" charset="0"/>
                </a:rPr>
                <a:t>см</a:t>
              </a:r>
              <a:r>
                <a:rPr lang="ru-RU" sz="1600" baseline="30000" dirty="0">
                  <a:solidFill>
                    <a:srgbClr val="0000FF"/>
                  </a:solidFill>
                  <a:latin typeface="Cambria" pitchFamily="18" charset="0"/>
                  <a:ea typeface="Cambria" pitchFamily="18" charset="0"/>
                </a:rPr>
                <a:t>-1</a:t>
              </a:r>
              <a:endParaRPr lang="ru-RU" sz="1600" dirty="0">
                <a:solidFill>
                  <a:srgbClr val="0000FF"/>
                </a:solidFill>
                <a:latin typeface="Cambria" pitchFamily="18" charset="0"/>
                <a:ea typeface="Cambria" pitchFamily="18" charset="0"/>
              </a:endParaRPr>
            </a:p>
          </p:txBody>
        </p:sp>
        <p:sp>
          <p:nvSpPr>
            <p:cNvPr id="97290" name="Text Box 10"/>
            <p:cNvSpPr txBox="1">
              <a:spLocks noChangeArrowheads="1"/>
            </p:cNvSpPr>
            <p:nvPr/>
          </p:nvSpPr>
          <p:spPr bwMode="auto">
            <a:xfrm>
              <a:off x="2443155" y="3521099"/>
              <a:ext cx="1057275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ru-RU" sz="1600" dirty="0">
                  <a:solidFill>
                    <a:srgbClr val="0000FF"/>
                  </a:solidFill>
                  <a:latin typeface="Cambria" pitchFamily="18" charset="0"/>
                  <a:ea typeface="Cambria" pitchFamily="18" charset="0"/>
                </a:rPr>
                <a:t>2396</a:t>
              </a:r>
              <a:r>
                <a:rPr lang="en-US" sz="1600" dirty="0">
                  <a:solidFill>
                    <a:srgbClr val="0000FF"/>
                  </a:solidFill>
                  <a:latin typeface="Cambria" pitchFamily="18" charset="0"/>
                  <a:ea typeface="Cambria" pitchFamily="18" charset="0"/>
                </a:rPr>
                <a:t> </a:t>
              </a:r>
              <a:r>
                <a:rPr lang="ru-RU" sz="1600" dirty="0">
                  <a:solidFill>
                    <a:srgbClr val="0000FF"/>
                  </a:solidFill>
                  <a:latin typeface="Cambria" pitchFamily="18" charset="0"/>
                  <a:ea typeface="Cambria" pitchFamily="18" charset="0"/>
                </a:rPr>
                <a:t>см</a:t>
              </a:r>
              <a:r>
                <a:rPr lang="ru-RU" sz="1600" baseline="30000" dirty="0">
                  <a:solidFill>
                    <a:srgbClr val="0000FF"/>
                  </a:solidFill>
                  <a:latin typeface="Cambria" pitchFamily="18" charset="0"/>
                  <a:ea typeface="Cambria" pitchFamily="18" charset="0"/>
                </a:rPr>
                <a:t>-1</a:t>
              </a:r>
              <a:endParaRPr lang="ru-RU" sz="1600" dirty="0">
                <a:solidFill>
                  <a:srgbClr val="0000FF"/>
                </a:solidFill>
                <a:latin typeface="Cambria" pitchFamily="18" charset="0"/>
                <a:ea typeface="Cambria" pitchFamily="18" charset="0"/>
              </a:endParaRPr>
            </a:p>
          </p:txBody>
        </p:sp>
        <p:sp>
          <p:nvSpPr>
            <p:cNvPr id="97294" name="Rectangle 14"/>
            <p:cNvSpPr>
              <a:spLocks/>
            </p:cNvSpPr>
            <p:nvPr/>
          </p:nvSpPr>
          <p:spPr bwMode="auto">
            <a:xfrm>
              <a:off x="325438" y="2463824"/>
              <a:ext cx="1943100" cy="28892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273050" indent="-273050" eaLnBrk="0" hangingPunct="0">
                <a:lnSpc>
                  <a:spcPct val="90000"/>
                </a:lnSpc>
                <a:spcBef>
                  <a:spcPts val="600"/>
                </a:spcBef>
                <a:buClr>
                  <a:schemeClr val="accent2"/>
                </a:buClr>
                <a:buSzPct val="85000"/>
                <a:buFont typeface="Wingdings 2" pitchFamily="18" charset="2"/>
                <a:buNone/>
              </a:pPr>
              <a:r>
                <a:rPr lang="ru-RU" sz="1400" dirty="0">
                  <a:solidFill>
                    <a:schemeClr val="bg1"/>
                  </a:solidFill>
                  <a:latin typeface="Constantia" pitchFamily="18" charset="0"/>
                </a:rPr>
                <a:t>Симметричная мода</a:t>
              </a:r>
            </a:p>
          </p:txBody>
        </p:sp>
        <p:sp>
          <p:nvSpPr>
            <p:cNvPr id="97297" name="Rectangle 17"/>
            <p:cNvSpPr>
              <a:spLocks/>
            </p:cNvSpPr>
            <p:nvPr/>
          </p:nvSpPr>
          <p:spPr bwMode="auto">
            <a:xfrm>
              <a:off x="142844" y="3500438"/>
              <a:ext cx="2303463" cy="28892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273050" indent="-273050" eaLnBrk="0" hangingPunct="0">
                <a:lnSpc>
                  <a:spcPct val="90000"/>
                </a:lnSpc>
                <a:spcBef>
                  <a:spcPts val="600"/>
                </a:spcBef>
                <a:buClr>
                  <a:schemeClr val="accent2"/>
                </a:buClr>
                <a:buSzPct val="85000"/>
                <a:buFont typeface="Wingdings 2" pitchFamily="18" charset="2"/>
                <a:buNone/>
              </a:pPr>
              <a:r>
                <a:rPr lang="ru-RU" sz="1400" dirty="0">
                  <a:solidFill>
                    <a:schemeClr val="bg1"/>
                  </a:solidFill>
                  <a:latin typeface="Constantia" pitchFamily="18" charset="0"/>
                </a:rPr>
                <a:t>Антисимметричная мода</a:t>
              </a:r>
            </a:p>
          </p:txBody>
        </p:sp>
        <p:sp>
          <p:nvSpPr>
            <p:cNvPr id="97298" name="Rectangle 18"/>
            <p:cNvSpPr>
              <a:spLocks/>
            </p:cNvSpPr>
            <p:nvPr/>
          </p:nvSpPr>
          <p:spPr bwMode="auto">
            <a:xfrm>
              <a:off x="682625" y="6329387"/>
              <a:ext cx="2160588" cy="28892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273050" indent="-273050" eaLnBrk="0" hangingPunct="0">
                <a:lnSpc>
                  <a:spcPct val="90000"/>
                </a:lnSpc>
                <a:spcBef>
                  <a:spcPts val="600"/>
                </a:spcBef>
                <a:buClr>
                  <a:schemeClr val="accent2"/>
                </a:buClr>
                <a:buSzPct val="85000"/>
                <a:buFont typeface="Wingdings 2" pitchFamily="18" charset="2"/>
                <a:buNone/>
              </a:pPr>
              <a:r>
                <a:rPr lang="ru-RU" sz="1400" dirty="0">
                  <a:solidFill>
                    <a:schemeClr val="bg1"/>
                  </a:solidFill>
                  <a:latin typeface="Constantia" pitchFamily="18" charset="0"/>
                </a:rPr>
                <a:t>Деформационная мода</a:t>
              </a:r>
            </a:p>
          </p:txBody>
        </p:sp>
        <p:sp>
          <p:nvSpPr>
            <p:cNvPr id="97299" name="Rectangle 19"/>
            <p:cNvSpPr>
              <a:spLocks/>
            </p:cNvSpPr>
            <p:nvPr/>
          </p:nvSpPr>
          <p:spPr bwMode="auto">
            <a:xfrm>
              <a:off x="1092200" y="4705374"/>
              <a:ext cx="1439863" cy="14446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273050" indent="-273050" eaLnBrk="0" hangingPunct="0">
                <a:lnSpc>
                  <a:spcPct val="90000"/>
                </a:lnSpc>
                <a:spcBef>
                  <a:spcPts val="600"/>
                </a:spcBef>
                <a:buClr>
                  <a:schemeClr val="accent2"/>
                </a:buClr>
                <a:buSzPct val="85000"/>
                <a:buFont typeface="Wingdings 2" pitchFamily="18" charset="2"/>
                <a:buNone/>
              </a:pPr>
              <a:endParaRPr lang="ru-RU" sz="1400" dirty="0">
                <a:solidFill>
                  <a:schemeClr val="bg1"/>
                </a:solidFill>
                <a:latin typeface="Constantia" pitchFamily="18" charset="0"/>
              </a:endParaRPr>
            </a:p>
          </p:txBody>
        </p:sp>
      </p:grpSp>
      <p:sp>
        <p:nvSpPr>
          <p:cNvPr id="16" name="Rectangle 6"/>
          <p:cNvSpPr>
            <a:spLocks noGrp="1"/>
          </p:cNvSpPr>
          <p:nvPr>
            <p:ph type="title"/>
          </p:nvPr>
        </p:nvSpPr>
        <p:spPr bwMode="auto">
          <a:xfrm>
            <a:off x="-71470" y="71414"/>
            <a:ext cx="6643734" cy="428603"/>
          </a:xfrm>
          <a:noFill/>
          <a:ln w="9525"/>
        </p:spPr>
        <p:txBody>
          <a:bodyPr wrap="square" lIns="91440" tIns="45720" rIns="91440" bIns="45720" numCol="1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ru-RU" sz="2000" dirty="0" smtClean="0">
                <a:ln>
                  <a:noFill/>
                </a:ln>
                <a:solidFill>
                  <a:srgbClr val="FF0000"/>
                </a:solidFill>
                <a:effectLst/>
              </a:rPr>
              <a:t>2.3. Колебания молекул </a:t>
            </a:r>
            <a:r>
              <a:rPr lang="ru-RU" sz="1800" dirty="0" smtClean="0">
                <a:ln>
                  <a:noFill/>
                </a:ln>
                <a:solidFill>
                  <a:srgbClr val="FF0000"/>
                </a:solidFill>
                <a:effectLst/>
              </a:rPr>
              <a:t>(колебательная</a:t>
            </a:r>
            <a:r>
              <a:rPr sz="1800" smtClean="0">
                <a:ln>
                  <a:noFill/>
                </a:ln>
                <a:solidFill>
                  <a:srgbClr val="FF0000"/>
                </a:solidFill>
                <a:effectLst/>
              </a:rPr>
              <a:t>/</a:t>
            </a:r>
            <a:r>
              <a:rPr lang="ru-RU" sz="1800" dirty="0" smtClean="0">
                <a:ln>
                  <a:noFill/>
                </a:ln>
                <a:solidFill>
                  <a:srgbClr val="FF0000"/>
                </a:solidFill>
                <a:effectLst/>
              </a:rPr>
              <a:t>молекулярная спектроскопия)</a:t>
            </a: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214282" y="500042"/>
            <a:ext cx="864399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ea typeface="Times New Roman" pitchFamily="18" charset="0"/>
              </a:rPr>
              <a:t>2.3.2. Многоатомные молекулы. Колебательные степени свободы молекул:</a:t>
            </a:r>
            <a:r>
              <a:rPr lang="ru-RU" sz="2000" dirty="0" smtClean="0"/>
              <a:t> </a:t>
            </a:r>
            <a:r>
              <a:rPr lang="en-US" sz="2000" dirty="0" smtClean="0"/>
              <a:t>          </a:t>
            </a:r>
            <a:r>
              <a:rPr lang="ru-RU" sz="2000" dirty="0" smtClean="0">
                <a:solidFill>
                  <a:schemeClr val="bg1"/>
                </a:solidFill>
                <a:latin typeface="+mj-lt"/>
              </a:rPr>
              <a:t>3</a:t>
            </a:r>
            <a:r>
              <a:rPr lang="en-US" sz="2000" i="1" dirty="0" smtClean="0">
                <a:solidFill>
                  <a:schemeClr val="bg1"/>
                </a:solidFill>
                <a:latin typeface="+mj-lt"/>
              </a:rPr>
              <a:t>N</a:t>
            </a:r>
            <a:r>
              <a:rPr lang="ru-RU" sz="2000" i="1" dirty="0" smtClean="0">
                <a:solidFill>
                  <a:schemeClr val="bg1"/>
                </a:solidFill>
                <a:latin typeface="+mj-lt"/>
              </a:rPr>
              <a:t> – </a:t>
            </a:r>
            <a:r>
              <a:rPr lang="ru-RU" sz="2000" dirty="0" smtClean="0">
                <a:solidFill>
                  <a:schemeClr val="bg1"/>
                </a:solidFill>
                <a:latin typeface="+mj-lt"/>
              </a:rPr>
              <a:t>6 </a:t>
            </a: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/</a:t>
            </a:r>
            <a:r>
              <a:rPr lang="ru-RU" sz="2000" dirty="0" smtClean="0">
                <a:solidFill>
                  <a:schemeClr val="bg1"/>
                </a:solidFill>
                <a:latin typeface="+mj-lt"/>
              </a:rPr>
              <a:t> 3</a:t>
            </a:r>
            <a:r>
              <a:rPr lang="en-US" sz="2000" i="1" dirty="0" smtClean="0">
                <a:solidFill>
                  <a:schemeClr val="bg1"/>
                </a:solidFill>
                <a:latin typeface="+mj-lt"/>
              </a:rPr>
              <a:t>N</a:t>
            </a:r>
            <a:r>
              <a:rPr lang="ru-RU" sz="2000" i="1" dirty="0" smtClean="0">
                <a:solidFill>
                  <a:schemeClr val="bg1"/>
                </a:solidFill>
                <a:latin typeface="+mj-lt"/>
              </a:rPr>
              <a:t> – </a:t>
            </a:r>
            <a:r>
              <a:rPr lang="en-US" sz="2000" i="1" dirty="0" smtClean="0">
                <a:solidFill>
                  <a:schemeClr val="bg1"/>
                </a:solidFill>
                <a:latin typeface="+mj-lt"/>
              </a:rPr>
              <a:t>5</a:t>
            </a:r>
            <a:r>
              <a:rPr lang="ru-RU" sz="20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  </a:t>
            </a:r>
            <a:endParaRPr lang="ru-RU" sz="2000" dirty="0">
              <a:solidFill>
                <a:schemeClr val="bg1"/>
              </a:solidFill>
              <a:latin typeface="+mj-lt"/>
              <a:ea typeface="Times New Roman" pitchFamily="18" charset="0"/>
            </a:endParaRPr>
          </a:p>
        </p:txBody>
      </p:sp>
      <p:sp>
        <p:nvSpPr>
          <p:cNvPr id="20" name="Rectangle 5"/>
          <p:cNvSpPr txBox="1">
            <a:spLocks/>
          </p:cNvSpPr>
          <p:nvPr/>
        </p:nvSpPr>
        <p:spPr bwMode="auto">
          <a:xfrm>
            <a:off x="6572264" y="285728"/>
            <a:ext cx="1785950" cy="285752"/>
          </a:xfrm>
          <a:prstGeom prst="rect">
            <a:avLst/>
          </a:prstGeom>
          <a:ln w="9525" cap="rnd"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продолжение …</a:t>
            </a:r>
          </a:p>
        </p:txBody>
      </p:sp>
      <p:grpSp>
        <p:nvGrpSpPr>
          <p:cNvPr id="26" name="Группа 25"/>
          <p:cNvGrpSpPr/>
          <p:nvPr/>
        </p:nvGrpSpPr>
        <p:grpSpPr>
          <a:xfrm>
            <a:off x="3500430" y="3713250"/>
            <a:ext cx="5357850" cy="461665"/>
            <a:chOff x="3500430" y="3713250"/>
            <a:chExt cx="5357850" cy="461665"/>
          </a:xfrm>
        </p:grpSpPr>
        <p:sp>
          <p:nvSpPr>
            <p:cNvPr id="19" name="Rectangle 3"/>
            <p:cNvSpPr>
              <a:spLocks noChangeArrowheads="1"/>
            </p:cNvSpPr>
            <p:nvPr/>
          </p:nvSpPr>
          <p:spPr bwMode="auto">
            <a:xfrm>
              <a:off x="3500430" y="3713250"/>
              <a:ext cx="535785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r>
                <a:rPr lang="ru-RU" sz="2400" i="1" dirty="0" smtClean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</a:t>
              </a:r>
              <a:r>
                <a:rPr lang="ru-RU" sz="1400" dirty="0" smtClean="0">
                  <a:solidFill>
                    <a:srgbClr val="00B0F0"/>
                  </a:solidFill>
                  <a:latin typeface="+mj-lt"/>
                  <a:sym typeface="Symbol"/>
                </a:rPr>
                <a:t> </a:t>
              </a:r>
              <a:r>
                <a:rPr lang="en-US" sz="1400" dirty="0" smtClean="0">
                  <a:solidFill>
                    <a:srgbClr val="00B0F0"/>
                  </a:solidFill>
                  <a:latin typeface="+mj-lt"/>
                  <a:sym typeface="Symbol"/>
                </a:rPr>
                <a:t> </a:t>
              </a:r>
              <a:r>
                <a:rPr lang="ru-RU" sz="2400" dirty="0" smtClean="0">
                  <a:solidFill>
                    <a:srgbClr val="00B0F0"/>
                  </a:solidFill>
                  <a:latin typeface="+mj-lt"/>
                  <a:sym typeface="Symbol"/>
                </a:rPr>
                <a:t>?</a:t>
              </a:r>
              <a:r>
                <a:rPr lang="ru-RU" sz="1400" dirty="0" smtClean="0">
                  <a:solidFill>
                    <a:srgbClr val="00B0F0"/>
                  </a:solidFill>
                  <a:latin typeface="+mj-lt"/>
                  <a:sym typeface="Symbol"/>
                </a:rPr>
                <a:t> </a:t>
              </a:r>
              <a:r>
                <a:rPr lang="ru-RU" sz="1400" dirty="0" smtClean="0">
                  <a:solidFill>
                    <a:srgbClr val="00B0F0"/>
                  </a:solidFill>
                  <a:latin typeface="+mj-lt"/>
                </a:rPr>
                <a:t>в спектроскопии: </a:t>
              </a:r>
              <a:r>
                <a:rPr lang="en-US" sz="1400" dirty="0" smtClean="0">
                  <a:solidFill>
                    <a:srgbClr val="00B0F0"/>
                  </a:solidFill>
                  <a:latin typeface="+mj-lt"/>
                </a:rPr>
                <a:t>“</a:t>
              </a:r>
              <a:r>
                <a:rPr lang="ru-RU" sz="1400" dirty="0" smtClean="0">
                  <a:solidFill>
                    <a:srgbClr val="00B0F0"/>
                  </a:solidFill>
                  <a:latin typeface="+mj-lt"/>
                </a:rPr>
                <a:t>Частота</a:t>
              </a:r>
              <a:r>
                <a:rPr lang="en-US" sz="1400" dirty="0" smtClean="0">
                  <a:solidFill>
                    <a:srgbClr val="00B0F0"/>
                  </a:solidFill>
                  <a:latin typeface="+mj-lt"/>
                </a:rPr>
                <a:t>”</a:t>
              </a:r>
              <a:r>
                <a:rPr lang="ru-RU" sz="1400" dirty="0" smtClean="0">
                  <a:solidFill>
                    <a:srgbClr val="00B0F0"/>
                  </a:solidFill>
                  <a:latin typeface="+mj-lt"/>
                </a:rPr>
                <a:t> </a:t>
              </a:r>
              <a:r>
                <a:rPr lang="en-US" sz="1400" dirty="0" smtClean="0">
                  <a:solidFill>
                    <a:srgbClr val="00B0F0"/>
                  </a:solidFill>
                  <a:latin typeface="+mj-lt"/>
                </a:rPr>
                <a:t>/</a:t>
              </a:r>
              <a:r>
                <a:rPr lang="ru-RU" sz="1400" dirty="0" smtClean="0">
                  <a:solidFill>
                    <a:srgbClr val="00B0F0"/>
                  </a:solidFill>
                  <a:latin typeface="+mj-lt"/>
                </a:rPr>
                <a:t> </a:t>
              </a:r>
              <a:r>
                <a:rPr lang="en-US" sz="1400" dirty="0" smtClean="0">
                  <a:solidFill>
                    <a:srgbClr val="00B0F0"/>
                  </a:solidFill>
                  <a:latin typeface="+mj-lt"/>
                </a:rPr>
                <a:t>“</a:t>
              </a:r>
              <a:r>
                <a:rPr lang="ru-RU" sz="1400" dirty="0" smtClean="0">
                  <a:solidFill>
                    <a:srgbClr val="00B0F0"/>
                  </a:solidFill>
                  <a:latin typeface="+mj-lt"/>
                </a:rPr>
                <a:t>Волновое число</a:t>
              </a:r>
              <a:r>
                <a:rPr lang="en-US" sz="1400" dirty="0" smtClean="0">
                  <a:solidFill>
                    <a:srgbClr val="00B0F0"/>
                  </a:solidFill>
                  <a:latin typeface="+mj-lt"/>
                </a:rPr>
                <a:t>”</a:t>
              </a:r>
              <a:r>
                <a:rPr lang="ru-RU" sz="1400" dirty="0" smtClean="0">
                  <a:solidFill>
                    <a:srgbClr val="00B0F0"/>
                  </a:solidFill>
                  <a:latin typeface="+mj-lt"/>
                </a:rPr>
                <a:t>. </a:t>
              </a:r>
              <a:r>
                <a:rPr lang="ru-RU" sz="2400" i="1" dirty="0" smtClean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</a:t>
              </a:r>
              <a:r>
                <a:rPr lang="ru-RU" sz="1400" dirty="0" smtClean="0">
                  <a:solidFill>
                    <a:srgbClr val="00B0F0"/>
                  </a:solidFill>
                  <a:latin typeface="+mj-lt"/>
                  <a:sym typeface="Symbol"/>
                </a:rPr>
                <a:t> </a:t>
              </a:r>
              <a:r>
                <a:rPr lang="ru-RU" sz="2400" dirty="0" smtClean="0">
                  <a:solidFill>
                    <a:srgbClr val="00B0F0"/>
                  </a:solidFill>
                  <a:latin typeface="+mj-lt"/>
                  <a:sym typeface="Symbol"/>
                </a:rPr>
                <a:t>= 1</a:t>
              </a:r>
              <a:r>
                <a:rPr lang="en-US" sz="2400" dirty="0" smtClean="0">
                  <a:solidFill>
                    <a:srgbClr val="00B0F0"/>
                  </a:solidFill>
                  <a:latin typeface="+mj-lt"/>
                  <a:sym typeface="Symbol"/>
                </a:rPr>
                <a:t>/</a:t>
              </a:r>
              <a:r>
                <a:rPr lang="ru-RU" sz="2400" dirty="0" smtClean="0">
                  <a:solidFill>
                    <a:srgbClr val="00B0F0"/>
                  </a:solidFill>
                  <a:latin typeface="+mj-lt"/>
                  <a:sym typeface="Symbol"/>
                </a:rPr>
                <a:t></a:t>
              </a:r>
              <a:endParaRPr lang="ru-RU" sz="2400" dirty="0">
                <a:solidFill>
                  <a:srgbClr val="00B0F0"/>
                </a:solidFill>
                <a:latin typeface="+mj-lt"/>
                <a:ea typeface="Times New Roman" pitchFamily="18" charset="0"/>
              </a:endParaRPr>
            </a:p>
          </p:txBody>
        </p:sp>
        <p:cxnSp>
          <p:nvCxnSpPr>
            <p:cNvPr id="24" name="Прямая соединительная линия 23"/>
            <p:cNvCxnSpPr/>
            <p:nvPr/>
          </p:nvCxnSpPr>
          <p:spPr>
            <a:xfrm>
              <a:off x="7916336" y="3857628"/>
              <a:ext cx="108000" cy="1588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>
              <a:off x="3660099" y="3848856"/>
              <a:ext cx="108000" cy="1588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" name="Прямая соединительная линия 28"/>
          <p:cNvCxnSpPr/>
          <p:nvPr/>
        </p:nvCxnSpPr>
        <p:spPr>
          <a:xfrm>
            <a:off x="7484916" y="2284404"/>
            <a:ext cx="108000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7477646" y="4596071"/>
            <a:ext cx="108000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7500958" y="3334250"/>
            <a:ext cx="108000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150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1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1125538"/>
            <a:ext cx="7812087" cy="5399087"/>
          </a:xfrm>
          <a:prstGeom prst="rect">
            <a:avLst/>
          </a:prstGeom>
          <a:noFill/>
        </p:spPr>
      </p:pic>
      <p:sp>
        <p:nvSpPr>
          <p:cNvPr id="92167" name="Rectangle 7"/>
          <p:cNvSpPr>
            <a:spLocks/>
          </p:cNvSpPr>
          <p:nvPr/>
        </p:nvSpPr>
        <p:spPr bwMode="auto">
          <a:xfrm>
            <a:off x="250825" y="115888"/>
            <a:ext cx="8893175" cy="576262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/>
            <a:r>
              <a:rPr lang="ru-RU" sz="2600" b="1" i="1" dirty="0">
                <a:solidFill>
                  <a:srgbClr val="FF0000"/>
                </a:solidFill>
                <a:latin typeface="Bookman Old Style" pitchFamily="18" charset="0"/>
              </a:rPr>
              <a:t>Молекулярная колебательная спектроскопия</a:t>
            </a:r>
          </a:p>
        </p:txBody>
      </p:sp>
      <p:sp>
        <p:nvSpPr>
          <p:cNvPr id="92169" name="Rectangle 9"/>
          <p:cNvSpPr>
            <a:spLocks noGrp="1"/>
          </p:cNvSpPr>
          <p:nvPr>
            <p:ph type="body" sz="half" idx="1"/>
          </p:nvPr>
        </p:nvSpPr>
        <p:spPr>
          <a:xfrm>
            <a:off x="250825" y="692150"/>
            <a:ext cx="2087563" cy="468313"/>
          </a:xfrm>
          <a:noFill/>
          <a:ln/>
        </p:spPr>
        <p:txBody>
          <a:bodyPr/>
          <a:lstStyle/>
          <a:p>
            <a:r>
              <a:rPr lang="ru-RU" sz="2200" dirty="0" smtClean="0"/>
              <a:t>ИК спектры</a:t>
            </a:r>
          </a:p>
        </p:txBody>
      </p:sp>
    </p:spTree>
    <p:extLst>
      <p:ext uri="{BB962C8B-B14F-4D97-AF65-F5344CB8AC3E}">
        <p14:creationId xmlns:p14="http://schemas.microsoft.com/office/powerpoint/2010/main" val="252242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1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/>
          </p:cNvSpPr>
          <p:nvPr>
            <p:ph type="title"/>
          </p:nvPr>
        </p:nvSpPr>
        <p:spPr bwMode="auto">
          <a:xfrm>
            <a:off x="395288" y="188913"/>
            <a:ext cx="3322637" cy="534987"/>
          </a:xfrm>
          <a:noFill/>
          <a:ln w="9525"/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lang="ru-RU" sz="2800" dirty="0" smtClean="0">
                <a:ln>
                  <a:noFill/>
                </a:ln>
                <a:effectLst/>
              </a:rPr>
              <a:t>ИК спектроскопия</a:t>
            </a:r>
          </a:p>
        </p:txBody>
      </p:sp>
      <p:sp>
        <p:nvSpPr>
          <p:cNvPr id="87043" name="Rectangle 3"/>
          <p:cNvSpPr>
            <a:spLocks noGrp="1"/>
          </p:cNvSpPr>
          <p:nvPr>
            <p:ph type="body" sz="half" idx="1"/>
          </p:nvPr>
        </p:nvSpPr>
        <p:spPr>
          <a:xfrm>
            <a:off x="250825" y="620713"/>
            <a:ext cx="4906963" cy="468312"/>
          </a:xfrm>
        </p:spPr>
        <p:txBody>
          <a:bodyPr/>
          <a:lstStyle/>
          <a:p>
            <a:r>
              <a:rPr lang="en-US" sz="1600" b="1" dirty="0" smtClean="0">
                <a:latin typeface="Times New Roman" pitchFamily="18" charset="0"/>
              </a:rPr>
              <a:t>The infra-red (IR) spectroscopy of porous silicon</a:t>
            </a:r>
            <a:r>
              <a:rPr lang="en-US" sz="2200" dirty="0" smtClean="0"/>
              <a:t> </a:t>
            </a:r>
            <a:r>
              <a:rPr lang="ru-RU" sz="2200" dirty="0" smtClean="0"/>
              <a:t>  </a:t>
            </a:r>
          </a:p>
        </p:txBody>
      </p:sp>
      <p:graphicFrame>
        <p:nvGraphicFramePr>
          <p:cNvPr id="87088" name="Object 48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-180975" y="1738313"/>
          <a:ext cx="5327650" cy="3881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44" name="Graph" r:id="rId4" imgW="4033080" imgH="2938320" progId="">
                  <p:embed/>
                </p:oleObj>
              </mc:Choice>
              <mc:Fallback>
                <p:oleObj name="Graph" r:id="rId4" imgW="4033080" imgH="29383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80975" y="1738313"/>
                        <a:ext cx="5327650" cy="38814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7283" name="Group 243"/>
          <p:cNvGraphicFramePr>
            <a:graphicFrameLocks noGrp="1"/>
          </p:cNvGraphicFramePr>
          <p:nvPr>
            <p:ph sz="quarter" idx="3"/>
          </p:nvPr>
        </p:nvGraphicFramePr>
        <p:xfrm>
          <a:off x="5003800" y="260350"/>
          <a:ext cx="4038600" cy="3810000"/>
        </p:xfrm>
        <a:graphic>
          <a:graphicData uri="http://schemas.openxmlformats.org/drawingml/2006/table">
            <a:tbl>
              <a:tblPr/>
              <a:tblGrid>
                <a:gridCol w="1439863"/>
                <a:gridCol w="2598737"/>
              </a:tblGrid>
              <a:tr h="184150"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Absorption line, 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73050" marR="0" lvl="0" indent="-2730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(cm</a:t>
                      </a:r>
                      <a:r>
                        <a:rPr kumimoji="0" lang="en-US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Types of vibration mode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3745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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OH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3513"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3610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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 stretching vibrations (in SiOH)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3452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</a:t>
                      </a: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stretching vibrations</a:t>
                      </a: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 (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in</a:t>
                      </a: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 H</a:t>
                      </a:r>
                      <a:r>
                        <a:rPr kumimoji="0" lang="pt-BR" sz="12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2</a:t>
                      </a: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O)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2958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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 stretching vibrations (in CH</a:t>
                      </a:r>
                      <a:r>
                        <a:rPr kumimoji="0" lang="en-US" sz="1200" b="0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3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3513"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2927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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 stretching vibrations (in CH</a:t>
                      </a:r>
                      <a:r>
                        <a:rPr kumimoji="0" lang="en-US" sz="1200" b="0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2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2856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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 stretching vibrations (in CH)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3513"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2197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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 stretching vibrations (in SiO</a:t>
                      </a:r>
                      <a:r>
                        <a:rPr kumimoji="0" lang="en-US" sz="1200" b="0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2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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SiH)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2140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Si-H</a:t>
                      </a:r>
                      <a:r>
                        <a:rPr kumimoji="0" lang="en-US" sz="1200" b="0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stretching vibrations (in SiH</a:t>
                      </a:r>
                      <a:r>
                        <a:rPr kumimoji="0" lang="en-US" sz="1200" b="0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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SiH)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2116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</a:t>
                      </a: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kumimoji="0" lang="pt-BR" sz="1200" b="0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2</a:t>
                      </a: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stretching vibrations</a:t>
                      </a: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 (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in</a:t>
                      </a: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 Si</a:t>
                      </a:r>
                      <a:r>
                        <a:rPr kumimoji="0" lang="pt-BR" sz="1200" b="0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2</a:t>
                      </a: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H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</a:t>
                      </a: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SiH)</a:t>
                      </a:r>
                      <a:endParaRPr kumimoji="0" lang="pt-B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1720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C=O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87287" name="Group 247"/>
          <p:cNvGraphicFramePr>
            <a:graphicFrameLocks noGrp="1"/>
          </p:cNvGraphicFramePr>
          <p:nvPr/>
        </p:nvGraphicFramePr>
        <p:xfrm>
          <a:off x="5003800" y="4076700"/>
          <a:ext cx="4032250" cy="2651760"/>
        </p:xfrm>
        <a:graphic>
          <a:graphicData uri="http://schemas.openxmlformats.org/drawingml/2006/table">
            <a:tbl>
              <a:tblPr/>
              <a:tblGrid>
                <a:gridCol w="1439863"/>
                <a:gridCol w="2592387"/>
              </a:tblGrid>
              <a:tr h="261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1056-1160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</a:t>
                      </a: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stretching vibrations</a:t>
                      </a: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 (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in </a:t>
                      </a: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Si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</a:t>
                      </a: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</a:t>
                      </a: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и</a:t>
                      </a: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 C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</a:t>
                      </a: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</a:t>
                      </a: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O)</a:t>
                      </a:r>
                      <a:endParaRPr kumimoji="0" lang="pt-B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980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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 stretching vibrations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1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979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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 bending vibrations (in Si</a:t>
                      </a:r>
                      <a:r>
                        <a:rPr kumimoji="0" lang="en-US" sz="1200" b="0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2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H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SiH)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1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950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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 stretching vibrations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1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948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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 bending vibrations (in Si</a:t>
                      </a:r>
                      <a:r>
                        <a:rPr kumimoji="0" lang="en-US" sz="1200" b="0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2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H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SiH)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1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827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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 bending vibrations (in </a:t>
                      </a: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Si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</a:t>
                      </a: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</a:t>
                      </a: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1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800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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</a:t>
                      </a:r>
                      <a:r>
                        <a:rPr kumimoji="0" lang="en-US" sz="1200" b="0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3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624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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 bending vibrations (Si</a:t>
                      </a:r>
                      <a:r>
                        <a:rPr kumimoji="0" lang="en-US" sz="1200" b="0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3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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SiH)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1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617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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836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6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5"/>
          <p:cNvSpPr txBox="1">
            <a:spLocks/>
          </p:cNvSpPr>
          <p:nvPr/>
        </p:nvSpPr>
        <p:spPr bwMode="auto">
          <a:xfrm>
            <a:off x="142844" y="214290"/>
            <a:ext cx="8286808" cy="642942"/>
          </a:xfrm>
          <a:prstGeom prst="rect">
            <a:avLst/>
          </a:prstGeom>
          <a:ln w="9525" cap="rnd">
            <a:noFill/>
          </a:ln>
        </p:spPr>
        <p:txBody>
          <a:bodyPr anchor="b"/>
          <a:lstStyle/>
          <a:p>
            <a:pPr algn="ctr" eaLnBrk="0" hangingPunct="0">
              <a:defRPr/>
            </a:pPr>
            <a:r>
              <a:rPr lang="ru-RU" sz="3200" b="1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00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rPr>
              <a:t>§ </a:t>
            </a:r>
            <a:r>
              <a:rPr lang="en-US" sz="3200" b="1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00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rPr>
              <a:t>3</a:t>
            </a:r>
            <a:r>
              <a:rPr lang="ru-RU" sz="3200" b="1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00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rPr>
              <a:t>.</a:t>
            </a:r>
            <a:r>
              <a:rPr lang="ru-RU" sz="3200" b="1" i="1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00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rPr>
              <a:t> Свободные затухающие колебания</a:t>
            </a: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357188" y="928688"/>
            <a:ext cx="85121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ru-RU" sz="2000" b="1" i="1" dirty="0">
                <a:solidFill>
                  <a:srgbClr val="800000"/>
                </a:solidFill>
                <a:latin typeface="+mj-lt"/>
                <a:ea typeface="Times New Roman" pitchFamily="18" charset="0"/>
                <a:cs typeface="Arial" pitchFamily="34" charset="0"/>
              </a:rPr>
              <a:t>3.1. Дифференциальное уравнение для осциллятора с </a:t>
            </a:r>
            <a:r>
              <a:rPr lang="ru-RU" sz="2000" b="1" i="1" dirty="0">
                <a:solidFill>
                  <a:srgbClr val="800000"/>
                </a:solidFill>
                <a:latin typeface="+mj-lt"/>
                <a:ea typeface="Times New Roman" pitchFamily="18" charset="0"/>
              </a:rPr>
              <a:t>затуханием</a:t>
            </a:r>
            <a:endParaRPr lang="ru-RU" sz="2000" i="1" dirty="0">
              <a:latin typeface="+mj-lt"/>
            </a:endParaRPr>
          </a:p>
        </p:txBody>
      </p:sp>
      <p:grpSp>
        <p:nvGrpSpPr>
          <p:cNvPr id="30774" name="Group 54"/>
          <p:cNvGrpSpPr>
            <a:grpSpLocks noChangeAspect="1"/>
          </p:cNvGrpSpPr>
          <p:nvPr/>
        </p:nvGrpSpPr>
        <p:grpSpPr bwMode="auto">
          <a:xfrm>
            <a:off x="831850" y="1500188"/>
            <a:ext cx="7526338" cy="3143250"/>
            <a:chOff x="-6612" y="3279"/>
            <a:chExt cx="8620" cy="3600"/>
          </a:xfrm>
        </p:grpSpPr>
        <p:sp>
          <p:nvSpPr>
            <p:cNvPr id="30738" name="AutoShape 55"/>
            <p:cNvSpPr>
              <a:spLocks noChangeAspect="1" noChangeArrowheads="1"/>
            </p:cNvSpPr>
            <p:nvPr/>
          </p:nvSpPr>
          <p:spPr bwMode="auto">
            <a:xfrm>
              <a:off x="-6612" y="3279"/>
              <a:ext cx="8620" cy="3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0739" name="Text Box 56"/>
            <p:cNvSpPr txBox="1">
              <a:spLocks noChangeArrowheads="1"/>
            </p:cNvSpPr>
            <p:nvPr/>
          </p:nvSpPr>
          <p:spPr bwMode="auto">
            <a:xfrm>
              <a:off x="-6452" y="6159"/>
              <a:ext cx="4287" cy="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ru-RU" b="1">
                  <a:solidFill>
                    <a:schemeClr val="bg1"/>
                  </a:solidFill>
                  <a:latin typeface="Times New Roman" pitchFamily="18" charset="0"/>
                </a:rPr>
                <a:t>Рис. 1. </a:t>
              </a:r>
              <a:r>
                <a:rPr lang="ru-RU" sz="1400">
                  <a:solidFill>
                    <a:schemeClr val="bg1"/>
                  </a:solidFill>
                  <a:latin typeface="Times New Roman" pitchFamily="18" charset="0"/>
                </a:rPr>
                <a:t>Пружинный маятник в вязкой среде</a:t>
              </a:r>
              <a:endParaRPr lang="ru-RU" sz="1400">
                <a:solidFill>
                  <a:schemeClr val="bg1"/>
                </a:solidFill>
              </a:endParaRPr>
            </a:p>
          </p:txBody>
        </p:sp>
        <p:grpSp>
          <p:nvGrpSpPr>
            <p:cNvPr id="30740" name="Group 57"/>
            <p:cNvGrpSpPr>
              <a:grpSpLocks/>
            </p:cNvGrpSpPr>
            <p:nvPr/>
          </p:nvGrpSpPr>
          <p:grpSpPr bwMode="auto">
            <a:xfrm>
              <a:off x="-6582" y="3770"/>
              <a:ext cx="4020" cy="2297"/>
              <a:chOff x="-1412" y="4240"/>
              <a:chExt cx="4020" cy="2297"/>
            </a:xfrm>
          </p:grpSpPr>
          <p:sp>
            <p:nvSpPr>
              <p:cNvPr id="30761" name="Rectangle 58" descr="Штриховой горизонтальный"/>
              <p:cNvSpPr>
                <a:spLocks noChangeArrowheads="1"/>
              </p:cNvSpPr>
              <p:nvPr/>
            </p:nvSpPr>
            <p:spPr bwMode="auto">
              <a:xfrm>
                <a:off x="-1412" y="4402"/>
                <a:ext cx="3364" cy="2135"/>
              </a:xfrm>
              <a:prstGeom prst="rect">
                <a:avLst/>
              </a:prstGeom>
              <a:pattFill prst="dashHorz">
                <a:fgClr>
                  <a:srgbClr val="00FFFF"/>
                </a:fgClr>
                <a:bgClr>
                  <a:srgbClr val="FFFFFF"/>
                </a:bgClr>
              </a:patt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bg1"/>
                  </a:solidFill>
                </a:endParaRPr>
              </a:p>
            </p:txBody>
          </p:sp>
          <p:sp>
            <p:nvSpPr>
              <p:cNvPr id="30762" name="Text Box 59"/>
              <p:cNvSpPr txBox="1">
                <a:spLocks noChangeArrowheads="1"/>
              </p:cNvSpPr>
              <p:nvPr/>
            </p:nvSpPr>
            <p:spPr bwMode="auto">
              <a:xfrm>
                <a:off x="1485" y="4972"/>
                <a:ext cx="511" cy="5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b="1" i="1">
                    <a:solidFill>
                      <a:schemeClr val="bg1"/>
                    </a:solidFill>
                    <a:latin typeface="Times New Roman" pitchFamily="18" charset="0"/>
                  </a:rPr>
                  <a:t>m</a:t>
                </a:r>
                <a:endParaRPr lang="ru-RU">
                  <a:solidFill>
                    <a:schemeClr val="bg1"/>
                  </a:solidFill>
                </a:endParaRPr>
              </a:p>
            </p:txBody>
          </p:sp>
          <p:sp>
            <p:nvSpPr>
              <p:cNvPr id="30763" name="Text Box 60"/>
              <p:cNvSpPr txBox="1">
                <a:spLocks noChangeArrowheads="1"/>
              </p:cNvSpPr>
              <p:nvPr/>
            </p:nvSpPr>
            <p:spPr bwMode="auto">
              <a:xfrm>
                <a:off x="583" y="5834"/>
                <a:ext cx="491" cy="5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solidFill>
                      <a:schemeClr val="bg1"/>
                    </a:solidFill>
                  </a:rPr>
                  <a:t>0</a:t>
                </a:r>
                <a:endParaRPr lang="ru-RU">
                  <a:solidFill>
                    <a:schemeClr val="bg1"/>
                  </a:solidFill>
                </a:endParaRPr>
              </a:p>
            </p:txBody>
          </p:sp>
          <p:sp>
            <p:nvSpPr>
              <p:cNvPr id="30764" name="Text Box 61"/>
              <p:cNvSpPr txBox="1">
                <a:spLocks noChangeArrowheads="1"/>
              </p:cNvSpPr>
              <p:nvPr/>
            </p:nvSpPr>
            <p:spPr bwMode="auto">
              <a:xfrm>
                <a:off x="-528" y="5457"/>
                <a:ext cx="476" cy="6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b="1" i="1">
                    <a:solidFill>
                      <a:schemeClr val="bg1"/>
                    </a:solidFill>
                    <a:latin typeface="Times New Roman" pitchFamily="18" charset="0"/>
                  </a:rPr>
                  <a:t>k</a:t>
                </a:r>
                <a:endParaRPr lang="ru-RU">
                  <a:solidFill>
                    <a:schemeClr val="bg1"/>
                  </a:solidFill>
                </a:endParaRPr>
              </a:p>
            </p:txBody>
          </p:sp>
          <p:sp>
            <p:nvSpPr>
              <p:cNvPr id="30765" name="Line 62"/>
              <p:cNvSpPr>
                <a:spLocks noChangeShapeType="1"/>
              </p:cNvSpPr>
              <p:nvPr/>
            </p:nvSpPr>
            <p:spPr bwMode="auto">
              <a:xfrm>
                <a:off x="-1383" y="5475"/>
                <a:ext cx="3354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766" name="Line 63"/>
              <p:cNvSpPr>
                <a:spLocks noChangeShapeType="1"/>
              </p:cNvSpPr>
              <p:nvPr/>
            </p:nvSpPr>
            <p:spPr bwMode="auto">
              <a:xfrm>
                <a:off x="743" y="5128"/>
                <a:ext cx="2" cy="70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767" name="Text Box 64"/>
              <p:cNvSpPr txBox="1">
                <a:spLocks noChangeArrowheads="1"/>
              </p:cNvSpPr>
              <p:nvPr/>
            </p:nvSpPr>
            <p:spPr bwMode="auto">
              <a:xfrm>
                <a:off x="1961" y="5837"/>
                <a:ext cx="647" cy="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i="1">
                    <a:solidFill>
                      <a:schemeClr val="bg1"/>
                    </a:solidFill>
                    <a:latin typeface="Times New Roman" pitchFamily="18" charset="0"/>
                  </a:rPr>
                  <a:t>X</a:t>
                </a:r>
                <a:endParaRPr lang="ru-RU">
                  <a:solidFill>
                    <a:schemeClr val="bg1"/>
                  </a:solidFill>
                </a:endParaRPr>
              </a:p>
            </p:txBody>
          </p:sp>
          <p:sp>
            <p:nvSpPr>
              <p:cNvPr id="30768" name="Line 65"/>
              <p:cNvSpPr>
                <a:spLocks noChangeShapeType="1"/>
              </p:cNvSpPr>
              <p:nvPr/>
            </p:nvSpPr>
            <p:spPr bwMode="auto">
              <a:xfrm>
                <a:off x="1533" y="5114"/>
                <a:ext cx="2" cy="70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769" name="Text Box 66"/>
              <p:cNvSpPr txBox="1">
                <a:spLocks noChangeArrowheads="1"/>
              </p:cNvSpPr>
              <p:nvPr/>
            </p:nvSpPr>
            <p:spPr bwMode="auto">
              <a:xfrm>
                <a:off x="1394" y="5746"/>
                <a:ext cx="402" cy="4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i="1">
                    <a:solidFill>
                      <a:schemeClr val="bg1"/>
                    </a:solidFill>
                    <a:latin typeface="Times New Roman" pitchFamily="18" charset="0"/>
                  </a:rPr>
                  <a:t>x</a:t>
                </a:r>
                <a:endParaRPr lang="ru-RU">
                  <a:solidFill>
                    <a:schemeClr val="bg1"/>
                  </a:solidFill>
                </a:endParaRPr>
              </a:p>
            </p:txBody>
          </p:sp>
          <p:sp>
            <p:nvSpPr>
              <p:cNvPr id="30770" name="Line 67"/>
              <p:cNvSpPr>
                <a:spLocks noChangeShapeType="1"/>
              </p:cNvSpPr>
              <p:nvPr/>
            </p:nvSpPr>
            <p:spPr bwMode="auto">
              <a:xfrm>
                <a:off x="-1403" y="5823"/>
                <a:ext cx="3840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771" name="Oval 68"/>
              <p:cNvSpPr>
                <a:spLocks noChangeArrowheads="1"/>
              </p:cNvSpPr>
              <p:nvPr/>
            </p:nvSpPr>
            <p:spPr bwMode="auto">
              <a:xfrm>
                <a:off x="1411" y="5336"/>
                <a:ext cx="256" cy="250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bg1"/>
                  </a:solidFill>
                </a:endParaRPr>
              </a:p>
            </p:txBody>
          </p:sp>
          <p:sp>
            <p:nvSpPr>
              <p:cNvPr id="30772" name="Oval 69"/>
              <p:cNvSpPr>
                <a:spLocks noChangeArrowheads="1"/>
              </p:cNvSpPr>
              <p:nvPr/>
            </p:nvSpPr>
            <p:spPr bwMode="auto">
              <a:xfrm>
                <a:off x="612" y="5336"/>
                <a:ext cx="257" cy="250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0000FF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bg1"/>
                  </a:solidFill>
                </a:endParaRPr>
              </a:p>
            </p:txBody>
          </p:sp>
          <p:sp>
            <p:nvSpPr>
              <p:cNvPr id="30773" name="Freeform 70"/>
              <p:cNvSpPr>
                <a:spLocks/>
              </p:cNvSpPr>
              <p:nvPr/>
            </p:nvSpPr>
            <p:spPr bwMode="auto">
              <a:xfrm>
                <a:off x="869" y="5375"/>
                <a:ext cx="526" cy="174"/>
              </a:xfrm>
              <a:custGeom>
                <a:avLst/>
                <a:gdLst>
                  <a:gd name="T0" fmla="*/ 60 w 9461"/>
                  <a:gd name="T1" fmla="*/ 2040 h 2496"/>
                  <a:gd name="T2" fmla="*/ 384 w 9461"/>
                  <a:gd name="T3" fmla="*/ 1644 h 2496"/>
                  <a:gd name="T4" fmla="*/ 576 w 9461"/>
                  <a:gd name="T5" fmla="*/ 1380 h 2496"/>
                  <a:gd name="T6" fmla="*/ 864 w 9461"/>
                  <a:gd name="T7" fmla="*/ 1008 h 2496"/>
                  <a:gd name="T8" fmla="*/ 1188 w 9461"/>
                  <a:gd name="T9" fmla="*/ 612 h 2496"/>
                  <a:gd name="T10" fmla="*/ 1416 w 9461"/>
                  <a:gd name="T11" fmla="*/ 336 h 2496"/>
                  <a:gd name="T12" fmla="*/ 1584 w 9461"/>
                  <a:gd name="T13" fmla="*/ 108 h 2496"/>
                  <a:gd name="T14" fmla="*/ 1620 w 9461"/>
                  <a:gd name="T15" fmla="*/ 48 h 2496"/>
                  <a:gd name="T16" fmla="*/ 1728 w 9461"/>
                  <a:gd name="T17" fmla="*/ 156 h 2496"/>
                  <a:gd name="T18" fmla="*/ 2052 w 9461"/>
                  <a:gd name="T19" fmla="*/ 576 h 2496"/>
                  <a:gd name="T20" fmla="*/ 2244 w 9461"/>
                  <a:gd name="T21" fmla="*/ 828 h 2496"/>
                  <a:gd name="T22" fmla="*/ 2544 w 9461"/>
                  <a:gd name="T23" fmla="*/ 1404 h 2496"/>
                  <a:gd name="T24" fmla="*/ 2700 w 9461"/>
                  <a:gd name="T25" fmla="*/ 1668 h 2496"/>
                  <a:gd name="T26" fmla="*/ 2772 w 9461"/>
                  <a:gd name="T27" fmla="*/ 1812 h 2496"/>
                  <a:gd name="T28" fmla="*/ 2964 w 9461"/>
                  <a:gd name="T29" fmla="*/ 2076 h 2496"/>
                  <a:gd name="T30" fmla="*/ 3132 w 9461"/>
                  <a:gd name="T31" fmla="*/ 2316 h 2496"/>
                  <a:gd name="T32" fmla="*/ 3192 w 9461"/>
                  <a:gd name="T33" fmla="*/ 2400 h 2496"/>
                  <a:gd name="T34" fmla="*/ 3528 w 9461"/>
                  <a:gd name="T35" fmla="*/ 1920 h 2496"/>
                  <a:gd name="T36" fmla="*/ 3588 w 9461"/>
                  <a:gd name="T37" fmla="*/ 1836 h 2496"/>
                  <a:gd name="T38" fmla="*/ 3732 w 9461"/>
                  <a:gd name="T39" fmla="*/ 1608 h 2496"/>
                  <a:gd name="T40" fmla="*/ 3804 w 9461"/>
                  <a:gd name="T41" fmla="*/ 1488 h 2496"/>
                  <a:gd name="T42" fmla="*/ 3900 w 9461"/>
                  <a:gd name="T43" fmla="*/ 1332 h 2496"/>
                  <a:gd name="T44" fmla="*/ 4200 w 9461"/>
                  <a:gd name="T45" fmla="*/ 780 h 2496"/>
                  <a:gd name="T46" fmla="*/ 4380 w 9461"/>
                  <a:gd name="T47" fmla="*/ 516 h 2496"/>
                  <a:gd name="T48" fmla="*/ 4548 w 9461"/>
                  <a:gd name="T49" fmla="*/ 216 h 2496"/>
                  <a:gd name="T50" fmla="*/ 4620 w 9461"/>
                  <a:gd name="T51" fmla="*/ 72 h 2496"/>
                  <a:gd name="T52" fmla="*/ 4668 w 9461"/>
                  <a:gd name="T53" fmla="*/ 0 h 2496"/>
                  <a:gd name="T54" fmla="*/ 4668 w 9461"/>
                  <a:gd name="T55" fmla="*/ 12 h 2496"/>
                  <a:gd name="T56" fmla="*/ 5004 w 9461"/>
                  <a:gd name="T57" fmla="*/ 480 h 2496"/>
                  <a:gd name="T58" fmla="*/ 5244 w 9461"/>
                  <a:gd name="T59" fmla="*/ 780 h 2496"/>
                  <a:gd name="T60" fmla="*/ 5484 w 9461"/>
                  <a:gd name="T61" fmla="*/ 1140 h 2496"/>
                  <a:gd name="T62" fmla="*/ 5724 w 9461"/>
                  <a:gd name="T63" fmla="*/ 1572 h 2496"/>
                  <a:gd name="T64" fmla="*/ 5796 w 9461"/>
                  <a:gd name="T65" fmla="*/ 1668 h 2496"/>
                  <a:gd name="T66" fmla="*/ 6108 w 9461"/>
                  <a:gd name="T67" fmla="*/ 2040 h 2496"/>
                  <a:gd name="T68" fmla="*/ 6240 w 9461"/>
                  <a:gd name="T69" fmla="*/ 2232 h 2496"/>
                  <a:gd name="T70" fmla="*/ 6444 w 9461"/>
                  <a:gd name="T71" fmla="*/ 2304 h 2496"/>
                  <a:gd name="T72" fmla="*/ 6720 w 9461"/>
                  <a:gd name="T73" fmla="*/ 1908 h 2496"/>
                  <a:gd name="T74" fmla="*/ 6876 w 9461"/>
                  <a:gd name="T75" fmla="*/ 1656 h 2496"/>
                  <a:gd name="T76" fmla="*/ 7116 w 9461"/>
                  <a:gd name="T77" fmla="*/ 1284 h 2496"/>
                  <a:gd name="T78" fmla="*/ 7236 w 9461"/>
                  <a:gd name="T79" fmla="*/ 1092 h 2496"/>
                  <a:gd name="T80" fmla="*/ 7572 w 9461"/>
                  <a:gd name="T81" fmla="*/ 492 h 2496"/>
                  <a:gd name="T82" fmla="*/ 7740 w 9461"/>
                  <a:gd name="T83" fmla="*/ 48 h 2496"/>
                  <a:gd name="T84" fmla="*/ 8052 w 9461"/>
                  <a:gd name="T85" fmla="*/ 468 h 2496"/>
                  <a:gd name="T86" fmla="*/ 8496 w 9461"/>
                  <a:gd name="T87" fmla="*/ 1080 h 2496"/>
                  <a:gd name="T88" fmla="*/ 8544 w 9461"/>
                  <a:gd name="T89" fmla="*/ 1176 h 2496"/>
                  <a:gd name="T90" fmla="*/ 8724 w 9461"/>
                  <a:gd name="T91" fmla="*/ 1512 h 2496"/>
                  <a:gd name="T92" fmla="*/ 9060 w 9461"/>
                  <a:gd name="T93" fmla="*/ 1908 h 2496"/>
                  <a:gd name="T94" fmla="*/ 9336 w 9461"/>
                  <a:gd name="T95" fmla="*/ 2292 h 2496"/>
                  <a:gd name="T96" fmla="*/ 9444 w 9461"/>
                  <a:gd name="T97" fmla="*/ 2496 h 249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9461"/>
                  <a:gd name="T148" fmla="*/ 0 h 2496"/>
                  <a:gd name="T149" fmla="*/ 9461 w 9461"/>
                  <a:gd name="T150" fmla="*/ 2496 h 249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9461" h="2496">
                    <a:moveTo>
                      <a:pt x="0" y="2196"/>
                    </a:moveTo>
                    <a:cubicBezTo>
                      <a:pt x="20" y="2147"/>
                      <a:pt x="29" y="2083"/>
                      <a:pt x="60" y="2040"/>
                    </a:cubicBezTo>
                    <a:cubicBezTo>
                      <a:pt x="115" y="1963"/>
                      <a:pt x="192" y="1886"/>
                      <a:pt x="252" y="1812"/>
                    </a:cubicBezTo>
                    <a:cubicBezTo>
                      <a:pt x="299" y="1755"/>
                      <a:pt x="333" y="1695"/>
                      <a:pt x="384" y="1644"/>
                    </a:cubicBezTo>
                    <a:cubicBezTo>
                      <a:pt x="408" y="1572"/>
                      <a:pt x="462" y="1506"/>
                      <a:pt x="516" y="1452"/>
                    </a:cubicBezTo>
                    <a:cubicBezTo>
                      <a:pt x="539" y="1383"/>
                      <a:pt x="511" y="1445"/>
                      <a:pt x="576" y="1380"/>
                    </a:cubicBezTo>
                    <a:cubicBezTo>
                      <a:pt x="643" y="1313"/>
                      <a:pt x="676" y="1217"/>
                      <a:pt x="756" y="1164"/>
                    </a:cubicBezTo>
                    <a:cubicBezTo>
                      <a:pt x="775" y="1106"/>
                      <a:pt x="828" y="1059"/>
                      <a:pt x="864" y="1008"/>
                    </a:cubicBezTo>
                    <a:cubicBezTo>
                      <a:pt x="943" y="895"/>
                      <a:pt x="1025" y="786"/>
                      <a:pt x="1116" y="684"/>
                    </a:cubicBezTo>
                    <a:cubicBezTo>
                      <a:pt x="1139" y="659"/>
                      <a:pt x="1169" y="640"/>
                      <a:pt x="1188" y="612"/>
                    </a:cubicBezTo>
                    <a:cubicBezTo>
                      <a:pt x="1234" y="544"/>
                      <a:pt x="1277" y="481"/>
                      <a:pt x="1332" y="420"/>
                    </a:cubicBezTo>
                    <a:cubicBezTo>
                      <a:pt x="1359" y="391"/>
                      <a:pt x="1396" y="370"/>
                      <a:pt x="1416" y="336"/>
                    </a:cubicBezTo>
                    <a:cubicBezTo>
                      <a:pt x="1459" y="264"/>
                      <a:pt x="1433" y="289"/>
                      <a:pt x="1488" y="252"/>
                    </a:cubicBezTo>
                    <a:cubicBezTo>
                      <a:pt x="1520" y="204"/>
                      <a:pt x="1552" y="156"/>
                      <a:pt x="1584" y="108"/>
                    </a:cubicBezTo>
                    <a:cubicBezTo>
                      <a:pt x="1602" y="81"/>
                      <a:pt x="1632" y="46"/>
                      <a:pt x="1632" y="12"/>
                    </a:cubicBezTo>
                    <a:cubicBezTo>
                      <a:pt x="1628" y="24"/>
                      <a:pt x="1612" y="38"/>
                      <a:pt x="1620" y="48"/>
                    </a:cubicBezTo>
                    <a:cubicBezTo>
                      <a:pt x="1633" y="65"/>
                      <a:pt x="1662" y="59"/>
                      <a:pt x="1680" y="72"/>
                    </a:cubicBezTo>
                    <a:cubicBezTo>
                      <a:pt x="1695" y="82"/>
                      <a:pt x="1722" y="145"/>
                      <a:pt x="1728" y="156"/>
                    </a:cubicBezTo>
                    <a:cubicBezTo>
                      <a:pt x="1785" y="252"/>
                      <a:pt x="1855" y="341"/>
                      <a:pt x="1920" y="432"/>
                    </a:cubicBezTo>
                    <a:cubicBezTo>
                      <a:pt x="1957" y="484"/>
                      <a:pt x="1999" y="541"/>
                      <a:pt x="2052" y="576"/>
                    </a:cubicBezTo>
                    <a:cubicBezTo>
                      <a:pt x="2075" y="646"/>
                      <a:pt x="2046" y="582"/>
                      <a:pt x="2100" y="636"/>
                    </a:cubicBezTo>
                    <a:cubicBezTo>
                      <a:pt x="2145" y="681"/>
                      <a:pt x="2214" y="773"/>
                      <a:pt x="2244" y="828"/>
                    </a:cubicBezTo>
                    <a:cubicBezTo>
                      <a:pt x="2334" y="993"/>
                      <a:pt x="2409" y="1161"/>
                      <a:pt x="2508" y="1320"/>
                    </a:cubicBezTo>
                    <a:cubicBezTo>
                      <a:pt x="2570" y="1420"/>
                      <a:pt x="2503" y="1322"/>
                      <a:pt x="2544" y="1404"/>
                    </a:cubicBezTo>
                    <a:cubicBezTo>
                      <a:pt x="2563" y="1443"/>
                      <a:pt x="2641" y="1552"/>
                      <a:pt x="2652" y="1584"/>
                    </a:cubicBezTo>
                    <a:cubicBezTo>
                      <a:pt x="2670" y="1639"/>
                      <a:pt x="2656" y="1610"/>
                      <a:pt x="2700" y="1668"/>
                    </a:cubicBezTo>
                    <a:cubicBezTo>
                      <a:pt x="2724" y="1763"/>
                      <a:pt x="2693" y="1669"/>
                      <a:pt x="2760" y="1776"/>
                    </a:cubicBezTo>
                    <a:cubicBezTo>
                      <a:pt x="2767" y="1787"/>
                      <a:pt x="2765" y="1801"/>
                      <a:pt x="2772" y="1812"/>
                    </a:cubicBezTo>
                    <a:cubicBezTo>
                      <a:pt x="2781" y="1826"/>
                      <a:pt x="2798" y="1834"/>
                      <a:pt x="2808" y="1848"/>
                    </a:cubicBezTo>
                    <a:cubicBezTo>
                      <a:pt x="2858" y="1917"/>
                      <a:pt x="2919" y="2004"/>
                      <a:pt x="2964" y="2076"/>
                    </a:cubicBezTo>
                    <a:cubicBezTo>
                      <a:pt x="3034" y="2188"/>
                      <a:pt x="2946" y="2068"/>
                      <a:pt x="3012" y="2160"/>
                    </a:cubicBezTo>
                    <a:cubicBezTo>
                      <a:pt x="3050" y="2213"/>
                      <a:pt x="3100" y="2260"/>
                      <a:pt x="3132" y="2316"/>
                    </a:cubicBezTo>
                    <a:cubicBezTo>
                      <a:pt x="3141" y="2332"/>
                      <a:pt x="3146" y="2349"/>
                      <a:pt x="3156" y="2364"/>
                    </a:cubicBezTo>
                    <a:cubicBezTo>
                      <a:pt x="3166" y="2378"/>
                      <a:pt x="3192" y="2400"/>
                      <a:pt x="3192" y="2400"/>
                    </a:cubicBezTo>
                    <a:cubicBezTo>
                      <a:pt x="3216" y="2304"/>
                      <a:pt x="3264" y="2204"/>
                      <a:pt x="3348" y="2148"/>
                    </a:cubicBezTo>
                    <a:cubicBezTo>
                      <a:pt x="3391" y="2061"/>
                      <a:pt x="3472" y="1998"/>
                      <a:pt x="3528" y="1920"/>
                    </a:cubicBezTo>
                    <a:cubicBezTo>
                      <a:pt x="3538" y="1905"/>
                      <a:pt x="3542" y="1887"/>
                      <a:pt x="3552" y="1872"/>
                    </a:cubicBezTo>
                    <a:cubicBezTo>
                      <a:pt x="3562" y="1858"/>
                      <a:pt x="3578" y="1849"/>
                      <a:pt x="3588" y="1836"/>
                    </a:cubicBezTo>
                    <a:cubicBezTo>
                      <a:pt x="3618" y="1797"/>
                      <a:pt x="3643" y="1755"/>
                      <a:pt x="3672" y="1716"/>
                    </a:cubicBezTo>
                    <a:cubicBezTo>
                      <a:pt x="3685" y="1677"/>
                      <a:pt x="3719" y="1647"/>
                      <a:pt x="3732" y="1608"/>
                    </a:cubicBezTo>
                    <a:cubicBezTo>
                      <a:pt x="3736" y="1596"/>
                      <a:pt x="3738" y="1583"/>
                      <a:pt x="3744" y="1572"/>
                    </a:cubicBezTo>
                    <a:cubicBezTo>
                      <a:pt x="3766" y="1534"/>
                      <a:pt x="3785" y="1525"/>
                      <a:pt x="3804" y="1488"/>
                    </a:cubicBezTo>
                    <a:cubicBezTo>
                      <a:pt x="3810" y="1477"/>
                      <a:pt x="3810" y="1463"/>
                      <a:pt x="3816" y="1452"/>
                    </a:cubicBezTo>
                    <a:cubicBezTo>
                      <a:pt x="3838" y="1408"/>
                      <a:pt x="3877" y="1375"/>
                      <a:pt x="3900" y="1332"/>
                    </a:cubicBezTo>
                    <a:cubicBezTo>
                      <a:pt x="3976" y="1193"/>
                      <a:pt x="3916" y="1279"/>
                      <a:pt x="3984" y="1188"/>
                    </a:cubicBezTo>
                    <a:cubicBezTo>
                      <a:pt x="4033" y="1041"/>
                      <a:pt x="4118" y="911"/>
                      <a:pt x="4200" y="780"/>
                    </a:cubicBezTo>
                    <a:cubicBezTo>
                      <a:pt x="4236" y="722"/>
                      <a:pt x="4258" y="674"/>
                      <a:pt x="4308" y="624"/>
                    </a:cubicBezTo>
                    <a:cubicBezTo>
                      <a:pt x="4324" y="577"/>
                      <a:pt x="4358" y="559"/>
                      <a:pt x="4380" y="516"/>
                    </a:cubicBezTo>
                    <a:cubicBezTo>
                      <a:pt x="4403" y="470"/>
                      <a:pt x="4414" y="446"/>
                      <a:pt x="4452" y="408"/>
                    </a:cubicBezTo>
                    <a:cubicBezTo>
                      <a:pt x="4475" y="338"/>
                      <a:pt x="4518" y="282"/>
                      <a:pt x="4548" y="216"/>
                    </a:cubicBezTo>
                    <a:cubicBezTo>
                      <a:pt x="4558" y="193"/>
                      <a:pt x="4558" y="165"/>
                      <a:pt x="4572" y="144"/>
                    </a:cubicBezTo>
                    <a:cubicBezTo>
                      <a:pt x="4588" y="120"/>
                      <a:pt x="4611" y="99"/>
                      <a:pt x="4620" y="72"/>
                    </a:cubicBezTo>
                    <a:cubicBezTo>
                      <a:pt x="4624" y="60"/>
                      <a:pt x="4625" y="47"/>
                      <a:pt x="4632" y="36"/>
                    </a:cubicBezTo>
                    <a:cubicBezTo>
                      <a:pt x="4641" y="22"/>
                      <a:pt x="4668" y="0"/>
                      <a:pt x="4668" y="0"/>
                    </a:cubicBezTo>
                    <a:cubicBezTo>
                      <a:pt x="4660" y="16"/>
                      <a:pt x="4644" y="30"/>
                      <a:pt x="4644" y="48"/>
                    </a:cubicBezTo>
                    <a:cubicBezTo>
                      <a:pt x="4644" y="62"/>
                      <a:pt x="4655" y="6"/>
                      <a:pt x="4668" y="12"/>
                    </a:cubicBezTo>
                    <a:cubicBezTo>
                      <a:pt x="4707" y="31"/>
                      <a:pt x="4716" y="84"/>
                      <a:pt x="4740" y="120"/>
                    </a:cubicBezTo>
                    <a:cubicBezTo>
                      <a:pt x="4817" y="235"/>
                      <a:pt x="4892" y="405"/>
                      <a:pt x="5004" y="480"/>
                    </a:cubicBezTo>
                    <a:cubicBezTo>
                      <a:pt x="5066" y="574"/>
                      <a:pt x="5146" y="650"/>
                      <a:pt x="5208" y="744"/>
                    </a:cubicBezTo>
                    <a:cubicBezTo>
                      <a:pt x="5217" y="758"/>
                      <a:pt x="5234" y="766"/>
                      <a:pt x="5244" y="780"/>
                    </a:cubicBezTo>
                    <a:cubicBezTo>
                      <a:pt x="5254" y="795"/>
                      <a:pt x="5258" y="813"/>
                      <a:pt x="5268" y="828"/>
                    </a:cubicBezTo>
                    <a:cubicBezTo>
                      <a:pt x="5338" y="933"/>
                      <a:pt x="5414" y="1035"/>
                      <a:pt x="5484" y="1140"/>
                    </a:cubicBezTo>
                    <a:cubicBezTo>
                      <a:pt x="5514" y="1186"/>
                      <a:pt x="5515" y="1238"/>
                      <a:pt x="5544" y="1284"/>
                    </a:cubicBezTo>
                    <a:cubicBezTo>
                      <a:pt x="5604" y="1380"/>
                      <a:pt x="5664" y="1476"/>
                      <a:pt x="5724" y="1572"/>
                    </a:cubicBezTo>
                    <a:cubicBezTo>
                      <a:pt x="5733" y="1587"/>
                      <a:pt x="5737" y="1606"/>
                      <a:pt x="5748" y="1620"/>
                    </a:cubicBezTo>
                    <a:cubicBezTo>
                      <a:pt x="5762" y="1638"/>
                      <a:pt x="5781" y="1651"/>
                      <a:pt x="5796" y="1668"/>
                    </a:cubicBezTo>
                    <a:cubicBezTo>
                      <a:pt x="5876" y="1762"/>
                      <a:pt x="5716" y="1624"/>
                      <a:pt x="5892" y="1800"/>
                    </a:cubicBezTo>
                    <a:cubicBezTo>
                      <a:pt x="5967" y="1875"/>
                      <a:pt x="6047" y="1954"/>
                      <a:pt x="6108" y="2040"/>
                    </a:cubicBezTo>
                    <a:cubicBezTo>
                      <a:pt x="6196" y="2163"/>
                      <a:pt x="6042" y="1954"/>
                      <a:pt x="6168" y="2136"/>
                    </a:cubicBezTo>
                    <a:cubicBezTo>
                      <a:pt x="6191" y="2169"/>
                      <a:pt x="6240" y="2232"/>
                      <a:pt x="6240" y="2232"/>
                    </a:cubicBezTo>
                    <a:cubicBezTo>
                      <a:pt x="6271" y="2325"/>
                      <a:pt x="6327" y="2403"/>
                      <a:pt x="6396" y="2472"/>
                    </a:cubicBezTo>
                    <a:cubicBezTo>
                      <a:pt x="6404" y="2422"/>
                      <a:pt x="6413" y="2347"/>
                      <a:pt x="6444" y="2304"/>
                    </a:cubicBezTo>
                    <a:cubicBezTo>
                      <a:pt x="6558" y="2145"/>
                      <a:pt x="6430" y="2373"/>
                      <a:pt x="6528" y="2196"/>
                    </a:cubicBezTo>
                    <a:cubicBezTo>
                      <a:pt x="6584" y="2096"/>
                      <a:pt x="6651" y="2000"/>
                      <a:pt x="6720" y="1908"/>
                    </a:cubicBezTo>
                    <a:cubicBezTo>
                      <a:pt x="6738" y="1855"/>
                      <a:pt x="6773" y="1832"/>
                      <a:pt x="6804" y="1788"/>
                    </a:cubicBezTo>
                    <a:cubicBezTo>
                      <a:pt x="6832" y="1748"/>
                      <a:pt x="6850" y="1697"/>
                      <a:pt x="6876" y="1656"/>
                    </a:cubicBezTo>
                    <a:cubicBezTo>
                      <a:pt x="6914" y="1596"/>
                      <a:pt x="6954" y="1533"/>
                      <a:pt x="6996" y="1476"/>
                    </a:cubicBezTo>
                    <a:cubicBezTo>
                      <a:pt x="7019" y="1407"/>
                      <a:pt x="7072" y="1342"/>
                      <a:pt x="7116" y="1284"/>
                    </a:cubicBezTo>
                    <a:cubicBezTo>
                      <a:pt x="7132" y="1236"/>
                      <a:pt x="7128" y="1241"/>
                      <a:pt x="7164" y="1188"/>
                    </a:cubicBezTo>
                    <a:cubicBezTo>
                      <a:pt x="7187" y="1155"/>
                      <a:pt x="7236" y="1092"/>
                      <a:pt x="7236" y="1092"/>
                    </a:cubicBezTo>
                    <a:cubicBezTo>
                      <a:pt x="7266" y="1003"/>
                      <a:pt x="7334" y="925"/>
                      <a:pt x="7392" y="852"/>
                    </a:cubicBezTo>
                    <a:cubicBezTo>
                      <a:pt x="7426" y="718"/>
                      <a:pt x="7517" y="616"/>
                      <a:pt x="7572" y="492"/>
                    </a:cubicBezTo>
                    <a:cubicBezTo>
                      <a:pt x="7614" y="397"/>
                      <a:pt x="7615" y="287"/>
                      <a:pt x="7656" y="192"/>
                    </a:cubicBezTo>
                    <a:cubicBezTo>
                      <a:pt x="7678" y="140"/>
                      <a:pt x="7715" y="98"/>
                      <a:pt x="7740" y="48"/>
                    </a:cubicBezTo>
                    <a:cubicBezTo>
                      <a:pt x="7765" y="124"/>
                      <a:pt x="7824" y="179"/>
                      <a:pt x="7872" y="240"/>
                    </a:cubicBezTo>
                    <a:cubicBezTo>
                      <a:pt x="7932" y="317"/>
                      <a:pt x="7986" y="396"/>
                      <a:pt x="8052" y="468"/>
                    </a:cubicBezTo>
                    <a:cubicBezTo>
                      <a:pt x="8083" y="501"/>
                      <a:pt x="8128" y="524"/>
                      <a:pt x="8148" y="564"/>
                    </a:cubicBezTo>
                    <a:cubicBezTo>
                      <a:pt x="8240" y="749"/>
                      <a:pt x="8382" y="909"/>
                      <a:pt x="8496" y="1080"/>
                    </a:cubicBezTo>
                    <a:cubicBezTo>
                      <a:pt x="8509" y="1099"/>
                      <a:pt x="8522" y="1119"/>
                      <a:pt x="8532" y="1140"/>
                    </a:cubicBezTo>
                    <a:cubicBezTo>
                      <a:pt x="8538" y="1151"/>
                      <a:pt x="8538" y="1165"/>
                      <a:pt x="8544" y="1176"/>
                    </a:cubicBezTo>
                    <a:cubicBezTo>
                      <a:pt x="8577" y="1237"/>
                      <a:pt x="8619" y="1295"/>
                      <a:pt x="8652" y="1356"/>
                    </a:cubicBezTo>
                    <a:cubicBezTo>
                      <a:pt x="8679" y="1406"/>
                      <a:pt x="8696" y="1462"/>
                      <a:pt x="8724" y="1512"/>
                    </a:cubicBezTo>
                    <a:cubicBezTo>
                      <a:pt x="8786" y="1623"/>
                      <a:pt x="8880" y="1720"/>
                      <a:pt x="8964" y="1812"/>
                    </a:cubicBezTo>
                    <a:cubicBezTo>
                      <a:pt x="8995" y="1845"/>
                      <a:pt x="9040" y="1868"/>
                      <a:pt x="9060" y="1908"/>
                    </a:cubicBezTo>
                    <a:cubicBezTo>
                      <a:pt x="9091" y="1970"/>
                      <a:pt x="9140" y="2008"/>
                      <a:pt x="9180" y="2064"/>
                    </a:cubicBezTo>
                    <a:cubicBezTo>
                      <a:pt x="9234" y="2139"/>
                      <a:pt x="9283" y="2217"/>
                      <a:pt x="9336" y="2292"/>
                    </a:cubicBezTo>
                    <a:cubicBezTo>
                      <a:pt x="9377" y="2351"/>
                      <a:pt x="9416" y="2412"/>
                      <a:pt x="9456" y="2472"/>
                    </a:cubicBezTo>
                    <a:cubicBezTo>
                      <a:pt x="9461" y="2479"/>
                      <a:pt x="9448" y="2488"/>
                      <a:pt x="9444" y="2496"/>
                    </a:cubicBezTo>
                  </a:path>
                </a:pathLst>
              </a:custGeom>
              <a:noFill/>
              <a:ln w="9525" cap="rnd" cmpd="sng">
                <a:solidFill>
                  <a:srgbClr val="800000"/>
                </a:solidFill>
                <a:prstDash val="sysDot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2" name="Group 71"/>
              <p:cNvGrpSpPr>
                <a:grpSpLocks/>
              </p:cNvGrpSpPr>
              <p:nvPr/>
            </p:nvGrpSpPr>
            <p:grpSpPr bwMode="auto">
              <a:xfrm>
                <a:off x="-1398" y="5374"/>
                <a:ext cx="2053" cy="201"/>
                <a:chOff x="-202" y="5700"/>
                <a:chExt cx="1440" cy="145"/>
              </a:xfrm>
            </p:grpSpPr>
            <p:grpSp>
              <p:nvGrpSpPr>
                <p:cNvPr id="30778" name="Group 72"/>
                <p:cNvGrpSpPr>
                  <a:grpSpLocks/>
                </p:cNvGrpSpPr>
                <p:nvPr/>
              </p:nvGrpSpPr>
              <p:grpSpPr bwMode="auto">
                <a:xfrm>
                  <a:off x="374" y="5700"/>
                  <a:ext cx="864" cy="144"/>
                  <a:chOff x="2715" y="5698"/>
                  <a:chExt cx="864" cy="144"/>
                </a:xfrm>
              </p:grpSpPr>
              <p:sp>
                <p:nvSpPr>
                  <p:cNvPr id="30781" name="Freeform 73"/>
                  <p:cNvSpPr>
                    <a:spLocks/>
                  </p:cNvSpPr>
                  <p:nvPr/>
                </p:nvSpPr>
                <p:spPr bwMode="auto">
                  <a:xfrm>
                    <a:off x="2715" y="5698"/>
                    <a:ext cx="288" cy="144"/>
                  </a:xfrm>
                  <a:custGeom>
                    <a:avLst/>
                    <a:gdLst>
                      <a:gd name="T0" fmla="*/ 60 w 9461"/>
                      <a:gd name="T1" fmla="*/ 2040 h 2496"/>
                      <a:gd name="T2" fmla="*/ 384 w 9461"/>
                      <a:gd name="T3" fmla="*/ 1644 h 2496"/>
                      <a:gd name="T4" fmla="*/ 576 w 9461"/>
                      <a:gd name="T5" fmla="*/ 1380 h 2496"/>
                      <a:gd name="T6" fmla="*/ 864 w 9461"/>
                      <a:gd name="T7" fmla="*/ 1008 h 2496"/>
                      <a:gd name="T8" fmla="*/ 1188 w 9461"/>
                      <a:gd name="T9" fmla="*/ 612 h 2496"/>
                      <a:gd name="T10" fmla="*/ 1416 w 9461"/>
                      <a:gd name="T11" fmla="*/ 336 h 2496"/>
                      <a:gd name="T12" fmla="*/ 1584 w 9461"/>
                      <a:gd name="T13" fmla="*/ 108 h 2496"/>
                      <a:gd name="T14" fmla="*/ 1620 w 9461"/>
                      <a:gd name="T15" fmla="*/ 48 h 2496"/>
                      <a:gd name="T16" fmla="*/ 1728 w 9461"/>
                      <a:gd name="T17" fmla="*/ 156 h 2496"/>
                      <a:gd name="T18" fmla="*/ 2052 w 9461"/>
                      <a:gd name="T19" fmla="*/ 576 h 2496"/>
                      <a:gd name="T20" fmla="*/ 2244 w 9461"/>
                      <a:gd name="T21" fmla="*/ 828 h 2496"/>
                      <a:gd name="T22" fmla="*/ 2544 w 9461"/>
                      <a:gd name="T23" fmla="*/ 1404 h 2496"/>
                      <a:gd name="T24" fmla="*/ 2700 w 9461"/>
                      <a:gd name="T25" fmla="*/ 1668 h 2496"/>
                      <a:gd name="T26" fmla="*/ 2772 w 9461"/>
                      <a:gd name="T27" fmla="*/ 1812 h 2496"/>
                      <a:gd name="T28" fmla="*/ 2964 w 9461"/>
                      <a:gd name="T29" fmla="*/ 2076 h 2496"/>
                      <a:gd name="T30" fmla="*/ 3132 w 9461"/>
                      <a:gd name="T31" fmla="*/ 2316 h 2496"/>
                      <a:gd name="T32" fmla="*/ 3192 w 9461"/>
                      <a:gd name="T33" fmla="*/ 2400 h 2496"/>
                      <a:gd name="T34" fmla="*/ 3528 w 9461"/>
                      <a:gd name="T35" fmla="*/ 1920 h 2496"/>
                      <a:gd name="T36" fmla="*/ 3588 w 9461"/>
                      <a:gd name="T37" fmla="*/ 1836 h 2496"/>
                      <a:gd name="T38" fmla="*/ 3732 w 9461"/>
                      <a:gd name="T39" fmla="*/ 1608 h 2496"/>
                      <a:gd name="T40" fmla="*/ 3804 w 9461"/>
                      <a:gd name="T41" fmla="*/ 1488 h 2496"/>
                      <a:gd name="T42" fmla="*/ 3900 w 9461"/>
                      <a:gd name="T43" fmla="*/ 1332 h 2496"/>
                      <a:gd name="T44" fmla="*/ 4200 w 9461"/>
                      <a:gd name="T45" fmla="*/ 780 h 2496"/>
                      <a:gd name="T46" fmla="*/ 4380 w 9461"/>
                      <a:gd name="T47" fmla="*/ 516 h 2496"/>
                      <a:gd name="T48" fmla="*/ 4548 w 9461"/>
                      <a:gd name="T49" fmla="*/ 216 h 2496"/>
                      <a:gd name="T50" fmla="*/ 4620 w 9461"/>
                      <a:gd name="T51" fmla="*/ 72 h 2496"/>
                      <a:gd name="T52" fmla="*/ 4668 w 9461"/>
                      <a:gd name="T53" fmla="*/ 0 h 2496"/>
                      <a:gd name="T54" fmla="*/ 4668 w 9461"/>
                      <a:gd name="T55" fmla="*/ 12 h 2496"/>
                      <a:gd name="T56" fmla="*/ 5004 w 9461"/>
                      <a:gd name="T57" fmla="*/ 480 h 2496"/>
                      <a:gd name="T58" fmla="*/ 5244 w 9461"/>
                      <a:gd name="T59" fmla="*/ 780 h 2496"/>
                      <a:gd name="T60" fmla="*/ 5484 w 9461"/>
                      <a:gd name="T61" fmla="*/ 1140 h 2496"/>
                      <a:gd name="T62" fmla="*/ 5724 w 9461"/>
                      <a:gd name="T63" fmla="*/ 1572 h 2496"/>
                      <a:gd name="T64" fmla="*/ 5796 w 9461"/>
                      <a:gd name="T65" fmla="*/ 1668 h 2496"/>
                      <a:gd name="T66" fmla="*/ 6108 w 9461"/>
                      <a:gd name="T67" fmla="*/ 2040 h 2496"/>
                      <a:gd name="T68" fmla="*/ 6240 w 9461"/>
                      <a:gd name="T69" fmla="*/ 2232 h 2496"/>
                      <a:gd name="T70" fmla="*/ 6444 w 9461"/>
                      <a:gd name="T71" fmla="*/ 2304 h 2496"/>
                      <a:gd name="T72" fmla="*/ 6720 w 9461"/>
                      <a:gd name="T73" fmla="*/ 1908 h 2496"/>
                      <a:gd name="T74" fmla="*/ 6876 w 9461"/>
                      <a:gd name="T75" fmla="*/ 1656 h 2496"/>
                      <a:gd name="T76" fmla="*/ 7116 w 9461"/>
                      <a:gd name="T77" fmla="*/ 1284 h 2496"/>
                      <a:gd name="T78" fmla="*/ 7236 w 9461"/>
                      <a:gd name="T79" fmla="*/ 1092 h 2496"/>
                      <a:gd name="T80" fmla="*/ 7572 w 9461"/>
                      <a:gd name="T81" fmla="*/ 492 h 2496"/>
                      <a:gd name="T82" fmla="*/ 7740 w 9461"/>
                      <a:gd name="T83" fmla="*/ 48 h 2496"/>
                      <a:gd name="T84" fmla="*/ 8052 w 9461"/>
                      <a:gd name="T85" fmla="*/ 468 h 2496"/>
                      <a:gd name="T86" fmla="*/ 8496 w 9461"/>
                      <a:gd name="T87" fmla="*/ 1080 h 2496"/>
                      <a:gd name="T88" fmla="*/ 8544 w 9461"/>
                      <a:gd name="T89" fmla="*/ 1176 h 2496"/>
                      <a:gd name="T90" fmla="*/ 8724 w 9461"/>
                      <a:gd name="T91" fmla="*/ 1512 h 2496"/>
                      <a:gd name="T92" fmla="*/ 9060 w 9461"/>
                      <a:gd name="T93" fmla="*/ 1908 h 2496"/>
                      <a:gd name="T94" fmla="*/ 9336 w 9461"/>
                      <a:gd name="T95" fmla="*/ 2292 h 2496"/>
                      <a:gd name="T96" fmla="*/ 9444 w 9461"/>
                      <a:gd name="T97" fmla="*/ 2496 h 249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w 9461"/>
                      <a:gd name="T148" fmla="*/ 0 h 2496"/>
                      <a:gd name="T149" fmla="*/ 9461 w 9461"/>
                      <a:gd name="T150" fmla="*/ 2496 h 2496"/>
                    </a:gdLst>
                    <a:ahLst/>
                    <a:cxnLst>
                      <a:cxn ang="T98">
                        <a:pos x="T0" y="T1"/>
                      </a:cxn>
                      <a:cxn ang="T99">
                        <a:pos x="T2" y="T3"/>
                      </a:cxn>
                      <a:cxn ang="T100">
                        <a:pos x="T4" y="T5"/>
                      </a:cxn>
                      <a:cxn ang="T101">
                        <a:pos x="T6" y="T7"/>
                      </a:cxn>
                      <a:cxn ang="T102">
                        <a:pos x="T8" y="T9"/>
                      </a:cxn>
                      <a:cxn ang="T103">
                        <a:pos x="T10" y="T11"/>
                      </a:cxn>
                      <a:cxn ang="T104">
                        <a:pos x="T12" y="T13"/>
                      </a:cxn>
                      <a:cxn ang="T105">
                        <a:pos x="T14" y="T15"/>
                      </a:cxn>
                      <a:cxn ang="T106">
                        <a:pos x="T16" y="T17"/>
                      </a:cxn>
                      <a:cxn ang="T107">
                        <a:pos x="T18" y="T19"/>
                      </a:cxn>
                      <a:cxn ang="T108">
                        <a:pos x="T20" y="T21"/>
                      </a:cxn>
                      <a:cxn ang="T109">
                        <a:pos x="T22" y="T23"/>
                      </a:cxn>
                      <a:cxn ang="T110">
                        <a:pos x="T24" y="T25"/>
                      </a:cxn>
                      <a:cxn ang="T111">
                        <a:pos x="T26" y="T27"/>
                      </a:cxn>
                      <a:cxn ang="T112">
                        <a:pos x="T28" y="T29"/>
                      </a:cxn>
                      <a:cxn ang="T113">
                        <a:pos x="T30" y="T31"/>
                      </a:cxn>
                      <a:cxn ang="T114">
                        <a:pos x="T32" y="T33"/>
                      </a:cxn>
                      <a:cxn ang="T115">
                        <a:pos x="T34" y="T35"/>
                      </a:cxn>
                      <a:cxn ang="T116">
                        <a:pos x="T36" y="T37"/>
                      </a:cxn>
                      <a:cxn ang="T117">
                        <a:pos x="T38" y="T39"/>
                      </a:cxn>
                      <a:cxn ang="T118">
                        <a:pos x="T40" y="T41"/>
                      </a:cxn>
                      <a:cxn ang="T119">
                        <a:pos x="T42" y="T43"/>
                      </a:cxn>
                      <a:cxn ang="T120">
                        <a:pos x="T44" y="T45"/>
                      </a:cxn>
                      <a:cxn ang="T121">
                        <a:pos x="T46" y="T47"/>
                      </a:cxn>
                      <a:cxn ang="T122">
                        <a:pos x="T48" y="T49"/>
                      </a:cxn>
                      <a:cxn ang="T123">
                        <a:pos x="T50" y="T51"/>
                      </a:cxn>
                      <a:cxn ang="T124">
                        <a:pos x="T52" y="T53"/>
                      </a:cxn>
                      <a:cxn ang="T125">
                        <a:pos x="T54" y="T55"/>
                      </a:cxn>
                      <a:cxn ang="T126">
                        <a:pos x="T56" y="T57"/>
                      </a:cxn>
                      <a:cxn ang="T127">
                        <a:pos x="T58" y="T59"/>
                      </a:cxn>
                      <a:cxn ang="T128">
                        <a:pos x="T60" y="T61"/>
                      </a:cxn>
                      <a:cxn ang="T129">
                        <a:pos x="T62" y="T63"/>
                      </a:cxn>
                      <a:cxn ang="T130">
                        <a:pos x="T64" y="T65"/>
                      </a:cxn>
                      <a:cxn ang="T131">
                        <a:pos x="T66" y="T67"/>
                      </a:cxn>
                      <a:cxn ang="T132">
                        <a:pos x="T68" y="T69"/>
                      </a:cxn>
                      <a:cxn ang="T133">
                        <a:pos x="T70" y="T71"/>
                      </a:cxn>
                      <a:cxn ang="T134">
                        <a:pos x="T72" y="T73"/>
                      </a:cxn>
                      <a:cxn ang="T135">
                        <a:pos x="T74" y="T75"/>
                      </a:cxn>
                      <a:cxn ang="T136">
                        <a:pos x="T76" y="T77"/>
                      </a:cxn>
                      <a:cxn ang="T137">
                        <a:pos x="T78" y="T79"/>
                      </a:cxn>
                      <a:cxn ang="T138">
                        <a:pos x="T80" y="T81"/>
                      </a:cxn>
                      <a:cxn ang="T139">
                        <a:pos x="T82" y="T83"/>
                      </a:cxn>
                      <a:cxn ang="T140">
                        <a:pos x="T84" y="T85"/>
                      </a:cxn>
                      <a:cxn ang="T141">
                        <a:pos x="T86" y="T87"/>
                      </a:cxn>
                      <a:cxn ang="T142">
                        <a:pos x="T88" y="T89"/>
                      </a:cxn>
                      <a:cxn ang="T143">
                        <a:pos x="T90" y="T91"/>
                      </a:cxn>
                      <a:cxn ang="T144">
                        <a:pos x="T92" y="T93"/>
                      </a:cxn>
                      <a:cxn ang="T145">
                        <a:pos x="T94" y="T95"/>
                      </a:cxn>
                      <a:cxn ang="T146">
                        <a:pos x="T96" y="T97"/>
                      </a:cxn>
                    </a:cxnLst>
                    <a:rect l="T147" t="T148" r="T149" b="T150"/>
                    <a:pathLst>
                      <a:path w="9461" h="2496">
                        <a:moveTo>
                          <a:pt x="0" y="2196"/>
                        </a:moveTo>
                        <a:cubicBezTo>
                          <a:pt x="20" y="2147"/>
                          <a:pt x="29" y="2083"/>
                          <a:pt x="60" y="2040"/>
                        </a:cubicBezTo>
                        <a:cubicBezTo>
                          <a:pt x="115" y="1963"/>
                          <a:pt x="192" y="1886"/>
                          <a:pt x="252" y="1812"/>
                        </a:cubicBezTo>
                        <a:cubicBezTo>
                          <a:pt x="299" y="1755"/>
                          <a:pt x="333" y="1695"/>
                          <a:pt x="384" y="1644"/>
                        </a:cubicBezTo>
                        <a:cubicBezTo>
                          <a:pt x="408" y="1572"/>
                          <a:pt x="462" y="1506"/>
                          <a:pt x="516" y="1452"/>
                        </a:cubicBezTo>
                        <a:cubicBezTo>
                          <a:pt x="539" y="1383"/>
                          <a:pt x="511" y="1445"/>
                          <a:pt x="576" y="1380"/>
                        </a:cubicBezTo>
                        <a:cubicBezTo>
                          <a:pt x="643" y="1313"/>
                          <a:pt x="676" y="1217"/>
                          <a:pt x="756" y="1164"/>
                        </a:cubicBezTo>
                        <a:cubicBezTo>
                          <a:pt x="775" y="1106"/>
                          <a:pt x="828" y="1059"/>
                          <a:pt x="864" y="1008"/>
                        </a:cubicBezTo>
                        <a:cubicBezTo>
                          <a:pt x="943" y="895"/>
                          <a:pt x="1025" y="786"/>
                          <a:pt x="1116" y="684"/>
                        </a:cubicBezTo>
                        <a:cubicBezTo>
                          <a:pt x="1139" y="659"/>
                          <a:pt x="1169" y="640"/>
                          <a:pt x="1188" y="612"/>
                        </a:cubicBezTo>
                        <a:cubicBezTo>
                          <a:pt x="1234" y="544"/>
                          <a:pt x="1277" y="481"/>
                          <a:pt x="1332" y="420"/>
                        </a:cubicBezTo>
                        <a:cubicBezTo>
                          <a:pt x="1359" y="391"/>
                          <a:pt x="1396" y="370"/>
                          <a:pt x="1416" y="336"/>
                        </a:cubicBezTo>
                        <a:cubicBezTo>
                          <a:pt x="1459" y="264"/>
                          <a:pt x="1433" y="289"/>
                          <a:pt x="1488" y="252"/>
                        </a:cubicBezTo>
                        <a:cubicBezTo>
                          <a:pt x="1520" y="204"/>
                          <a:pt x="1552" y="156"/>
                          <a:pt x="1584" y="108"/>
                        </a:cubicBezTo>
                        <a:cubicBezTo>
                          <a:pt x="1602" y="81"/>
                          <a:pt x="1632" y="46"/>
                          <a:pt x="1632" y="12"/>
                        </a:cubicBezTo>
                        <a:cubicBezTo>
                          <a:pt x="1628" y="24"/>
                          <a:pt x="1612" y="38"/>
                          <a:pt x="1620" y="48"/>
                        </a:cubicBezTo>
                        <a:cubicBezTo>
                          <a:pt x="1633" y="65"/>
                          <a:pt x="1662" y="59"/>
                          <a:pt x="1680" y="72"/>
                        </a:cubicBezTo>
                        <a:cubicBezTo>
                          <a:pt x="1695" y="82"/>
                          <a:pt x="1722" y="145"/>
                          <a:pt x="1728" y="156"/>
                        </a:cubicBezTo>
                        <a:cubicBezTo>
                          <a:pt x="1785" y="252"/>
                          <a:pt x="1855" y="341"/>
                          <a:pt x="1920" y="432"/>
                        </a:cubicBezTo>
                        <a:cubicBezTo>
                          <a:pt x="1957" y="484"/>
                          <a:pt x="1999" y="541"/>
                          <a:pt x="2052" y="576"/>
                        </a:cubicBezTo>
                        <a:cubicBezTo>
                          <a:pt x="2075" y="646"/>
                          <a:pt x="2046" y="582"/>
                          <a:pt x="2100" y="636"/>
                        </a:cubicBezTo>
                        <a:cubicBezTo>
                          <a:pt x="2145" y="681"/>
                          <a:pt x="2214" y="773"/>
                          <a:pt x="2244" y="828"/>
                        </a:cubicBezTo>
                        <a:cubicBezTo>
                          <a:pt x="2334" y="993"/>
                          <a:pt x="2409" y="1161"/>
                          <a:pt x="2508" y="1320"/>
                        </a:cubicBezTo>
                        <a:cubicBezTo>
                          <a:pt x="2570" y="1420"/>
                          <a:pt x="2503" y="1322"/>
                          <a:pt x="2544" y="1404"/>
                        </a:cubicBezTo>
                        <a:cubicBezTo>
                          <a:pt x="2563" y="1443"/>
                          <a:pt x="2641" y="1552"/>
                          <a:pt x="2652" y="1584"/>
                        </a:cubicBezTo>
                        <a:cubicBezTo>
                          <a:pt x="2670" y="1639"/>
                          <a:pt x="2656" y="1610"/>
                          <a:pt x="2700" y="1668"/>
                        </a:cubicBezTo>
                        <a:cubicBezTo>
                          <a:pt x="2724" y="1763"/>
                          <a:pt x="2693" y="1669"/>
                          <a:pt x="2760" y="1776"/>
                        </a:cubicBezTo>
                        <a:cubicBezTo>
                          <a:pt x="2767" y="1787"/>
                          <a:pt x="2765" y="1801"/>
                          <a:pt x="2772" y="1812"/>
                        </a:cubicBezTo>
                        <a:cubicBezTo>
                          <a:pt x="2781" y="1826"/>
                          <a:pt x="2798" y="1834"/>
                          <a:pt x="2808" y="1848"/>
                        </a:cubicBezTo>
                        <a:cubicBezTo>
                          <a:pt x="2858" y="1917"/>
                          <a:pt x="2919" y="2004"/>
                          <a:pt x="2964" y="2076"/>
                        </a:cubicBezTo>
                        <a:cubicBezTo>
                          <a:pt x="3034" y="2188"/>
                          <a:pt x="2946" y="2068"/>
                          <a:pt x="3012" y="2160"/>
                        </a:cubicBezTo>
                        <a:cubicBezTo>
                          <a:pt x="3050" y="2213"/>
                          <a:pt x="3100" y="2260"/>
                          <a:pt x="3132" y="2316"/>
                        </a:cubicBezTo>
                        <a:cubicBezTo>
                          <a:pt x="3141" y="2332"/>
                          <a:pt x="3146" y="2349"/>
                          <a:pt x="3156" y="2364"/>
                        </a:cubicBezTo>
                        <a:cubicBezTo>
                          <a:pt x="3166" y="2378"/>
                          <a:pt x="3192" y="2400"/>
                          <a:pt x="3192" y="2400"/>
                        </a:cubicBezTo>
                        <a:cubicBezTo>
                          <a:pt x="3216" y="2304"/>
                          <a:pt x="3264" y="2204"/>
                          <a:pt x="3348" y="2148"/>
                        </a:cubicBezTo>
                        <a:cubicBezTo>
                          <a:pt x="3391" y="2061"/>
                          <a:pt x="3472" y="1998"/>
                          <a:pt x="3528" y="1920"/>
                        </a:cubicBezTo>
                        <a:cubicBezTo>
                          <a:pt x="3538" y="1905"/>
                          <a:pt x="3542" y="1887"/>
                          <a:pt x="3552" y="1872"/>
                        </a:cubicBezTo>
                        <a:cubicBezTo>
                          <a:pt x="3562" y="1858"/>
                          <a:pt x="3578" y="1849"/>
                          <a:pt x="3588" y="1836"/>
                        </a:cubicBezTo>
                        <a:cubicBezTo>
                          <a:pt x="3618" y="1797"/>
                          <a:pt x="3643" y="1755"/>
                          <a:pt x="3672" y="1716"/>
                        </a:cubicBezTo>
                        <a:cubicBezTo>
                          <a:pt x="3685" y="1677"/>
                          <a:pt x="3719" y="1647"/>
                          <a:pt x="3732" y="1608"/>
                        </a:cubicBezTo>
                        <a:cubicBezTo>
                          <a:pt x="3736" y="1596"/>
                          <a:pt x="3738" y="1583"/>
                          <a:pt x="3744" y="1572"/>
                        </a:cubicBezTo>
                        <a:cubicBezTo>
                          <a:pt x="3766" y="1534"/>
                          <a:pt x="3785" y="1525"/>
                          <a:pt x="3804" y="1488"/>
                        </a:cubicBezTo>
                        <a:cubicBezTo>
                          <a:pt x="3810" y="1477"/>
                          <a:pt x="3810" y="1463"/>
                          <a:pt x="3816" y="1452"/>
                        </a:cubicBezTo>
                        <a:cubicBezTo>
                          <a:pt x="3838" y="1408"/>
                          <a:pt x="3877" y="1375"/>
                          <a:pt x="3900" y="1332"/>
                        </a:cubicBezTo>
                        <a:cubicBezTo>
                          <a:pt x="3976" y="1193"/>
                          <a:pt x="3916" y="1279"/>
                          <a:pt x="3984" y="1188"/>
                        </a:cubicBezTo>
                        <a:cubicBezTo>
                          <a:pt x="4033" y="1041"/>
                          <a:pt x="4118" y="911"/>
                          <a:pt x="4200" y="780"/>
                        </a:cubicBezTo>
                        <a:cubicBezTo>
                          <a:pt x="4236" y="722"/>
                          <a:pt x="4258" y="674"/>
                          <a:pt x="4308" y="624"/>
                        </a:cubicBezTo>
                        <a:cubicBezTo>
                          <a:pt x="4324" y="577"/>
                          <a:pt x="4358" y="559"/>
                          <a:pt x="4380" y="516"/>
                        </a:cubicBezTo>
                        <a:cubicBezTo>
                          <a:pt x="4403" y="470"/>
                          <a:pt x="4414" y="446"/>
                          <a:pt x="4452" y="408"/>
                        </a:cubicBezTo>
                        <a:cubicBezTo>
                          <a:pt x="4475" y="338"/>
                          <a:pt x="4518" y="282"/>
                          <a:pt x="4548" y="216"/>
                        </a:cubicBezTo>
                        <a:cubicBezTo>
                          <a:pt x="4558" y="193"/>
                          <a:pt x="4558" y="165"/>
                          <a:pt x="4572" y="144"/>
                        </a:cubicBezTo>
                        <a:cubicBezTo>
                          <a:pt x="4588" y="120"/>
                          <a:pt x="4611" y="99"/>
                          <a:pt x="4620" y="72"/>
                        </a:cubicBezTo>
                        <a:cubicBezTo>
                          <a:pt x="4624" y="60"/>
                          <a:pt x="4625" y="47"/>
                          <a:pt x="4632" y="36"/>
                        </a:cubicBezTo>
                        <a:cubicBezTo>
                          <a:pt x="4641" y="22"/>
                          <a:pt x="4668" y="0"/>
                          <a:pt x="4668" y="0"/>
                        </a:cubicBezTo>
                        <a:cubicBezTo>
                          <a:pt x="4660" y="16"/>
                          <a:pt x="4644" y="30"/>
                          <a:pt x="4644" y="48"/>
                        </a:cubicBezTo>
                        <a:cubicBezTo>
                          <a:pt x="4644" y="62"/>
                          <a:pt x="4655" y="6"/>
                          <a:pt x="4668" y="12"/>
                        </a:cubicBezTo>
                        <a:cubicBezTo>
                          <a:pt x="4707" y="31"/>
                          <a:pt x="4716" y="84"/>
                          <a:pt x="4740" y="120"/>
                        </a:cubicBezTo>
                        <a:cubicBezTo>
                          <a:pt x="4817" y="235"/>
                          <a:pt x="4892" y="405"/>
                          <a:pt x="5004" y="480"/>
                        </a:cubicBezTo>
                        <a:cubicBezTo>
                          <a:pt x="5066" y="574"/>
                          <a:pt x="5146" y="650"/>
                          <a:pt x="5208" y="744"/>
                        </a:cubicBezTo>
                        <a:cubicBezTo>
                          <a:pt x="5217" y="758"/>
                          <a:pt x="5234" y="766"/>
                          <a:pt x="5244" y="780"/>
                        </a:cubicBezTo>
                        <a:cubicBezTo>
                          <a:pt x="5254" y="795"/>
                          <a:pt x="5258" y="813"/>
                          <a:pt x="5268" y="828"/>
                        </a:cubicBezTo>
                        <a:cubicBezTo>
                          <a:pt x="5338" y="933"/>
                          <a:pt x="5414" y="1035"/>
                          <a:pt x="5484" y="1140"/>
                        </a:cubicBezTo>
                        <a:cubicBezTo>
                          <a:pt x="5514" y="1186"/>
                          <a:pt x="5515" y="1238"/>
                          <a:pt x="5544" y="1284"/>
                        </a:cubicBezTo>
                        <a:cubicBezTo>
                          <a:pt x="5604" y="1380"/>
                          <a:pt x="5664" y="1476"/>
                          <a:pt x="5724" y="1572"/>
                        </a:cubicBezTo>
                        <a:cubicBezTo>
                          <a:pt x="5733" y="1587"/>
                          <a:pt x="5737" y="1606"/>
                          <a:pt x="5748" y="1620"/>
                        </a:cubicBezTo>
                        <a:cubicBezTo>
                          <a:pt x="5762" y="1638"/>
                          <a:pt x="5781" y="1651"/>
                          <a:pt x="5796" y="1668"/>
                        </a:cubicBezTo>
                        <a:cubicBezTo>
                          <a:pt x="5876" y="1762"/>
                          <a:pt x="5716" y="1624"/>
                          <a:pt x="5892" y="1800"/>
                        </a:cubicBezTo>
                        <a:cubicBezTo>
                          <a:pt x="5967" y="1875"/>
                          <a:pt x="6047" y="1954"/>
                          <a:pt x="6108" y="2040"/>
                        </a:cubicBezTo>
                        <a:cubicBezTo>
                          <a:pt x="6196" y="2163"/>
                          <a:pt x="6042" y="1954"/>
                          <a:pt x="6168" y="2136"/>
                        </a:cubicBezTo>
                        <a:cubicBezTo>
                          <a:pt x="6191" y="2169"/>
                          <a:pt x="6240" y="2232"/>
                          <a:pt x="6240" y="2232"/>
                        </a:cubicBezTo>
                        <a:cubicBezTo>
                          <a:pt x="6271" y="2325"/>
                          <a:pt x="6327" y="2403"/>
                          <a:pt x="6396" y="2472"/>
                        </a:cubicBezTo>
                        <a:cubicBezTo>
                          <a:pt x="6404" y="2422"/>
                          <a:pt x="6413" y="2347"/>
                          <a:pt x="6444" y="2304"/>
                        </a:cubicBezTo>
                        <a:cubicBezTo>
                          <a:pt x="6558" y="2145"/>
                          <a:pt x="6430" y="2373"/>
                          <a:pt x="6528" y="2196"/>
                        </a:cubicBezTo>
                        <a:cubicBezTo>
                          <a:pt x="6584" y="2096"/>
                          <a:pt x="6651" y="2000"/>
                          <a:pt x="6720" y="1908"/>
                        </a:cubicBezTo>
                        <a:cubicBezTo>
                          <a:pt x="6738" y="1855"/>
                          <a:pt x="6773" y="1832"/>
                          <a:pt x="6804" y="1788"/>
                        </a:cubicBezTo>
                        <a:cubicBezTo>
                          <a:pt x="6832" y="1748"/>
                          <a:pt x="6850" y="1697"/>
                          <a:pt x="6876" y="1656"/>
                        </a:cubicBezTo>
                        <a:cubicBezTo>
                          <a:pt x="6914" y="1596"/>
                          <a:pt x="6954" y="1533"/>
                          <a:pt x="6996" y="1476"/>
                        </a:cubicBezTo>
                        <a:cubicBezTo>
                          <a:pt x="7019" y="1407"/>
                          <a:pt x="7072" y="1342"/>
                          <a:pt x="7116" y="1284"/>
                        </a:cubicBezTo>
                        <a:cubicBezTo>
                          <a:pt x="7132" y="1236"/>
                          <a:pt x="7128" y="1241"/>
                          <a:pt x="7164" y="1188"/>
                        </a:cubicBezTo>
                        <a:cubicBezTo>
                          <a:pt x="7187" y="1155"/>
                          <a:pt x="7236" y="1092"/>
                          <a:pt x="7236" y="1092"/>
                        </a:cubicBezTo>
                        <a:cubicBezTo>
                          <a:pt x="7266" y="1003"/>
                          <a:pt x="7334" y="925"/>
                          <a:pt x="7392" y="852"/>
                        </a:cubicBezTo>
                        <a:cubicBezTo>
                          <a:pt x="7426" y="718"/>
                          <a:pt x="7517" y="616"/>
                          <a:pt x="7572" y="492"/>
                        </a:cubicBezTo>
                        <a:cubicBezTo>
                          <a:pt x="7614" y="397"/>
                          <a:pt x="7615" y="287"/>
                          <a:pt x="7656" y="192"/>
                        </a:cubicBezTo>
                        <a:cubicBezTo>
                          <a:pt x="7678" y="140"/>
                          <a:pt x="7715" y="98"/>
                          <a:pt x="7740" y="48"/>
                        </a:cubicBezTo>
                        <a:cubicBezTo>
                          <a:pt x="7765" y="124"/>
                          <a:pt x="7824" y="179"/>
                          <a:pt x="7872" y="240"/>
                        </a:cubicBezTo>
                        <a:cubicBezTo>
                          <a:pt x="7932" y="317"/>
                          <a:pt x="7986" y="396"/>
                          <a:pt x="8052" y="468"/>
                        </a:cubicBezTo>
                        <a:cubicBezTo>
                          <a:pt x="8083" y="501"/>
                          <a:pt x="8128" y="524"/>
                          <a:pt x="8148" y="564"/>
                        </a:cubicBezTo>
                        <a:cubicBezTo>
                          <a:pt x="8240" y="749"/>
                          <a:pt x="8382" y="909"/>
                          <a:pt x="8496" y="1080"/>
                        </a:cubicBezTo>
                        <a:cubicBezTo>
                          <a:pt x="8509" y="1099"/>
                          <a:pt x="8522" y="1119"/>
                          <a:pt x="8532" y="1140"/>
                        </a:cubicBezTo>
                        <a:cubicBezTo>
                          <a:pt x="8538" y="1151"/>
                          <a:pt x="8538" y="1165"/>
                          <a:pt x="8544" y="1176"/>
                        </a:cubicBezTo>
                        <a:cubicBezTo>
                          <a:pt x="8577" y="1237"/>
                          <a:pt x="8619" y="1295"/>
                          <a:pt x="8652" y="1356"/>
                        </a:cubicBezTo>
                        <a:cubicBezTo>
                          <a:pt x="8679" y="1406"/>
                          <a:pt x="8696" y="1462"/>
                          <a:pt x="8724" y="1512"/>
                        </a:cubicBezTo>
                        <a:cubicBezTo>
                          <a:pt x="8786" y="1623"/>
                          <a:pt x="8880" y="1720"/>
                          <a:pt x="8964" y="1812"/>
                        </a:cubicBezTo>
                        <a:cubicBezTo>
                          <a:pt x="8995" y="1845"/>
                          <a:pt x="9040" y="1868"/>
                          <a:pt x="9060" y="1908"/>
                        </a:cubicBezTo>
                        <a:cubicBezTo>
                          <a:pt x="9091" y="1970"/>
                          <a:pt x="9140" y="2008"/>
                          <a:pt x="9180" y="2064"/>
                        </a:cubicBezTo>
                        <a:cubicBezTo>
                          <a:pt x="9234" y="2139"/>
                          <a:pt x="9283" y="2217"/>
                          <a:pt x="9336" y="2292"/>
                        </a:cubicBezTo>
                        <a:cubicBezTo>
                          <a:pt x="9377" y="2351"/>
                          <a:pt x="9416" y="2412"/>
                          <a:pt x="9456" y="2472"/>
                        </a:cubicBezTo>
                        <a:cubicBezTo>
                          <a:pt x="9461" y="2479"/>
                          <a:pt x="9448" y="2488"/>
                          <a:pt x="9444" y="2496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rgbClr val="8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30782" name="Freeform 74"/>
                  <p:cNvSpPr>
                    <a:spLocks/>
                  </p:cNvSpPr>
                  <p:nvPr/>
                </p:nvSpPr>
                <p:spPr bwMode="auto">
                  <a:xfrm>
                    <a:off x="3290" y="5698"/>
                    <a:ext cx="289" cy="144"/>
                  </a:xfrm>
                  <a:custGeom>
                    <a:avLst/>
                    <a:gdLst>
                      <a:gd name="T0" fmla="*/ 60 w 9461"/>
                      <a:gd name="T1" fmla="*/ 2040 h 2496"/>
                      <a:gd name="T2" fmla="*/ 384 w 9461"/>
                      <a:gd name="T3" fmla="*/ 1644 h 2496"/>
                      <a:gd name="T4" fmla="*/ 576 w 9461"/>
                      <a:gd name="T5" fmla="*/ 1380 h 2496"/>
                      <a:gd name="T6" fmla="*/ 864 w 9461"/>
                      <a:gd name="T7" fmla="*/ 1008 h 2496"/>
                      <a:gd name="T8" fmla="*/ 1188 w 9461"/>
                      <a:gd name="T9" fmla="*/ 612 h 2496"/>
                      <a:gd name="T10" fmla="*/ 1416 w 9461"/>
                      <a:gd name="T11" fmla="*/ 336 h 2496"/>
                      <a:gd name="T12" fmla="*/ 1584 w 9461"/>
                      <a:gd name="T13" fmla="*/ 108 h 2496"/>
                      <a:gd name="T14" fmla="*/ 1620 w 9461"/>
                      <a:gd name="T15" fmla="*/ 48 h 2496"/>
                      <a:gd name="T16" fmla="*/ 1728 w 9461"/>
                      <a:gd name="T17" fmla="*/ 156 h 2496"/>
                      <a:gd name="T18" fmla="*/ 2052 w 9461"/>
                      <a:gd name="T19" fmla="*/ 576 h 2496"/>
                      <a:gd name="T20" fmla="*/ 2244 w 9461"/>
                      <a:gd name="T21" fmla="*/ 828 h 2496"/>
                      <a:gd name="T22" fmla="*/ 2544 w 9461"/>
                      <a:gd name="T23" fmla="*/ 1404 h 2496"/>
                      <a:gd name="T24" fmla="*/ 2700 w 9461"/>
                      <a:gd name="T25" fmla="*/ 1668 h 2496"/>
                      <a:gd name="T26" fmla="*/ 2772 w 9461"/>
                      <a:gd name="T27" fmla="*/ 1812 h 2496"/>
                      <a:gd name="T28" fmla="*/ 2964 w 9461"/>
                      <a:gd name="T29" fmla="*/ 2076 h 2496"/>
                      <a:gd name="T30" fmla="*/ 3132 w 9461"/>
                      <a:gd name="T31" fmla="*/ 2316 h 2496"/>
                      <a:gd name="T32" fmla="*/ 3192 w 9461"/>
                      <a:gd name="T33" fmla="*/ 2400 h 2496"/>
                      <a:gd name="T34" fmla="*/ 3528 w 9461"/>
                      <a:gd name="T35" fmla="*/ 1920 h 2496"/>
                      <a:gd name="T36" fmla="*/ 3588 w 9461"/>
                      <a:gd name="T37" fmla="*/ 1836 h 2496"/>
                      <a:gd name="T38" fmla="*/ 3732 w 9461"/>
                      <a:gd name="T39" fmla="*/ 1608 h 2496"/>
                      <a:gd name="T40" fmla="*/ 3804 w 9461"/>
                      <a:gd name="T41" fmla="*/ 1488 h 2496"/>
                      <a:gd name="T42" fmla="*/ 3900 w 9461"/>
                      <a:gd name="T43" fmla="*/ 1332 h 2496"/>
                      <a:gd name="T44" fmla="*/ 4200 w 9461"/>
                      <a:gd name="T45" fmla="*/ 780 h 2496"/>
                      <a:gd name="T46" fmla="*/ 4380 w 9461"/>
                      <a:gd name="T47" fmla="*/ 516 h 2496"/>
                      <a:gd name="T48" fmla="*/ 4548 w 9461"/>
                      <a:gd name="T49" fmla="*/ 216 h 2496"/>
                      <a:gd name="T50" fmla="*/ 4620 w 9461"/>
                      <a:gd name="T51" fmla="*/ 72 h 2496"/>
                      <a:gd name="T52" fmla="*/ 4668 w 9461"/>
                      <a:gd name="T53" fmla="*/ 0 h 2496"/>
                      <a:gd name="T54" fmla="*/ 4668 w 9461"/>
                      <a:gd name="T55" fmla="*/ 12 h 2496"/>
                      <a:gd name="T56" fmla="*/ 5004 w 9461"/>
                      <a:gd name="T57" fmla="*/ 480 h 2496"/>
                      <a:gd name="T58" fmla="*/ 5244 w 9461"/>
                      <a:gd name="T59" fmla="*/ 780 h 2496"/>
                      <a:gd name="T60" fmla="*/ 5484 w 9461"/>
                      <a:gd name="T61" fmla="*/ 1140 h 2496"/>
                      <a:gd name="T62" fmla="*/ 5724 w 9461"/>
                      <a:gd name="T63" fmla="*/ 1572 h 2496"/>
                      <a:gd name="T64" fmla="*/ 5796 w 9461"/>
                      <a:gd name="T65" fmla="*/ 1668 h 2496"/>
                      <a:gd name="T66" fmla="*/ 6108 w 9461"/>
                      <a:gd name="T67" fmla="*/ 2040 h 2496"/>
                      <a:gd name="T68" fmla="*/ 6240 w 9461"/>
                      <a:gd name="T69" fmla="*/ 2232 h 2496"/>
                      <a:gd name="T70" fmla="*/ 6444 w 9461"/>
                      <a:gd name="T71" fmla="*/ 2304 h 2496"/>
                      <a:gd name="T72" fmla="*/ 6720 w 9461"/>
                      <a:gd name="T73" fmla="*/ 1908 h 2496"/>
                      <a:gd name="T74" fmla="*/ 6876 w 9461"/>
                      <a:gd name="T75" fmla="*/ 1656 h 2496"/>
                      <a:gd name="T76" fmla="*/ 7116 w 9461"/>
                      <a:gd name="T77" fmla="*/ 1284 h 2496"/>
                      <a:gd name="T78" fmla="*/ 7236 w 9461"/>
                      <a:gd name="T79" fmla="*/ 1092 h 2496"/>
                      <a:gd name="T80" fmla="*/ 7572 w 9461"/>
                      <a:gd name="T81" fmla="*/ 492 h 2496"/>
                      <a:gd name="T82" fmla="*/ 7740 w 9461"/>
                      <a:gd name="T83" fmla="*/ 48 h 2496"/>
                      <a:gd name="T84" fmla="*/ 8052 w 9461"/>
                      <a:gd name="T85" fmla="*/ 468 h 2496"/>
                      <a:gd name="T86" fmla="*/ 8496 w 9461"/>
                      <a:gd name="T87" fmla="*/ 1080 h 2496"/>
                      <a:gd name="T88" fmla="*/ 8544 w 9461"/>
                      <a:gd name="T89" fmla="*/ 1176 h 2496"/>
                      <a:gd name="T90" fmla="*/ 8724 w 9461"/>
                      <a:gd name="T91" fmla="*/ 1512 h 2496"/>
                      <a:gd name="T92" fmla="*/ 9060 w 9461"/>
                      <a:gd name="T93" fmla="*/ 1908 h 2496"/>
                      <a:gd name="T94" fmla="*/ 9336 w 9461"/>
                      <a:gd name="T95" fmla="*/ 2292 h 2496"/>
                      <a:gd name="T96" fmla="*/ 9444 w 9461"/>
                      <a:gd name="T97" fmla="*/ 2496 h 249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w 9461"/>
                      <a:gd name="T148" fmla="*/ 0 h 2496"/>
                      <a:gd name="T149" fmla="*/ 9461 w 9461"/>
                      <a:gd name="T150" fmla="*/ 2496 h 2496"/>
                    </a:gdLst>
                    <a:ahLst/>
                    <a:cxnLst>
                      <a:cxn ang="T98">
                        <a:pos x="T0" y="T1"/>
                      </a:cxn>
                      <a:cxn ang="T99">
                        <a:pos x="T2" y="T3"/>
                      </a:cxn>
                      <a:cxn ang="T100">
                        <a:pos x="T4" y="T5"/>
                      </a:cxn>
                      <a:cxn ang="T101">
                        <a:pos x="T6" y="T7"/>
                      </a:cxn>
                      <a:cxn ang="T102">
                        <a:pos x="T8" y="T9"/>
                      </a:cxn>
                      <a:cxn ang="T103">
                        <a:pos x="T10" y="T11"/>
                      </a:cxn>
                      <a:cxn ang="T104">
                        <a:pos x="T12" y="T13"/>
                      </a:cxn>
                      <a:cxn ang="T105">
                        <a:pos x="T14" y="T15"/>
                      </a:cxn>
                      <a:cxn ang="T106">
                        <a:pos x="T16" y="T17"/>
                      </a:cxn>
                      <a:cxn ang="T107">
                        <a:pos x="T18" y="T19"/>
                      </a:cxn>
                      <a:cxn ang="T108">
                        <a:pos x="T20" y="T21"/>
                      </a:cxn>
                      <a:cxn ang="T109">
                        <a:pos x="T22" y="T23"/>
                      </a:cxn>
                      <a:cxn ang="T110">
                        <a:pos x="T24" y="T25"/>
                      </a:cxn>
                      <a:cxn ang="T111">
                        <a:pos x="T26" y="T27"/>
                      </a:cxn>
                      <a:cxn ang="T112">
                        <a:pos x="T28" y="T29"/>
                      </a:cxn>
                      <a:cxn ang="T113">
                        <a:pos x="T30" y="T31"/>
                      </a:cxn>
                      <a:cxn ang="T114">
                        <a:pos x="T32" y="T33"/>
                      </a:cxn>
                      <a:cxn ang="T115">
                        <a:pos x="T34" y="T35"/>
                      </a:cxn>
                      <a:cxn ang="T116">
                        <a:pos x="T36" y="T37"/>
                      </a:cxn>
                      <a:cxn ang="T117">
                        <a:pos x="T38" y="T39"/>
                      </a:cxn>
                      <a:cxn ang="T118">
                        <a:pos x="T40" y="T41"/>
                      </a:cxn>
                      <a:cxn ang="T119">
                        <a:pos x="T42" y="T43"/>
                      </a:cxn>
                      <a:cxn ang="T120">
                        <a:pos x="T44" y="T45"/>
                      </a:cxn>
                      <a:cxn ang="T121">
                        <a:pos x="T46" y="T47"/>
                      </a:cxn>
                      <a:cxn ang="T122">
                        <a:pos x="T48" y="T49"/>
                      </a:cxn>
                      <a:cxn ang="T123">
                        <a:pos x="T50" y="T51"/>
                      </a:cxn>
                      <a:cxn ang="T124">
                        <a:pos x="T52" y="T53"/>
                      </a:cxn>
                      <a:cxn ang="T125">
                        <a:pos x="T54" y="T55"/>
                      </a:cxn>
                      <a:cxn ang="T126">
                        <a:pos x="T56" y="T57"/>
                      </a:cxn>
                      <a:cxn ang="T127">
                        <a:pos x="T58" y="T59"/>
                      </a:cxn>
                      <a:cxn ang="T128">
                        <a:pos x="T60" y="T61"/>
                      </a:cxn>
                      <a:cxn ang="T129">
                        <a:pos x="T62" y="T63"/>
                      </a:cxn>
                      <a:cxn ang="T130">
                        <a:pos x="T64" y="T65"/>
                      </a:cxn>
                      <a:cxn ang="T131">
                        <a:pos x="T66" y="T67"/>
                      </a:cxn>
                      <a:cxn ang="T132">
                        <a:pos x="T68" y="T69"/>
                      </a:cxn>
                      <a:cxn ang="T133">
                        <a:pos x="T70" y="T71"/>
                      </a:cxn>
                      <a:cxn ang="T134">
                        <a:pos x="T72" y="T73"/>
                      </a:cxn>
                      <a:cxn ang="T135">
                        <a:pos x="T74" y="T75"/>
                      </a:cxn>
                      <a:cxn ang="T136">
                        <a:pos x="T76" y="T77"/>
                      </a:cxn>
                      <a:cxn ang="T137">
                        <a:pos x="T78" y="T79"/>
                      </a:cxn>
                      <a:cxn ang="T138">
                        <a:pos x="T80" y="T81"/>
                      </a:cxn>
                      <a:cxn ang="T139">
                        <a:pos x="T82" y="T83"/>
                      </a:cxn>
                      <a:cxn ang="T140">
                        <a:pos x="T84" y="T85"/>
                      </a:cxn>
                      <a:cxn ang="T141">
                        <a:pos x="T86" y="T87"/>
                      </a:cxn>
                      <a:cxn ang="T142">
                        <a:pos x="T88" y="T89"/>
                      </a:cxn>
                      <a:cxn ang="T143">
                        <a:pos x="T90" y="T91"/>
                      </a:cxn>
                      <a:cxn ang="T144">
                        <a:pos x="T92" y="T93"/>
                      </a:cxn>
                      <a:cxn ang="T145">
                        <a:pos x="T94" y="T95"/>
                      </a:cxn>
                      <a:cxn ang="T146">
                        <a:pos x="T96" y="T97"/>
                      </a:cxn>
                    </a:cxnLst>
                    <a:rect l="T147" t="T148" r="T149" b="T150"/>
                    <a:pathLst>
                      <a:path w="9461" h="2496">
                        <a:moveTo>
                          <a:pt x="0" y="2196"/>
                        </a:moveTo>
                        <a:cubicBezTo>
                          <a:pt x="20" y="2147"/>
                          <a:pt x="29" y="2083"/>
                          <a:pt x="60" y="2040"/>
                        </a:cubicBezTo>
                        <a:cubicBezTo>
                          <a:pt x="115" y="1963"/>
                          <a:pt x="192" y="1886"/>
                          <a:pt x="252" y="1812"/>
                        </a:cubicBezTo>
                        <a:cubicBezTo>
                          <a:pt x="299" y="1755"/>
                          <a:pt x="333" y="1695"/>
                          <a:pt x="384" y="1644"/>
                        </a:cubicBezTo>
                        <a:cubicBezTo>
                          <a:pt x="408" y="1572"/>
                          <a:pt x="462" y="1506"/>
                          <a:pt x="516" y="1452"/>
                        </a:cubicBezTo>
                        <a:cubicBezTo>
                          <a:pt x="539" y="1383"/>
                          <a:pt x="511" y="1445"/>
                          <a:pt x="576" y="1380"/>
                        </a:cubicBezTo>
                        <a:cubicBezTo>
                          <a:pt x="643" y="1313"/>
                          <a:pt x="676" y="1217"/>
                          <a:pt x="756" y="1164"/>
                        </a:cubicBezTo>
                        <a:cubicBezTo>
                          <a:pt x="775" y="1106"/>
                          <a:pt x="828" y="1059"/>
                          <a:pt x="864" y="1008"/>
                        </a:cubicBezTo>
                        <a:cubicBezTo>
                          <a:pt x="943" y="895"/>
                          <a:pt x="1025" y="786"/>
                          <a:pt x="1116" y="684"/>
                        </a:cubicBezTo>
                        <a:cubicBezTo>
                          <a:pt x="1139" y="659"/>
                          <a:pt x="1169" y="640"/>
                          <a:pt x="1188" y="612"/>
                        </a:cubicBezTo>
                        <a:cubicBezTo>
                          <a:pt x="1234" y="544"/>
                          <a:pt x="1277" y="481"/>
                          <a:pt x="1332" y="420"/>
                        </a:cubicBezTo>
                        <a:cubicBezTo>
                          <a:pt x="1359" y="391"/>
                          <a:pt x="1396" y="370"/>
                          <a:pt x="1416" y="336"/>
                        </a:cubicBezTo>
                        <a:cubicBezTo>
                          <a:pt x="1459" y="264"/>
                          <a:pt x="1433" y="289"/>
                          <a:pt x="1488" y="252"/>
                        </a:cubicBezTo>
                        <a:cubicBezTo>
                          <a:pt x="1520" y="204"/>
                          <a:pt x="1552" y="156"/>
                          <a:pt x="1584" y="108"/>
                        </a:cubicBezTo>
                        <a:cubicBezTo>
                          <a:pt x="1602" y="81"/>
                          <a:pt x="1632" y="46"/>
                          <a:pt x="1632" y="12"/>
                        </a:cubicBezTo>
                        <a:cubicBezTo>
                          <a:pt x="1628" y="24"/>
                          <a:pt x="1612" y="38"/>
                          <a:pt x="1620" y="48"/>
                        </a:cubicBezTo>
                        <a:cubicBezTo>
                          <a:pt x="1633" y="65"/>
                          <a:pt x="1662" y="59"/>
                          <a:pt x="1680" y="72"/>
                        </a:cubicBezTo>
                        <a:cubicBezTo>
                          <a:pt x="1695" y="82"/>
                          <a:pt x="1722" y="145"/>
                          <a:pt x="1728" y="156"/>
                        </a:cubicBezTo>
                        <a:cubicBezTo>
                          <a:pt x="1785" y="252"/>
                          <a:pt x="1855" y="341"/>
                          <a:pt x="1920" y="432"/>
                        </a:cubicBezTo>
                        <a:cubicBezTo>
                          <a:pt x="1957" y="484"/>
                          <a:pt x="1999" y="541"/>
                          <a:pt x="2052" y="576"/>
                        </a:cubicBezTo>
                        <a:cubicBezTo>
                          <a:pt x="2075" y="646"/>
                          <a:pt x="2046" y="582"/>
                          <a:pt x="2100" y="636"/>
                        </a:cubicBezTo>
                        <a:cubicBezTo>
                          <a:pt x="2145" y="681"/>
                          <a:pt x="2214" y="773"/>
                          <a:pt x="2244" y="828"/>
                        </a:cubicBezTo>
                        <a:cubicBezTo>
                          <a:pt x="2334" y="993"/>
                          <a:pt x="2409" y="1161"/>
                          <a:pt x="2508" y="1320"/>
                        </a:cubicBezTo>
                        <a:cubicBezTo>
                          <a:pt x="2570" y="1420"/>
                          <a:pt x="2503" y="1322"/>
                          <a:pt x="2544" y="1404"/>
                        </a:cubicBezTo>
                        <a:cubicBezTo>
                          <a:pt x="2563" y="1443"/>
                          <a:pt x="2641" y="1552"/>
                          <a:pt x="2652" y="1584"/>
                        </a:cubicBezTo>
                        <a:cubicBezTo>
                          <a:pt x="2670" y="1639"/>
                          <a:pt x="2656" y="1610"/>
                          <a:pt x="2700" y="1668"/>
                        </a:cubicBezTo>
                        <a:cubicBezTo>
                          <a:pt x="2724" y="1763"/>
                          <a:pt x="2693" y="1669"/>
                          <a:pt x="2760" y="1776"/>
                        </a:cubicBezTo>
                        <a:cubicBezTo>
                          <a:pt x="2767" y="1787"/>
                          <a:pt x="2765" y="1801"/>
                          <a:pt x="2772" y="1812"/>
                        </a:cubicBezTo>
                        <a:cubicBezTo>
                          <a:pt x="2781" y="1826"/>
                          <a:pt x="2798" y="1834"/>
                          <a:pt x="2808" y="1848"/>
                        </a:cubicBezTo>
                        <a:cubicBezTo>
                          <a:pt x="2858" y="1917"/>
                          <a:pt x="2919" y="2004"/>
                          <a:pt x="2964" y="2076"/>
                        </a:cubicBezTo>
                        <a:cubicBezTo>
                          <a:pt x="3034" y="2188"/>
                          <a:pt x="2946" y="2068"/>
                          <a:pt x="3012" y="2160"/>
                        </a:cubicBezTo>
                        <a:cubicBezTo>
                          <a:pt x="3050" y="2213"/>
                          <a:pt x="3100" y="2260"/>
                          <a:pt x="3132" y="2316"/>
                        </a:cubicBezTo>
                        <a:cubicBezTo>
                          <a:pt x="3141" y="2332"/>
                          <a:pt x="3146" y="2349"/>
                          <a:pt x="3156" y="2364"/>
                        </a:cubicBezTo>
                        <a:cubicBezTo>
                          <a:pt x="3166" y="2378"/>
                          <a:pt x="3192" y="2400"/>
                          <a:pt x="3192" y="2400"/>
                        </a:cubicBezTo>
                        <a:cubicBezTo>
                          <a:pt x="3216" y="2304"/>
                          <a:pt x="3264" y="2204"/>
                          <a:pt x="3348" y="2148"/>
                        </a:cubicBezTo>
                        <a:cubicBezTo>
                          <a:pt x="3391" y="2061"/>
                          <a:pt x="3472" y="1998"/>
                          <a:pt x="3528" y="1920"/>
                        </a:cubicBezTo>
                        <a:cubicBezTo>
                          <a:pt x="3538" y="1905"/>
                          <a:pt x="3542" y="1887"/>
                          <a:pt x="3552" y="1872"/>
                        </a:cubicBezTo>
                        <a:cubicBezTo>
                          <a:pt x="3562" y="1858"/>
                          <a:pt x="3578" y="1849"/>
                          <a:pt x="3588" y="1836"/>
                        </a:cubicBezTo>
                        <a:cubicBezTo>
                          <a:pt x="3618" y="1797"/>
                          <a:pt x="3643" y="1755"/>
                          <a:pt x="3672" y="1716"/>
                        </a:cubicBezTo>
                        <a:cubicBezTo>
                          <a:pt x="3685" y="1677"/>
                          <a:pt x="3719" y="1647"/>
                          <a:pt x="3732" y="1608"/>
                        </a:cubicBezTo>
                        <a:cubicBezTo>
                          <a:pt x="3736" y="1596"/>
                          <a:pt x="3738" y="1583"/>
                          <a:pt x="3744" y="1572"/>
                        </a:cubicBezTo>
                        <a:cubicBezTo>
                          <a:pt x="3766" y="1534"/>
                          <a:pt x="3785" y="1525"/>
                          <a:pt x="3804" y="1488"/>
                        </a:cubicBezTo>
                        <a:cubicBezTo>
                          <a:pt x="3810" y="1477"/>
                          <a:pt x="3810" y="1463"/>
                          <a:pt x="3816" y="1452"/>
                        </a:cubicBezTo>
                        <a:cubicBezTo>
                          <a:pt x="3838" y="1408"/>
                          <a:pt x="3877" y="1375"/>
                          <a:pt x="3900" y="1332"/>
                        </a:cubicBezTo>
                        <a:cubicBezTo>
                          <a:pt x="3976" y="1193"/>
                          <a:pt x="3916" y="1279"/>
                          <a:pt x="3984" y="1188"/>
                        </a:cubicBezTo>
                        <a:cubicBezTo>
                          <a:pt x="4033" y="1041"/>
                          <a:pt x="4118" y="911"/>
                          <a:pt x="4200" y="780"/>
                        </a:cubicBezTo>
                        <a:cubicBezTo>
                          <a:pt x="4236" y="722"/>
                          <a:pt x="4258" y="674"/>
                          <a:pt x="4308" y="624"/>
                        </a:cubicBezTo>
                        <a:cubicBezTo>
                          <a:pt x="4324" y="577"/>
                          <a:pt x="4358" y="559"/>
                          <a:pt x="4380" y="516"/>
                        </a:cubicBezTo>
                        <a:cubicBezTo>
                          <a:pt x="4403" y="470"/>
                          <a:pt x="4414" y="446"/>
                          <a:pt x="4452" y="408"/>
                        </a:cubicBezTo>
                        <a:cubicBezTo>
                          <a:pt x="4475" y="338"/>
                          <a:pt x="4518" y="282"/>
                          <a:pt x="4548" y="216"/>
                        </a:cubicBezTo>
                        <a:cubicBezTo>
                          <a:pt x="4558" y="193"/>
                          <a:pt x="4558" y="165"/>
                          <a:pt x="4572" y="144"/>
                        </a:cubicBezTo>
                        <a:cubicBezTo>
                          <a:pt x="4588" y="120"/>
                          <a:pt x="4611" y="99"/>
                          <a:pt x="4620" y="72"/>
                        </a:cubicBezTo>
                        <a:cubicBezTo>
                          <a:pt x="4624" y="60"/>
                          <a:pt x="4625" y="47"/>
                          <a:pt x="4632" y="36"/>
                        </a:cubicBezTo>
                        <a:cubicBezTo>
                          <a:pt x="4641" y="22"/>
                          <a:pt x="4668" y="0"/>
                          <a:pt x="4668" y="0"/>
                        </a:cubicBezTo>
                        <a:cubicBezTo>
                          <a:pt x="4660" y="16"/>
                          <a:pt x="4644" y="30"/>
                          <a:pt x="4644" y="48"/>
                        </a:cubicBezTo>
                        <a:cubicBezTo>
                          <a:pt x="4644" y="62"/>
                          <a:pt x="4655" y="6"/>
                          <a:pt x="4668" y="12"/>
                        </a:cubicBezTo>
                        <a:cubicBezTo>
                          <a:pt x="4707" y="31"/>
                          <a:pt x="4716" y="84"/>
                          <a:pt x="4740" y="120"/>
                        </a:cubicBezTo>
                        <a:cubicBezTo>
                          <a:pt x="4817" y="235"/>
                          <a:pt x="4892" y="405"/>
                          <a:pt x="5004" y="480"/>
                        </a:cubicBezTo>
                        <a:cubicBezTo>
                          <a:pt x="5066" y="574"/>
                          <a:pt x="5146" y="650"/>
                          <a:pt x="5208" y="744"/>
                        </a:cubicBezTo>
                        <a:cubicBezTo>
                          <a:pt x="5217" y="758"/>
                          <a:pt x="5234" y="766"/>
                          <a:pt x="5244" y="780"/>
                        </a:cubicBezTo>
                        <a:cubicBezTo>
                          <a:pt x="5254" y="795"/>
                          <a:pt x="5258" y="813"/>
                          <a:pt x="5268" y="828"/>
                        </a:cubicBezTo>
                        <a:cubicBezTo>
                          <a:pt x="5338" y="933"/>
                          <a:pt x="5414" y="1035"/>
                          <a:pt x="5484" y="1140"/>
                        </a:cubicBezTo>
                        <a:cubicBezTo>
                          <a:pt x="5514" y="1186"/>
                          <a:pt x="5515" y="1238"/>
                          <a:pt x="5544" y="1284"/>
                        </a:cubicBezTo>
                        <a:cubicBezTo>
                          <a:pt x="5604" y="1380"/>
                          <a:pt x="5664" y="1476"/>
                          <a:pt x="5724" y="1572"/>
                        </a:cubicBezTo>
                        <a:cubicBezTo>
                          <a:pt x="5733" y="1587"/>
                          <a:pt x="5737" y="1606"/>
                          <a:pt x="5748" y="1620"/>
                        </a:cubicBezTo>
                        <a:cubicBezTo>
                          <a:pt x="5762" y="1638"/>
                          <a:pt x="5781" y="1651"/>
                          <a:pt x="5796" y="1668"/>
                        </a:cubicBezTo>
                        <a:cubicBezTo>
                          <a:pt x="5876" y="1762"/>
                          <a:pt x="5716" y="1624"/>
                          <a:pt x="5892" y="1800"/>
                        </a:cubicBezTo>
                        <a:cubicBezTo>
                          <a:pt x="5967" y="1875"/>
                          <a:pt x="6047" y="1954"/>
                          <a:pt x="6108" y="2040"/>
                        </a:cubicBezTo>
                        <a:cubicBezTo>
                          <a:pt x="6196" y="2163"/>
                          <a:pt x="6042" y="1954"/>
                          <a:pt x="6168" y="2136"/>
                        </a:cubicBezTo>
                        <a:cubicBezTo>
                          <a:pt x="6191" y="2169"/>
                          <a:pt x="6240" y="2232"/>
                          <a:pt x="6240" y="2232"/>
                        </a:cubicBezTo>
                        <a:cubicBezTo>
                          <a:pt x="6271" y="2325"/>
                          <a:pt x="6327" y="2403"/>
                          <a:pt x="6396" y="2472"/>
                        </a:cubicBezTo>
                        <a:cubicBezTo>
                          <a:pt x="6404" y="2422"/>
                          <a:pt x="6413" y="2347"/>
                          <a:pt x="6444" y="2304"/>
                        </a:cubicBezTo>
                        <a:cubicBezTo>
                          <a:pt x="6558" y="2145"/>
                          <a:pt x="6430" y="2373"/>
                          <a:pt x="6528" y="2196"/>
                        </a:cubicBezTo>
                        <a:cubicBezTo>
                          <a:pt x="6584" y="2096"/>
                          <a:pt x="6651" y="2000"/>
                          <a:pt x="6720" y="1908"/>
                        </a:cubicBezTo>
                        <a:cubicBezTo>
                          <a:pt x="6738" y="1855"/>
                          <a:pt x="6773" y="1832"/>
                          <a:pt x="6804" y="1788"/>
                        </a:cubicBezTo>
                        <a:cubicBezTo>
                          <a:pt x="6832" y="1748"/>
                          <a:pt x="6850" y="1697"/>
                          <a:pt x="6876" y="1656"/>
                        </a:cubicBezTo>
                        <a:cubicBezTo>
                          <a:pt x="6914" y="1596"/>
                          <a:pt x="6954" y="1533"/>
                          <a:pt x="6996" y="1476"/>
                        </a:cubicBezTo>
                        <a:cubicBezTo>
                          <a:pt x="7019" y="1407"/>
                          <a:pt x="7072" y="1342"/>
                          <a:pt x="7116" y="1284"/>
                        </a:cubicBezTo>
                        <a:cubicBezTo>
                          <a:pt x="7132" y="1236"/>
                          <a:pt x="7128" y="1241"/>
                          <a:pt x="7164" y="1188"/>
                        </a:cubicBezTo>
                        <a:cubicBezTo>
                          <a:pt x="7187" y="1155"/>
                          <a:pt x="7236" y="1092"/>
                          <a:pt x="7236" y="1092"/>
                        </a:cubicBezTo>
                        <a:cubicBezTo>
                          <a:pt x="7266" y="1003"/>
                          <a:pt x="7334" y="925"/>
                          <a:pt x="7392" y="852"/>
                        </a:cubicBezTo>
                        <a:cubicBezTo>
                          <a:pt x="7426" y="718"/>
                          <a:pt x="7517" y="616"/>
                          <a:pt x="7572" y="492"/>
                        </a:cubicBezTo>
                        <a:cubicBezTo>
                          <a:pt x="7614" y="397"/>
                          <a:pt x="7615" y="287"/>
                          <a:pt x="7656" y="192"/>
                        </a:cubicBezTo>
                        <a:cubicBezTo>
                          <a:pt x="7678" y="140"/>
                          <a:pt x="7715" y="98"/>
                          <a:pt x="7740" y="48"/>
                        </a:cubicBezTo>
                        <a:cubicBezTo>
                          <a:pt x="7765" y="124"/>
                          <a:pt x="7824" y="179"/>
                          <a:pt x="7872" y="240"/>
                        </a:cubicBezTo>
                        <a:cubicBezTo>
                          <a:pt x="7932" y="317"/>
                          <a:pt x="7986" y="396"/>
                          <a:pt x="8052" y="468"/>
                        </a:cubicBezTo>
                        <a:cubicBezTo>
                          <a:pt x="8083" y="501"/>
                          <a:pt x="8128" y="524"/>
                          <a:pt x="8148" y="564"/>
                        </a:cubicBezTo>
                        <a:cubicBezTo>
                          <a:pt x="8240" y="749"/>
                          <a:pt x="8382" y="909"/>
                          <a:pt x="8496" y="1080"/>
                        </a:cubicBezTo>
                        <a:cubicBezTo>
                          <a:pt x="8509" y="1099"/>
                          <a:pt x="8522" y="1119"/>
                          <a:pt x="8532" y="1140"/>
                        </a:cubicBezTo>
                        <a:cubicBezTo>
                          <a:pt x="8538" y="1151"/>
                          <a:pt x="8538" y="1165"/>
                          <a:pt x="8544" y="1176"/>
                        </a:cubicBezTo>
                        <a:cubicBezTo>
                          <a:pt x="8577" y="1237"/>
                          <a:pt x="8619" y="1295"/>
                          <a:pt x="8652" y="1356"/>
                        </a:cubicBezTo>
                        <a:cubicBezTo>
                          <a:pt x="8679" y="1406"/>
                          <a:pt x="8696" y="1462"/>
                          <a:pt x="8724" y="1512"/>
                        </a:cubicBezTo>
                        <a:cubicBezTo>
                          <a:pt x="8786" y="1623"/>
                          <a:pt x="8880" y="1720"/>
                          <a:pt x="8964" y="1812"/>
                        </a:cubicBezTo>
                        <a:cubicBezTo>
                          <a:pt x="8995" y="1845"/>
                          <a:pt x="9040" y="1868"/>
                          <a:pt x="9060" y="1908"/>
                        </a:cubicBezTo>
                        <a:cubicBezTo>
                          <a:pt x="9091" y="1970"/>
                          <a:pt x="9140" y="2008"/>
                          <a:pt x="9180" y="2064"/>
                        </a:cubicBezTo>
                        <a:cubicBezTo>
                          <a:pt x="9234" y="2139"/>
                          <a:pt x="9283" y="2217"/>
                          <a:pt x="9336" y="2292"/>
                        </a:cubicBezTo>
                        <a:cubicBezTo>
                          <a:pt x="9377" y="2351"/>
                          <a:pt x="9416" y="2412"/>
                          <a:pt x="9456" y="2472"/>
                        </a:cubicBezTo>
                        <a:cubicBezTo>
                          <a:pt x="9461" y="2479"/>
                          <a:pt x="9448" y="2488"/>
                          <a:pt x="9444" y="2496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rgbClr val="8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30783" name="Freeform 75"/>
                  <p:cNvSpPr>
                    <a:spLocks/>
                  </p:cNvSpPr>
                  <p:nvPr/>
                </p:nvSpPr>
                <p:spPr bwMode="auto">
                  <a:xfrm>
                    <a:off x="3003" y="5698"/>
                    <a:ext cx="287" cy="144"/>
                  </a:xfrm>
                  <a:custGeom>
                    <a:avLst/>
                    <a:gdLst>
                      <a:gd name="T0" fmla="*/ 60 w 9461"/>
                      <a:gd name="T1" fmla="*/ 2040 h 2496"/>
                      <a:gd name="T2" fmla="*/ 384 w 9461"/>
                      <a:gd name="T3" fmla="*/ 1644 h 2496"/>
                      <a:gd name="T4" fmla="*/ 576 w 9461"/>
                      <a:gd name="T5" fmla="*/ 1380 h 2496"/>
                      <a:gd name="T6" fmla="*/ 864 w 9461"/>
                      <a:gd name="T7" fmla="*/ 1008 h 2496"/>
                      <a:gd name="T8" fmla="*/ 1188 w 9461"/>
                      <a:gd name="T9" fmla="*/ 612 h 2496"/>
                      <a:gd name="T10" fmla="*/ 1416 w 9461"/>
                      <a:gd name="T11" fmla="*/ 336 h 2496"/>
                      <a:gd name="T12" fmla="*/ 1584 w 9461"/>
                      <a:gd name="T13" fmla="*/ 108 h 2496"/>
                      <a:gd name="T14" fmla="*/ 1620 w 9461"/>
                      <a:gd name="T15" fmla="*/ 48 h 2496"/>
                      <a:gd name="T16" fmla="*/ 1728 w 9461"/>
                      <a:gd name="T17" fmla="*/ 156 h 2496"/>
                      <a:gd name="T18" fmla="*/ 2052 w 9461"/>
                      <a:gd name="T19" fmla="*/ 576 h 2496"/>
                      <a:gd name="T20" fmla="*/ 2244 w 9461"/>
                      <a:gd name="T21" fmla="*/ 828 h 2496"/>
                      <a:gd name="T22" fmla="*/ 2544 w 9461"/>
                      <a:gd name="T23" fmla="*/ 1404 h 2496"/>
                      <a:gd name="T24" fmla="*/ 2700 w 9461"/>
                      <a:gd name="T25" fmla="*/ 1668 h 2496"/>
                      <a:gd name="T26" fmla="*/ 2772 w 9461"/>
                      <a:gd name="T27" fmla="*/ 1812 h 2496"/>
                      <a:gd name="T28" fmla="*/ 2964 w 9461"/>
                      <a:gd name="T29" fmla="*/ 2076 h 2496"/>
                      <a:gd name="T30" fmla="*/ 3132 w 9461"/>
                      <a:gd name="T31" fmla="*/ 2316 h 2496"/>
                      <a:gd name="T32" fmla="*/ 3192 w 9461"/>
                      <a:gd name="T33" fmla="*/ 2400 h 2496"/>
                      <a:gd name="T34" fmla="*/ 3528 w 9461"/>
                      <a:gd name="T35" fmla="*/ 1920 h 2496"/>
                      <a:gd name="T36" fmla="*/ 3588 w 9461"/>
                      <a:gd name="T37" fmla="*/ 1836 h 2496"/>
                      <a:gd name="T38" fmla="*/ 3732 w 9461"/>
                      <a:gd name="T39" fmla="*/ 1608 h 2496"/>
                      <a:gd name="T40" fmla="*/ 3804 w 9461"/>
                      <a:gd name="T41" fmla="*/ 1488 h 2496"/>
                      <a:gd name="T42" fmla="*/ 3900 w 9461"/>
                      <a:gd name="T43" fmla="*/ 1332 h 2496"/>
                      <a:gd name="T44" fmla="*/ 4200 w 9461"/>
                      <a:gd name="T45" fmla="*/ 780 h 2496"/>
                      <a:gd name="T46" fmla="*/ 4380 w 9461"/>
                      <a:gd name="T47" fmla="*/ 516 h 2496"/>
                      <a:gd name="T48" fmla="*/ 4548 w 9461"/>
                      <a:gd name="T49" fmla="*/ 216 h 2496"/>
                      <a:gd name="T50" fmla="*/ 4620 w 9461"/>
                      <a:gd name="T51" fmla="*/ 72 h 2496"/>
                      <a:gd name="T52" fmla="*/ 4668 w 9461"/>
                      <a:gd name="T53" fmla="*/ 0 h 2496"/>
                      <a:gd name="T54" fmla="*/ 4668 w 9461"/>
                      <a:gd name="T55" fmla="*/ 12 h 2496"/>
                      <a:gd name="T56" fmla="*/ 5004 w 9461"/>
                      <a:gd name="T57" fmla="*/ 480 h 2496"/>
                      <a:gd name="T58" fmla="*/ 5244 w 9461"/>
                      <a:gd name="T59" fmla="*/ 780 h 2496"/>
                      <a:gd name="T60" fmla="*/ 5484 w 9461"/>
                      <a:gd name="T61" fmla="*/ 1140 h 2496"/>
                      <a:gd name="T62" fmla="*/ 5724 w 9461"/>
                      <a:gd name="T63" fmla="*/ 1572 h 2496"/>
                      <a:gd name="T64" fmla="*/ 5796 w 9461"/>
                      <a:gd name="T65" fmla="*/ 1668 h 2496"/>
                      <a:gd name="T66" fmla="*/ 6108 w 9461"/>
                      <a:gd name="T67" fmla="*/ 2040 h 2496"/>
                      <a:gd name="T68" fmla="*/ 6240 w 9461"/>
                      <a:gd name="T69" fmla="*/ 2232 h 2496"/>
                      <a:gd name="T70" fmla="*/ 6444 w 9461"/>
                      <a:gd name="T71" fmla="*/ 2304 h 2496"/>
                      <a:gd name="T72" fmla="*/ 6720 w 9461"/>
                      <a:gd name="T73" fmla="*/ 1908 h 2496"/>
                      <a:gd name="T74" fmla="*/ 6876 w 9461"/>
                      <a:gd name="T75" fmla="*/ 1656 h 2496"/>
                      <a:gd name="T76" fmla="*/ 7116 w 9461"/>
                      <a:gd name="T77" fmla="*/ 1284 h 2496"/>
                      <a:gd name="T78" fmla="*/ 7236 w 9461"/>
                      <a:gd name="T79" fmla="*/ 1092 h 2496"/>
                      <a:gd name="T80" fmla="*/ 7572 w 9461"/>
                      <a:gd name="T81" fmla="*/ 492 h 2496"/>
                      <a:gd name="T82" fmla="*/ 7740 w 9461"/>
                      <a:gd name="T83" fmla="*/ 48 h 2496"/>
                      <a:gd name="T84" fmla="*/ 8052 w 9461"/>
                      <a:gd name="T85" fmla="*/ 468 h 2496"/>
                      <a:gd name="T86" fmla="*/ 8496 w 9461"/>
                      <a:gd name="T87" fmla="*/ 1080 h 2496"/>
                      <a:gd name="T88" fmla="*/ 8544 w 9461"/>
                      <a:gd name="T89" fmla="*/ 1176 h 2496"/>
                      <a:gd name="T90" fmla="*/ 8724 w 9461"/>
                      <a:gd name="T91" fmla="*/ 1512 h 2496"/>
                      <a:gd name="T92" fmla="*/ 9060 w 9461"/>
                      <a:gd name="T93" fmla="*/ 1908 h 2496"/>
                      <a:gd name="T94" fmla="*/ 9336 w 9461"/>
                      <a:gd name="T95" fmla="*/ 2292 h 2496"/>
                      <a:gd name="T96" fmla="*/ 9444 w 9461"/>
                      <a:gd name="T97" fmla="*/ 2496 h 249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w 9461"/>
                      <a:gd name="T148" fmla="*/ 0 h 2496"/>
                      <a:gd name="T149" fmla="*/ 9461 w 9461"/>
                      <a:gd name="T150" fmla="*/ 2496 h 2496"/>
                    </a:gdLst>
                    <a:ahLst/>
                    <a:cxnLst>
                      <a:cxn ang="T98">
                        <a:pos x="T0" y="T1"/>
                      </a:cxn>
                      <a:cxn ang="T99">
                        <a:pos x="T2" y="T3"/>
                      </a:cxn>
                      <a:cxn ang="T100">
                        <a:pos x="T4" y="T5"/>
                      </a:cxn>
                      <a:cxn ang="T101">
                        <a:pos x="T6" y="T7"/>
                      </a:cxn>
                      <a:cxn ang="T102">
                        <a:pos x="T8" y="T9"/>
                      </a:cxn>
                      <a:cxn ang="T103">
                        <a:pos x="T10" y="T11"/>
                      </a:cxn>
                      <a:cxn ang="T104">
                        <a:pos x="T12" y="T13"/>
                      </a:cxn>
                      <a:cxn ang="T105">
                        <a:pos x="T14" y="T15"/>
                      </a:cxn>
                      <a:cxn ang="T106">
                        <a:pos x="T16" y="T17"/>
                      </a:cxn>
                      <a:cxn ang="T107">
                        <a:pos x="T18" y="T19"/>
                      </a:cxn>
                      <a:cxn ang="T108">
                        <a:pos x="T20" y="T21"/>
                      </a:cxn>
                      <a:cxn ang="T109">
                        <a:pos x="T22" y="T23"/>
                      </a:cxn>
                      <a:cxn ang="T110">
                        <a:pos x="T24" y="T25"/>
                      </a:cxn>
                      <a:cxn ang="T111">
                        <a:pos x="T26" y="T27"/>
                      </a:cxn>
                      <a:cxn ang="T112">
                        <a:pos x="T28" y="T29"/>
                      </a:cxn>
                      <a:cxn ang="T113">
                        <a:pos x="T30" y="T31"/>
                      </a:cxn>
                      <a:cxn ang="T114">
                        <a:pos x="T32" y="T33"/>
                      </a:cxn>
                      <a:cxn ang="T115">
                        <a:pos x="T34" y="T35"/>
                      </a:cxn>
                      <a:cxn ang="T116">
                        <a:pos x="T36" y="T37"/>
                      </a:cxn>
                      <a:cxn ang="T117">
                        <a:pos x="T38" y="T39"/>
                      </a:cxn>
                      <a:cxn ang="T118">
                        <a:pos x="T40" y="T41"/>
                      </a:cxn>
                      <a:cxn ang="T119">
                        <a:pos x="T42" y="T43"/>
                      </a:cxn>
                      <a:cxn ang="T120">
                        <a:pos x="T44" y="T45"/>
                      </a:cxn>
                      <a:cxn ang="T121">
                        <a:pos x="T46" y="T47"/>
                      </a:cxn>
                      <a:cxn ang="T122">
                        <a:pos x="T48" y="T49"/>
                      </a:cxn>
                      <a:cxn ang="T123">
                        <a:pos x="T50" y="T51"/>
                      </a:cxn>
                      <a:cxn ang="T124">
                        <a:pos x="T52" y="T53"/>
                      </a:cxn>
                      <a:cxn ang="T125">
                        <a:pos x="T54" y="T55"/>
                      </a:cxn>
                      <a:cxn ang="T126">
                        <a:pos x="T56" y="T57"/>
                      </a:cxn>
                      <a:cxn ang="T127">
                        <a:pos x="T58" y="T59"/>
                      </a:cxn>
                      <a:cxn ang="T128">
                        <a:pos x="T60" y="T61"/>
                      </a:cxn>
                      <a:cxn ang="T129">
                        <a:pos x="T62" y="T63"/>
                      </a:cxn>
                      <a:cxn ang="T130">
                        <a:pos x="T64" y="T65"/>
                      </a:cxn>
                      <a:cxn ang="T131">
                        <a:pos x="T66" y="T67"/>
                      </a:cxn>
                      <a:cxn ang="T132">
                        <a:pos x="T68" y="T69"/>
                      </a:cxn>
                      <a:cxn ang="T133">
                        <a:pos x="T70" y="T71"/>
                      </a:cxn>
                      <a:cxn ang="T134">
                        <a:pos x="T72" y="T73"/>
                      </a:cxn>
                      <a:cxn ang="T135">
                        <a:pos x="T74" y="T75"/>
                      </a:cxn>
                      <a:cxn ang="T136">
                        <a:pos x="T76" y="T77"/>
                      </a:cxn>
                      <a:cxn ang="T137">
                        <a:pos x="T78" y="T79"/>
                      </a:cxn>
                      <a:cxn ang="T138">
                        <a:pos x="T80" y="T81"/>
                      </a:cxn>
                      <a:cxn ang="T139">
                        <a:pos x="T82" y="T83"/>
                      </a:cxn>
                      <a:cxn ang="T140">
                        <a:pos x="T84" y="T85"/>
                      </a:cxn>
                      <a:cxn ang="T141">
                        <a:pos x="T86" y="T87"/>
                      </a:cxn>
                      <a:cxn ang="T142">
                        <a:pos x="T88" y="T89"/>
                      </a:cxn>
                      <a:cxn ang="T143">
                        <a:pos x="T90" y="T91"/>
                      </a:cxn>
                      <a:cxn ang="T144">
                        <a:pos x="T92" y="T93"/>
                      </a:cxn>
                      <a:cxn ang="T145">
                        <a:pos x="T94" y="T95"/>
                      </a:cxn>
                      <a:cxn ang="T146">
                        <a:pos x="T96" y="T97"/>
                      </a:cxn>
                    </a:cxnLst>
                    <a:rect l="T147" t="T148" r="T149" b="T150"/>
                    <a:pathLst>
                      <a:path w="9461" h="2496">
                        <a:moveTo>
                          <a:pt x="0" y="2196"/>
                        </a:moveTo>
                        <a:cubicBezTo>
                          <a:pt x="20" y="2147"/>
                          <a:pt x="29" y="2083"/>
                          <a:pt x="60" y="2040"/>
                        </a:cubicBezTo>
                        <a:cubicBezTo>
                          <a:pt x="115" y="1963"/>
                          <a:pt x="192" y="1886"/>
                          <a:pt x="252" y="1812"/>
                        </a:cubicBezTo>
                        <a:cubicBezTo>
                          <a:pt x="299" y="1755"/>
                          <a:pt x="333" y="1695"/>
                          <a:pt x="384" y="1644"/>
                        </a:cubicBezTo>
                        <a:cubicBezTo>
                          <a:pt x="408" y="1572"/>
                          <a:pt x="462" y="1506"/>
                          <a:pt x="516" y="1452"/>
                        </a:cubicBezTo>
                        <a:cubicBezTo>
                          <a:pt x="539" y="1383"/>
                          <a:pt x="511" y="1445"/>
                          <a:pt x="576" y="1380"/>
                        </a:cubicBezTo>
                        <a:cubicBezTo>
                          <a:pt x="643" y="1313"/>
                          <a:pt x="676" y="1217"/>
                          <a:pt x="756" y="1164"/>
                        </a:cubicBezTo>
                        <a:cubicBezTo>
                          <a:pt x="775" y="1106"/>
                          <a:pt x="828" y="1059"/>
                          <a:pt x="864" y="1008"/>
                        </a:cubicBezTo>
                        <a:cubicBezTo>
                          <a:pt x="943" y="895"/>
                          <a:pt x="1025" y="786"/>
                          <a:pt x="1116" y="684"/>
                        </a:cubicBezTo>
                        <a:cubicBezTo>
                          <a:pt x="1139" y="659"/>
                          <a:pt x="1169" y="640"/>
                          <a:pt x="1188" y="612"/>
                        </a:cubicBezTo>
                        <a:cubicBezTo>
                          <a:pt x="1234" y="544"/>
                          <a:pt x="1277" y="481"/>
                          <a:pt x="1332" y="420"/>
                        </a:cubicBezTo>
                        <a:cubicBezTo>
                          <a:pt x="1359" y="391"/>
                          <a:pt x="1396" y="370"/>
                          <a:pt x="1416" y="336"/>
                        </a:cubicBezTo>
                        <a:cubicBezTo>
                          <a:pt x="1459" y="264"/>
                          <a:pt x="1433" y="289"/>
                          <a:pt x="1488" y="252"/>
                        </a:cubicBezTo>
                        <a:cubicBezTo>
                          <a:pt x="1520" y="204"/>
                          <a:pt x="1552" y="156"/>
                          <a:pt x="1584" y="108"/>
                        </a:cubicBezTo>
                        <a:cubicBezTo>
                          <a:pt x="1602" y="81"/>
                          <a:pt x="1632" y="46"/>
                          <a:pt x="1632" y="12"/>
                        </a:cubicBezTo>
                        <a:cubicBezTo>
                          <a:pt x="1628" y="24"/>
                          <a:pt x="1612" y="38"/>
                          <a:pt x="1620" y="48"/>
                        </a:cubicBezTo>
                        <a:cubicBezTo>
                          <a:pt x="1633" y="65"/>
                          <a:pt x="1662" y="59"/>
                          <a:pt x="1680" y="72"/>
                        </a:cubicBezTo>
                        <a:cubicBezTo>
                          <a:pt x="1695" y="82"/>
                          <a:pt x="1722" y="145"/>
                          <a:pt x="1728" y="156"/>
                        </a:cubicBezTo>
                        <a:cubicBezTo>
                          <a:pt x="1785" y="252"/>
                          <a:pt x="1855" y="341"/>
                          <a:pt x="1920" y="432"/>
                        </a:cubicBezTo>
                        <a:cubicBezTo>
                          <a:pt x="1957" y="484"/>
                          <a:pt x="1999" y="541"/>
                          <a:pt x="2052" y="576"/>
                        </a:cubicBezTo>
                        <a:cubicBezTo>
                          <a:pt x="2075" y="646"/>
                          <a:pt x="2046" y="582"/>
                          <a:pt x="2100" y="636"/>
                        </a:cubicBezTo>
                        <a:cubicBezTo>
                          <a:pt x="2145" y="681"/>
                          <a:pt x="2214" y="773"/>
                          <a:pt x="2244" y="828"/>
                        </a:cubicBezTo>
                        <a:cubicBezTo>
                          <a:pt x="2334" y="993"/>
                          <a:pt x="2409" y="1161"/>
                          <a:pt x="2508" y="1320"/>
                        </a:cubicBezTo>
                        <a:cubicBezTo>
                          <a:pt x="2570" y="1420"/>
                          <a:pt x="2503" y="1322"/>
                          <a:pt x="2544" y="1404"/>
                        </a:cubicBezTo>
                        <a:cubicBezTo>
                          <a:pt x="2563" y="1443"/>
                          <a:pt x="2641" y="1552"/>
                          <a:pt x="2652" y="1584"/>
                        </a:cubicBezTo>
                        <a:cubicBezTo>
                          <a:pt x="2670" y="1639"/>
                          <a:pt x="2656" y="1610"/>
                          <a:pt x="2700" y="1668"/>
                        </a:cubicBezTo>
                        <a:cubicBezTo>
                          <a:pt x="2724" y="1763"/>
                          <a:pt x="2693" y="1669"/>
                          <a:pt x="2760" y="1776"/>
                        </a:cubicBezTo>
                        <a:cubicBezTo>
                          <a:pt x="2767" y="1787"/>
                          <a:pt x="2765" y="1801"/>
                          <a:pt x="2772" y="1812"/>
                        </a:cubicBezTo>
                        <a:cubicBezTo>
                          <a:pt x="2781" y="1826"/>
                          <a:pt x="2798" y="1834"/>
                          <a:pt x="2808" y="1848"/>
                        </a:cubicBezTo>
                        <a:cubicBezTo>
                          <a:pt x="2858" y="1917"/>
                          <a:pt x="2919" y="2004"/>
                          <a:pt x="2964" y="2076"/>
                        </a:cubicBezTo>
                        <a:cubicBezTo>
                          <a:pt x="3034" y="2188"/>
                          <a:pt x="2946" y="2068"/>
                          <a:pt x="3012" y="2160"/>
                        </a:cubicBezTo>
                        <a:cubicBezTo>
                          <a:pt x="3050" y="2213"/>
                          <a:pt x="3100" y="2260"/>
                          <a:pt x="3132" y="2316"/>
                        </a:cubicBezTo>
                        <a:cubicBezTo>
                          <a:pt x="3141" y="2332"/>
                          <a:pt x="3146" y="2349"/>
                          <a:pt x="3156" y="2364"/>
                        </a:cubicBezTo>
                        <a:cubicBezTo>
                          <a:pt x="3166" y="2378"/>
                          <a:pt x="3192" y="2400"/>
                          <a:pt x="3192" y="2400"/>
                        </a:cubicBezTo>
                        <a:cubicBezTo>
                          <a:pt x="3216" y="2304"/>
                          <a:pt x="3264" y="2204"/>
                          <a:pt x="3348" y="2148"/>
                        </a:cubicBezTo>
                        <a:cubicBezTo>
                          <a:pt x="3391" y="2061"/>
                          <a:pt x="3472" y="1998"/>
                          <a:pt x="3528" y="1920"/>
                        </a:cubicBezTo>
                        <a:cubicBezTo>
                          <a:pt x="3538" y="1905"/>
                          <a:pt x="3542" y="1887"/>
                          <a:pt x="3552" y="1872"/>
                        </a:cubicBezTo>
                        <a:cubicBezTo>
                          <a:pt x="3562" y="1858"/>
                          <a:pt x="3578" y="1849"/>
                          <a:pt x="3588" y="1836"/>
                        </a:cubicBezTo>
                        <a:cubicBezTo>
                          <a:pt x="3618" y="1797"/>
                          <a:pt x="3643" y="1755"/>
                          <a:pt x="3672" y="1716"/>
                        </a:cubicBezTo>
                        <a:cubicBezTo>
                          <a:pt x="3685" y="1677"/>
                          <a:pt x="3719" y="1647"/>
                          <a:pt x="3732" y="1608"/>
                        </a:cubicBezTo>
                        <a:cubicBezTo>
                          <a:pt x="3736" y="1596"/>
                          <a:pt x="3738" y="1583"/>
                          <a:pt x="3744" y="1572"/>
                        </a:cubicBezTo>
                        <a:cubicBezTo>
                          <a:pt x="3766" y="1534"/>
                          <a:pt x="3785" y="1525"/>
                          <a:pt x="3804" y="1488"/>
                        </a:cubicBezTo>
                        <a:cubicBezTo>
                          <a:pt x="3810" y="1477"/>
                          <a:pt x="3810" y="1463"/>
                          <a:pt x="3816" y="1452"/>
                        </a:cubicBezTo>
                        <a:cubicBezTo>
                          <a:pt x="3838" y="1408"/>
                          <a:pt x="3877" y="1375"/>
                          <a:pt x="3900" y="1332"/>
                        </a:cubicBezTo>
                        <a:cubicBezTo>
                          <a:pt x="3976" y="1193"/>
                          <a:pt x="3916" y="1279"/>
                          <a:pt x="3984" y="1188"/>
                        </a:cubicBezTo>
                        <a:cubicBezTo>
                          <a:pt x="4033" y="1041"/>
                          <a:pt x="4118" y="911"/>
                          <a:pt x="4200" y="780"/>
                        </a:cubicBezTo>
                        <a:cubicBezTo>
                          <a:pt x="4236" y="722"/>
                          <a:pt x="4258" y="674"/>
                          <a:pt x="4308" y="624"/>
                        </a:cubicBezTo>
                        <a:cubicBezTo>
                          <a:pt x="4324" y="577"/>
                          <a:pt x="4358" y="559"/>
                          <a:pt x="4380" y="516"/>
                        </a:cubicBezTo>
                        <a:cubicBezTo>
                          <a:pt x="4403" y="470"/>
                          <a:pt x="4414" y="446"/>
                          <a:pt x="4452" y="408"/>
                        </a:cubicBezTo>
                        <a:cubicBezTo>
                          <a:pt x="4475" y="338"/>
                          <a:pt x="4518" y="282"/>
                          <a:pt x="4548" y="216"/>
                        </a:cubicBezTo>
                        <a:cubicBezTo>
                          <a:pt x="4558" y="193"/>
                          <a:pt x="4558" y="165"/>
                          <a:pt x="4572" y="144"/>
                        </a:cubicBezTo>
                        <a:cubicBezTo>
                          <a:pt x="4588" y="120"/>
                          <a:pt x="4611" y="99"/>
                          <a:pt x="4620" y="72"/>
                        </a:cubicBezTo>
                        <a:cubicBezTo>
                          <a:pt x="4624" y="60"/>
                          <a:pt x="4625" y="47"/>
                          <a:pt x="4632" y="36"/>
                        </a:cubicBezTo>
                        <a:cubicBezTo>
                          <a:pt x="4641" y="22"/>
                          <a:pt x="4668" y="0"/>
                          <a:pt x="4668" y="0"/>
                        </a:cubicBezTo>
                        <a:cubicBezTo>
                          <a:pt x="4660" y="16"/>
                          <a:pt x="4644" y="30"/>
                          <a:pt x="4644" y="48"/>
                        </a:cubicBezTo>
                        <a:cubicBezTo>
                          <a:pt x="4644" y="62"/>
                          <a:pt x="4655" y="6"/>
                          <a:pt x="4668" y="12"/>
                        </a:cubicBezTo>
                        <a:cubicBezTo>
                          <a:pt x="4707" y="31"/>
                          <a:pt x="4716" y="84"/>
                          <a:pt x="4740" y="120"/>
                        </a:cubicBezTo>
                        <a:cubicBezTo>
                          <a:pt x="4817" y="235"/>
                          <a:pt x="4892" y="405"/>
                          <a:pt x="5004" y="480"/>
                        </a:cubicBezTo>
                        <a:cubicBezTo>
                          <a:pt x="5066" y="574"/>
                          <a:pt x="5146" y="650"/>
                          <a:pt x="5208" y="744"/>
                        </a:cubicBezTo>
                        <a:cubicBezTo>
                          <a:pt x="5217" y="758"/>
                          <a:pt x="5234" y="766"/>
                          <a:pt x="5244" y="780"/>
                        </a:cubicBezTo>
                        <a:cubicBezTo>
                          <a:pt x="5254" y="795"/>
                          <a:pt x="5258" y="813"/>
                          <a:pt x="5268" y="828"/>
                        </a:cubicBezTo>
                        <a:cubicBezTo>
                          <a:pt x="5338" y="933"/>
                          <a:pt x="5414" y="1035"/>
                          <a:pt x="5484" y="1140"/>
                        </a:cubicBezTo>
                        <a:cubicBezTo>
                          <a:pt x="5514" y="1186"/>
                          <a:pt x="5515" y="1238"/>
                          <a:pt x="5544" y="1284"/>
                        </a:cubicBezTo>
                        <a:cubicBezTo>
                          <a:pt x="5604" y="1380"/>
                          <a:pt x="5664" y="1476"/>
                          <a:pt x="5724" y="1572"/>
                        </a:cubicBezTo>
                        <a:cubicBezTo>
                          <a:pt x="5733" y="1587"/>
                          <a:pt x="5737" y="1606"/>
                          <a:pt x="5748" y="1620"/>
                        </a:cubicBezTo>
                        <a:cubicBezTo>
                          <a:pt x="5762" y="1638"/>
                          <a:pt x="5781" y="1651"/>
                          <a:pt x="5796" y="1668"/>
                        </a:cubicBezTo>
                        <a:cubicBezTo>
                          <a:pt x="5876" y="1762"/>
                          <a:pt x="5716" y="1624"/>
                          <a:pt x="5892" y="1800"/>
                        </a:cubicBezTo>
                        <a:cubicBezTo>
                          <a:pt x="5967" y="1875"/>
                          <a:pt x="6047" y="1954"/>
                          <a:pt x="6108" y="2040"/>
                        </a:cubicBezTo>
                        <a:cubicBezTo>
                          <a:pt x="6196" y="2163"/>
                          <a:pt x="6042" y="1954"/>
                          <a:pt x="6168" y="2136"/>
                        </a:cubicBezTo>
                        <a:cubicBezTo>
                          <a:pt x="6191" y="2169"/>
                          <a:pt x="6240" y="2232"/>
                          <a:pt x="6240" y="2232"/>
                        </a:cubicBezTo>
                        <a:cubicBezTo>
                          <a:pt x="6271" y="2325"/>
                          <a:pt x="6327" y="2403"/>
                          <a:pt x="6396" y="2472"/>
                        </a:cubicBezTo>
                        <a:cubicBezTo>
                          <a:pt x="6404" y="2422"/>
                          <a:pt x="6413" y="2347"/>
                          <a:pt x="6444" y="2304"/>
                        </a:cubicBezTo>
                        <a:cubicBezTo>
                          <a:pt x="6558" y="2145"/>
                          <a:pt x="6430" y="2373"/>
                          <a:pt x="6528" y="2196"/>
                        </a:cubicBezTo>
                        <a:cubicBezTo>
                          <a:pt x="6584" y="2096"/>
                          <a:pt x="6651" y="2000"/>
                          <a:pt x="6720" y="1908"/>
                        </a:cubicBezTo>
                        <a:cubicBezTo>
                          <a:pt x="6738" y="1855"/>
                          <a:pt x="6773" y="1832"/>
                          <a:pt x="6804" y="1788"/>
                        </a:cubicBezTo>
                        <a:cubicBezTo>
                          <a:pt x="6832" y="1748"/>
                          <a:pt x="6850" y="1697"/>
                          <a:pt x="6876" y="1656"/>
                        </a:cubicBezTo>
                        <a:cubicBezTo>
                          <a:pt x="6914" y="1596"/>
                          <a:pt x="6954" y="1533"/>
                          <a:pt x="6996" y="1476"/>
                        </a:cubicBezTo>
                        <a:cubicBezTo>
                          <a:pt x="7019" y="1407"/>
                          <a:pt x="7072" y="1342"/>
                          <a:pt x="7116" y="1284"/>
                        </a:cubicBezTo>
                        <a:cubicBezTo>
                          <a:pt x="7132" y="1236"/>
                          <a:pt x="7128" y="1241"/>
                          <a:pt x="7164" y="1188"/>
                        </a:cubicBezTo>
                        <a:cubicBezTo>
                          <a:pt x="7187" y="1155"/>
                          <a:pt x="7236" y="1092"/>
                          <a:pt x="7236" y="1092"/>
                        </a:cubicBezTo>
                        <a:cubicBezTo>
                          <a:pt x="7266" y="1003"/>
                          <a:pt x="7334" y="925"/>
                          <a:pt x="7392" y="852"/>
                        </a:cubicBezTo>
                        <a:cubicBezTo>
                          <a:pt x="7426" y="718"/>
                          <a:pt x="7517" y="616"/>
                          <a:pt x="7572" y="492"/>
                        </a:cubicBezTo>
                        <a:cubicBezTo>
                          <a:pt x="7614" y="397"/>
                          <a:pt x="7615" y="287"/>
                          <a:pt x="7656" y="192"/>
                        </a:cubicBezTo>
                        <a:cubicBezTo>
                          <a:pt x="7678" y="140"/>
                          <a:pt x="7715" y="98"/>
                          <a:pt x="7740" y="48"/>
                        </a:cubicBezTo>
                        <a:cubicBezTo>
                          <a:pt x="7765" y="124"/>
                          <a:pt x="7824" y="179"/>
                          <a:pt x="7872" y="240"/>
                        </a:cubicBezTo>
                        <a:cubicBezTo>
                          <a:pt x="7932" y="317"/>
                          <a:pt x="7986" y="396"/>
                          <a:pt x="8052" y="468"/>
                        </a:cubicBezTo>
                        <a:cubicBezTo>
                          <a:pt x="8083" y="501"/>
                          <a:pt x="8128" y="524"/>
                          <a:pt x="8148" y="564"/>
                        </a:cubicBezTo>
                        <a:cubicBezTo>
                          <a:pt x="8240" y="749"/>
                          <a:pt x="8382" y="909"/>
                          <a:pt x="8496" y="1080"/>
                        </a:cubicBezTo>
                        <a:cubicBezTo>
                          <a:pt x="8509" y="1099"/>
                          <a:pt x="8522" y="1119"/>
                          <a:pt x="8532" y="1140"/>
                        </a:cubicBezTo>
                        <a:cubicBezTo>
                          <a:pt x="8538" y="1151"/>
                          <a:pt x="8538" y="1165"/>
                          <a:pt x="8544" y="1176"/>
                        </a:cubicBezTo>
                        <a:cubicBezTo>
                          <a:pt x="8577" y="1237"/>
                          <a:pt x="8619" y="1295"/>
                          <a:pt x="8652" y="1356"/>
                        </a:cubicBezTo>
                        <a:cubicBezTo>
                          <a:pt x="8679" y="1406"/>
                          <a:pt x="8696" y="1462"/>
                          <a:pt x="8724" y="1512"/>
                        </a:cubicBezTo>
                        <a:cubicBezTo>
                          <a:pt x="8786" y="1623"/>
                          <a:pt x="8880" y="1720"/>
                          <a:pt x="8964" y="1812"/>
                        </a:cubicBezTo>
                        <a:cubicBezTo>
                          <a:pt x="8995" y="1845"/>
                          <a:pt x="9040" y="1868"/>
                          <a:pt x="9060" y="1908"/>
                        </a:cubicBezTo>
                        <a:cubicBezTo>
                          <a:pt x="9091" y="1970"/>
                          <a:pt x="9140" y="2008"/>
                          <a:pt x="9180" y="2064"/>
                        </a:cubicBezTo>
                        <a:cubicBezTo>
                          <a:pt x="9234" y="2139"/>
                          <a:pt x="9283" y="2217"/>
                          <a:pt x="9336" y="2292"/>
                        </a:cubicBezTo>
                        <a:cubicBezTo>
                          <a:pt x="9377" y="2351"/>
                          <a:pt x="9416" y="2412"/>
                          <a:pt x="9456" y="2472"/>
                        </a:cubicBezTo>
                        <a:cubicBezTo>
                          <a:pt x="9461" y="2479"/>
                          <a:pt x="9448" y="2488"/>
                          <a:pt x="9444" y="2496"/>
                        </a:cubicBezTo>
                      </a:path>
                    </a:pathLst>
                  </a:custGeom>
                  <a:noFill/>
                  <a:ln w="9525" cap="flat">
                    <a:solidFill>
                      <a:srgbClr val="8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sp>
              <p:nvSpPr>
                <p:cNvPr id="30779" name="Freeform 76"/>
                <p:cNvSpPr>
                  <a:spLocks/>
                </p:cNvSpPr>
                <p:nvPr/>
              </p:nvSpPr>
              <p:spPr bwMode="auto">
                <a:xfrm>
                  <a:off x="-202" y="5701"/>
                  <a:ext cx="288" cy="144"/>
                </a:xfrm>
                <a:custGeom>
                  <a:avLst/>
                  <a:gdLst>
                    <a:gd name="T0" fmla="*/ 60 w 9461"/>
                    <a:gd name="T1" fmla="*/ 2040 h 2496"/>
                    <a:gd name="T2" fmla="*/ 384 w 9461"/>
                    <a:gd name="T3" fmla="*/ 1644 h 2496"/>
                    <a:gd name="T4" fmla="*/ 576 w 9461"/>
                    <a:gd name="T5" fmla="*/ 1380 h 2496"/>
                    <a:gd name="T6" fmla="*/ 864 w 9461"/>
                    <a:gd name="T7" fmla="*/ 1008 h 2496"/>
                    <a:gd name="T8" fmla="*/ 1188 w 9461"/>
                    <a:gd name="T9" fmla="*/ 612 h 2496"/>
                    <a:gd name="T10" fmla="*/ 1416 w 9461"/>
                    <a:gd name="T11" fmla="*/ 336 h 2496"/>
                    <a:gd name="T12" fmla="*/ 1584 w 9461"/>
                    <a:gd name="T13" fmla="*/ 108 h 2496"/>
                    <a:gd name="T14" fmla="*/ 1620 w 9461"/>
                    <a:gd name="T15" fmla="*/ 48 h 2496"/>
                    <a:gd name="T16" fmla="*/ 1728 w 9461"/>
                    <a:gd name="T17" fmla="*/ 156 h 2496"/>
                    <a:gd name="T18" fmla="*/ 2052 w 9461"/>
                    <a:gd name="T19" fmla="*/ 576 h 2496"/>
                    <a:gd name="T20" fmla="*/ 2244 w 9461"/>
                    <a:gd name="T21" fmla="*/ 828 h 2496"/>
                    <a:gd name="T22" fmla="*/ 2544 w 9461"/>
                    <a:gd name="T23" fmla="*/ 1404 h 2496"/>
                    <a:gd name="T24" fmla="*/ 2700 w 9461"/>
                    <a:gd name="T25" fmla="*/ 1668 h 2496"/>
                    <a:gd name="T26" fmla="*/ 2772 w 9461"/>
                    <a:gd name="T27" fmla="*/ 1812 h 2496"/>
                    <a:gd name="T28" fmla="*/ 2964 w 9461"/>
                    <a:gd name="T29" fmla="*/ 2076 h 2496"/>
                    <a:gd name="T30" fmla="*/ 3132 w 9461"/>
                    <a:gd name="T31" fmla="*/ 2316 h 2496"/>
                    <a:gd name="T32" fmla="*/ 3192 w 9461"/>
                    <a:gd name="T33" fmla="*/ 2400 h 2496"/>
                    <a:gd name="T34" fmla="*/ 3528 w 9461"/>
                    <a:gd name="T35" fmla="*/ 1920 h 2496"/>
                    <a:gd name="T36" fmla="*/ 3588 w 9461"/>
                    <a:gd name="T37" fmla="*/ 1836 h 2496"/>
                    <a:gd name="T38" fmla="*/ 3732 w 9461"/>
                    <a:gd name="T39" fmla="*/ 1608 h 2496"/>
                    <a:gd name="T40" fmla="*/ 3804 w 9461"/>
                    <a:gd name="T41" fmla="*/ 1488 h 2496"/>
                    <a:gd name="T42" fmla="*/ 3900 w 9461"/>
                    <a:gd name="T43" fmla="*/ 1332 h 2496"/>
                    <a:gd name="T44" fmla="*/ 4200 w 9461"/>
                    <a:gd name="T45" fmla="*/ 780 h 2496"/>
                    <a:gd name="T46" fmla="*/ 4380 w 9461"/>
                    <a:gd name="T47" fmla="*/ 516 h 2496"/>
                    <a:gd name="T48" fmla="*/ 4548 w 9461"/>
                    <a:gd name="T49" fmla="*/ 216 h 2496"/>
                    <a:gd name="T50" fmla="*/ 4620 w 9461"/>
                    <a:gd name="T51" fmla="*/ 72 h 2496"/>
                    <a:gd name="T52" fmla="*/ 4668 w 9461"/>
                    <a:gd name="T53" fmla="*/ 0 h 2496"/>
                    <a:gd name="T54" fmla="*/ 4668 w 9461"/>
                    <a:gd name="T55" fmla="*/ 12 h 2496"/>
                    <a:gd name="T56" fmla="*/ 5004 w 9461"/>
                    <a:gd name="T57" fmla="*/ 480 h 2496"/>
                    <a:gd name="T58" fmla="*/ 5244 w 9461"/>
                    <a:gd name="T59" fmla="*/ 780 h 2496"/>
                    <a:gd name="T60" fmla="*/ 5484 w 9461"/>
                    <a:gd name="T61" fmla="*/ 1140 h 2496"/>
                    <a:gd name="T62" fmla="*/ 5724 w 9461"/>
                    <a:gd name="T63" fmla="*/ 1572 h 2496"/>
                    <a:gd name="T64" fmla="*/ 5796 w 9461"/>
                    <a:gd name="T65" fmla="*/ 1668 h 2496"/>
                    <a:gd name="T66" fmla="*/ 6108 w 9461"/>
                    <a:gd name="T67" fmla="*/ 2040 h 2496"/>
                    <a:gd name="T68" fmla="*/ 6240 w 9461"/>
                    <a:gd name="T69" fmla="*/ 2232 h 2496"/>
                    <a:gd name="T70" fmla="*/ 6444 w 9461"/>
                    <a:gd name="T71" fmla="*/ 2304 h 2496"/>
                    <a:gd name="T72" fmla="*/ 6720 w 9461"/>
                    <a:gd name="T73" fmla="*/ 1908 h 2496"/>
                    <a:gd name="T74" fmla="*/ 6876 w 9461"/>
                    <a:gd name="T75" fmla="*/ 1656 h 2496"/>
                    <a:gd name="T76" fmla="*/ 7116 w 9461"/>
                    <a:gd name="T77" fmla="*/ 1284 h 2496"/>
                    <a:gd name="T78" fmla="*/ 7236 w 9461"/>
                    <a:gd name="T79" fmla="*/ 1092 h 2496"/>
                    <a:gd name="T80" fmla="*/ 7572 w 9461"/>
                    <a:gd name="T81" fmla="*/ 492 h 2496"/>
                    <a:gd name="T82" fmla="*/ 7740 w 9461"/>
                    <a:gd name="T83" fmla="*/ 48 h 2496"/>
                    <a:gd name="T84" fmla="*/ 8052 w 9461"/>
                    <a:gd name="T85" fmla="*/ 468 h 2496"/>
                    <a:gd name="T86" fmla="*/ 8496 w 9461"/>
                    <a:gd name="T87" fmla="*/ 1080 h 2496"/>
                    <a:gd name="T88" fmla="*/ 8544 w 9461"/>
                    <a:gd name="T89" fmla="*/ 1176 h 2496"/>
                    <a:gd name="T90" fmla="*/ 8724 w 9461"/>
                    <a:gd name="T91" fmla="*/ 1512 h 2496"/>
                    <a:gd name="T92" fmla="*/ 9060 w 9461"/>
                    <a:gd name="T93" fmla="*/ 1908 h 2496"/>
                    <a:gd name="T94" fmla="*/ 9336 w 9461"/>
                    <a:gd name="T95" fmla="*/ 2292 h 2496"/>
                    <a:gd name="T96" fmla="*/ 9444 w 9461"/>
                    <a:gd name="T97" fmla="*/ 2496 h 249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9461"/>
                    <a:gd name="T148" fmla="*/ 0 h 2496"/>
                    <a:gd name="T149" fmla="*/ 9461 w 9461"/>
                    <a:gd name="T150" fmla="*/ 2496 h 249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9461" h="2496">
                      <a:moveTo>
                        <a:pt x="0" y="2196"/>
                      </a:moveTo>
                      <a:cubicBezTo>
                        <a:pt x="20" y="2147"/>
                        <a:pt x="29" y="2083"/>
                        <a:pt x="60" y="2040"/>
                      </a:cubicBezTo>
                      <a:cubicBezTo>
                        <a:pt x="115" y="1963"/>
                        <a:pt x="192" y="1886"/>
                        <a:pt x="252" y="1812"/>
                      </a:cubicBezTo>
                      <a:cubicBezTo>
                        <a:pt x="299" y="1755"/>
                        <a:pt x="333" y="1695"/>
                        <a:pt x="384" y="1644"/>
                      </a:cubicBezTo>
                      <a:cubicBezTo>
                        <a:pt x="408" y="1572"/>
                        <a:pt x="462" y="1506"/>
                        <a:pt x="516" y="1452"/>
                      </a:cubicBezTo>
                      <a:cubicBezTo>
                        <a:pt x="539" y="1383"/>
                        <a:pt x="511" y="1445"/>
                        <a:pt x="576" y="1380"/>
                      </a:cubicBezTo>
                      <a:cubicBezTo>
                        <a:pt x="643" y="1313"/>
                        <a:pt x="676" y="1217"/>
                        <a:pt x="756" y="1164"/>
                      </a:cubicBezTo>
                      <a:cubicBezTo>
                        <a:pt x="775" y="1106"/>
                        <a:pt x="828" y="1059"/>
                        <a:pt x="864" y="1008"/>
                      </a:cubicBezTo>
                      <a:cubicBezTo>
                        <a:pt x="943" y="895"/>
                        <a:pt x="1025" y="786"/>
                        <a:pt x="1116" y="684"/>
                      </a:cubicBezTo>
                      <a:cubicBezTo>
                        <a:pt x="1139" y="659"/>
                        <a:pt x="1169" y="640"/>
                        <a:pt x="1188" y="612"/>
                      </a:cubicBezTo>
                      <a:cubicBezTo>
                        <a:pt x="1234" y="544"/>
                        <a:pt x="1277" y="481"/>
                        <a:pt x="1332" y="420"/>
                      </a:cubicBezTo>
                      <a:cubicBezTo>
                        <a:pt x="1359" y="391"/>
                        <a:pt x="1396" y="370"/>
                        <a:pt x="1416" y="336"/>
                      </a:cubicBezTo>
                      <a:cubicBezTo>
                        <a:pt x="1459" y="264"/>
                        <a:pt x="1433" y="289"/>
                        <a:pt x="1488" y="252"/>
                      </a:cubicBezTo>
                      <a:cubicBezTo>
                        <a:pt x="1520" y="204"/>
                        <a:pt x="1552" y="156"/>
                        <a:pt x="1584" y="108"/>
                      </a:cubicBezTo>
                      <a:cubicBezTo>
                        <a:pt x="1602" y="81"/>
                        <a:pt x="1632" y="46"/>
                        <a:pt x="1632" y="12"/>
                      </a:cubicBezTo>
                      <a:cubicBezTo>
                        <a:pt x="1628" y="24"/>
                        <a:pt x="1612" y="38"/>
                        <a:pt x="1620" y="48"/>
                      </a:cubicBezTo>
                      <a:cubicBezTo>
                        <a:pt x="1633" y="65"/>
                        <a:pt x="1662" y="59"/>
                        <a:pt x="1680" y="72"/>
                      </a:cubicBezTo>
                      <a:cubicBezTo>
                        <a:pt x="1695" y="82"/>
                        <a:pt x="1722" y="145"/>
                        <a:pt x="1728" y="156"/>
                      </a:cubicBezTo>
                      <a:cubicBezTo>
                        <a:pt x="1785" y="252"/>
                        <a:pt x="1855" y="341"/>
                        <a:pt x="1920" y="432"/>
                      </a:cubicBezTo>
                      <a:cubicBezTo>
                        <a:pt x="1957" y="484"/>
                        <a:pt x="1999" y="541"/>
                        <a:pt x="2052" y="576"/>
                      </a:cubicBezTo>
                      <a:cubicBezTo>
                        <a:pt x="2075" y="646"/>
                        <a:pt x="2046" y="582"/>
                        <a:pt x="2100" y="636"/>
                      </a:cubicBezTo>
                      <a:cubicBezTo>
                        <a:pt x="2145" y="681"/>
                        <a:pt x="2214" y="773"/>
                        <a:pt x="2244" y="828"/>
                      </a:cubicBezTo>
                      <a:cubicBezTo>
                        <a:pt x="2334" y="993"/>
                        <a:pt x="2409" y="1161"/>
                        <a:pt x="2508" y="1320"/>
                      </a:cubicBezTo>
                      <a:cubicBezTo>
                        <a:pt x="2570" y="1420"/>
                        <a:pt x="2503" y="1322"/>
                        <a:pt x="2544" y="1404"/>
                      </a:cubicBezTo>
                      <a:cubicBezTo>
                        <a:pt x="2563" y="1443"/>
                        <a:pt x="2641" y="1552"/>
                        <a:pt x="2652" y="1584"/>
                      </a:cubicBezTo>
                      <a:cubicBezTo>
                        <a:pt x="2670" y="1639"/>
                        <a:pt x="2656" y="1610"/>
                        <a:pt x="2700" y="1668"/>
                      </a:cubicBezTo>
                      <a:cubicBezTo>
                        <a:pt x="2724" y="1763"/>
                        <a:pt x="2693" y="1669"/>
                        <a:pt x="2760" y="1776"/>
                      </a:cubicBezTo>
                      <a:cubicBezTo>
                        <a:pt x="2767" y="1787"/>
                        <a:pt x="2765" y="1801"/>
                        <a:pt x="2772" y="1812"/>
                      </a:cubicBezTo>
                      <a:cubicBezTo>
                        <a:pt x="2781" y="1826"/>
                        <a:pt x="2798" y="1834"/>
                        <a:pt x="2808" y="1848"/>
                      </a:cubicBezTo>
                      <a:cubicBezTo>
                        <a:pt x="2858" y="1917"/>
                        <a:pt x="2919" y="2004"/>
                        <a:pt x="2964" y="2076"/>
                      </a:cubicBezTo>
                      <a:cubicBezTo>
                        <a:pt x="3034" y="2188"/>
                        <a:pt x="2946" y="2068"/>
                        <a:pt x="3012" y="2160"/>
                      </a:cubicBezTo>
                      <a:cubicBezTo>
                        <a:pt x="3050" y="2213"/>
                        <a:pt x="3100" y="2260"/>
                        <a:pt x="3132" y="2316"/>
                      </a:cubicBezTo>
                      <a:cubicBezTo>
                        <a:pt x="3141" y="2332"/>
                        <a:pt x="3146" y="2349"/>
                        <a:pt x="3156" y="2364"/>
                      </a:cubicBezTo>
                      <a:cubicBezTo>
                        <a:pt x="3166" y="2378"/>
                        <a:pt x="3192" y="2400"/>
                        <a:pt x="3192" y="2400"/>
                      </a:cubicBezTo>
                      <a:cubicBezTo>
                        <a:pt x="3216" y="2304"/>
                        <a:pt x="3264" y="2204"/>
                        <a:pt x="3348" y="2148"/>
                      </a:cubicBezTo>
                      <a:cubicBezTo>
                        <a:pt x="3391" y="2061"/>
                        <a:pt x="3472" y="1998"/>
                        <a:pt x="3528" y="1920"/>
                      </a:cubicBezTo>
                      <a:cubicBezTo>
                        <a:pt x="3538" y="1905"/>
                        <a:pt x="3542" y="1887"/>
                        <a:pt x="3552" y="1872"/>
                      </a:cubicBezTo>
                      <a:cubicBezTo>
                        <a:pt x="3562" y="1858"/>
                        <a:pt x="3578" y="1849"/>
                        <a:pt x="3588" y="1836"/>
                      </a:cubicBezTo>
                      <a:cubicBezTo>
                        <a:pt x="3618" y="1797"/>
                        <a:pt x="3643" y="1755"/>
                        <a:pt x="3672" y="1716"/>
                      </a:cubicBezTo>
                      <a:cubicBezTo>
                        <a:pt x="3685" y="1677"/>
                        <a:pt x="3719" y="1647"/>
                        <a:pt x="3732" y="1608"/>
                      </a:cubicBezTo>
                      <a:cubicBezTo>
                        <a:pt x="3736" y="1596"/>
                        <a:pt x="3738" y="1583"/>
                        <a:pt x="3744" y="1572"/>
                      </a:cubicBezTo>
                      <a:cubicBezTo>
                        <a:pt x="3766" y="1534"/>
                        <a:pt x="3785" y="1525"/>
                        <a:pt x="3804" y="1488"/>
                      </a:cubicBezTo>
                      <a:cubicBezTo>
                        <a:pt x="3810" y="1477"/>
                        <a:pt x="3810" y="1463"/>
                        <a:pt x="3816" y="1452"/>
                      </a:cubicBezTo>
                      <a:cubicBezTo>
                        <a:pt x="3838" y="1408"/>
                        <a:pt x="3877" y="1375"/>
                        <a:pt x="3900" y="1332"/>
                      </a:cubicBezTo>
                      <a:cubicBezTo>
                        <a:pt x="3976" y="1193"/>
                        <a:pt x="3916" y="1279"/>
                        <a:pt x="3984" y="1188"/>
                      </a:cubicBezTo>
                      <a:cubicBezTo>
                        <a:pt x="4033" y="1041"/>
                        <a:pt x="4118" y="911"/>
                        <a:pt x="4200" y="780"/>
                      </a:cubicBezTo>
                      <a:cubicBezTo>
                        <a:pt x="4236" y="722"/>
                        <a:pt x="4258" y="674"/>
                        <a:pt x="4308" y="624"/>
                      </a:cubicBezTo>
                      <a:cubicBezTo>
                        <a:pt x="4324" y="577"/>
                        <a:pt x="4358" y="559"/>
                        <a:pt x="4380" y="516"/>
                      </a:cubicBezTo>
                      <a:cubicBezTo>
                        <a:pt x="4403" y="470"/>
                        <a:pt x="4414" y="446"/>
                        <a:pt x="4452" y="408"/>
                      </a:cubicBezTo>
                      <a:cubicBezTo>
                        <a:pt x="4475" y="338"/>
                        <a:pt x="4518" y="282"/>
                        <a:pt x="4548" y="216"/>
                      </a:cubicBezTo>
                      <a:cubicBezTo>
                        <a:pt x="4558" y="193"/>
                        <a:pt x="4558" y="165"/>
                        <a:pt x="4572" y="144"/>
                      </a:cubicBezTo>
                      <a:cubicBezTo>
                        <a:pt x="4588" y="120"/>
                        <a:pt x="4611" y="99"/>
                        <a:pt x="4620" y="72"/>
                      </a:cubicBezTo>
                      <a:cubicBezTo>
                        <a:pt x="4624" y="60"/>
                        <a:pt x="4625" y="47"/>
                        <a:pt x="4632" y="36"/>
                      </a:cubicBezTo>
                      <a:cubicBezTo>
                        <a:pt x="4641" y="22"/>
                        <a:pt x="4668" y="0"/>
                        <a:pt x="4668" y="0"/>
                      </a:cubicBezTo>
                      <a:cubicBezTo>
                        <a:pt x="4660" y="16"/>
                        <a:pt x="4644" y="30"/>
                        <a:pt x="4644" y="48"/>
                      </a:cubicBezTo>
                      <a:cubicBezTo>
                        <a:pt x="4644" y="62"/>
                        <a:pt x="4655" y="6"/>
                        <a:pt x="4668" y="12"/>
                      </a:cubicBezTo>
                      <a:cubicBezTo>
                        <a:pt x="4707" y="31"/>
                        <a:pt x="4716" y="84"/>
                        <a:pt x="4740" y="120"/>
                      </a:cubicBezTo>
                      <a:cubicBezTo>
                        <a:pt x="4817" y="235"/>
                        <a:pt x="4892" y="405"/>
                        <a:pt x="5004" y="480"/>
                      </a:cubicBezTo>
                      <a:cubicBezTo>
                        <a:pt x="5066" y="574"/>
                        <a:pt x="5146" y="650"/>
                        <a:pt x="5208" y="744"/>
                      </a:cubicBezTo>
                      <a:cubicBezTo>
                        <a:pt x="5217" y="758"/>
                        <a:pt x="5234" y="766"/>
                        <a:pt x="5244" y="780"/>
                      </a:cubicBezTo>
                      <a:cubicBezTo>
                        <a:pt x="5254" y="795"/>
                        <a:pt x="5258" y="813"/>
                        <a:pt x="5268" y="828"/>
                      </a:cubicBezTo>
                      <a:cubicBezTo>
                        <a:pt x="5338" y="933"/>
                        <a:pt x="5414" y="1035"/>
                        <a:pt x="5484" y="1140"/>
                      </a:cubicBezTo>
                      <a:cubicBezTo>
                        <a:pt x="5514" y="1186"/>
                        <a:pt x="5515" y="1238"/>
                        <a:pt x="5544" y="1284"/>
                      </a:cubicBezTo>
                      <a:cubicBezTo>
                        <a:pt x="5604" y="1380"/>
                        <a:pt x="5664" y="1476"/>
                        <a:pt x="5724" y="1572"/>
                      </a:cubicBezTo>
                      <a:cubicBezTo>
                        <a:pt x="5733" y="1587"/>
                        <a:pt x="5737" y="1606"/>
                        <a:pt x="5748" y="1620"/>
                      </a:cubicBezTo>
                      <a:cubicBezTo>
                        <a:pt x="5762" y="1638"/>
                        <a:pt x="5781" y="1651"/>
                        <a:pt x="5796" y="1668"/>
                      </a:cubicBezTo>
                      <a:cubicBezTo>
                        <a:pt x="5876" y="1762"/>
                        <a:pt x="5716" y="1624"/>
                        <a:pt x="5892" y="1800"/>
                      </a:cubicBezTo>
                      <a:cubicBezTo>
                        <a:pt x="5967" y="1875"/>
                        <a:pt x="6047" y="1954"/>
                        <a:pt x="6108" y="2040"/>
                      </a:cubicBezTo>
                      <a:cubicBezTo>
                        <a:pt x="6196" y="2163"/>
                        <a:pt x="6042" y="1954"/>
                        <a:pt x="6168" y="2136"/>
                      </a:cubicBezTo>
                      <a:cubicBezTo>
                        <a:pt x="6191" y="2169"/>
                        <a:pt x="6240" y="2232"/>
                        <a:pt x="6240" y="2232"/>
                      </a:cubicBezTo>
                      <a:cubicBezTo>
                        <a:pt x="6271" y="2325"/>
                        <a:pt x="6327" y="2403"/>
                        <a:pt x="6396" y="2472"/>
                      </a:cubicBezTo>
                      <a:cubicBezTo>
                        <a:pt x="6404" y="2422"/>
                        <a:pt x="6413" y="2347"/>
                        <a:pt x="6444" y="2304"/>
                      </a:cubicBezTo>
                      <a:cubicBezTo>
                        <a:pt x="6558" y="2145"/>
                        <a:pt x="6430" y="2373"/>
                        <a:pt x="6528" y="2196"/>
                      </a:cubicBezTo>
                      <a:cubicBezTo>
                        <a:pt x="6584" y="2096"/>
                        <a:pt x="6651" y="2000"/>
                        <a:pt x="6720" y="1908"/>
                      </a:cubicBezTo>
                      <a:cubicBezTo>
                        <a:pt x="6738" y="1855"/>
                        <a:pt x="6773" y="1832"/>
                        <a:pt x="6804" y="1788"/>
                      </a:cubicBezTo>
                      <a:cubicBezTo>
                        <a:pt x="6832" y="1748"/>
                        <a:pt x="6850" y="1697"/>
                        <a:pt x="6876" y="1656"/>
                      </a:cubicBezTo>
                      <a:cubicBezTo>
                        <a:pt x="6914" y="1596"/>
                        <a:pt x="6954" y="1533"/>
                        <a:pt x="6996" y="1476"/>
                      </a:cubicBezTo>
                      <a:cubicBezTo>
                        <a:pt x="7019" y="1407"/>
                        <a:pt x="7072" y="1342"/>
                        <a:pt x="7116" y="1284"/>
                      </a:cubicBezTo>
                      <a:cubicBezTo>
                        <a:pt x="7132" y="1236"/>
                        <a:pt x="7128" y="1241"/>
                        <a:pt x="7164" y="1188"/>
                      </a:cubicBezTo>
                      <a:cubicBezTo>
                        <a:pt x="7187" y="1155"/>
                        <a:pt x="7236" y="1092"/>
                        <a:pt x="7236" y="1092"/>
                      </a:cubicBezTo>
                      <a:cubicBezTo>
                        <a:pt x="7266" y="1003"/>
                        <a:pt x="7334" y="925"/>
                        <a:pt x="7392" y="852"/>
                      </a:cubicBezTo>
                      <a:cubicBezTo>
                        <a:pt x="7426" y="718"/>
                        <a:pt x="7517" y="616"/>
                        <a:pt x="7572" y="492"/>
                      </a:cubicBezTo>
                      <a:cubicBezTo>
                        <a:pt x="7614" y="397"/>
                        <a:pt x="7615" y="287"/>
                        <a:pt x="7656" y="192"/>
                      </a:cubicBezTo>
                      <a:cubicBezTo>
                        <a:pt x="7678" y="140"/>
                        <a:pt x="7715" y="98"/>
                        <a:pt x="7740" y="48"/>
                      </a:cubicBezTo>
                      <a:cubicBezTo>
                        <a:pt x="7765" y="124"/>
                        <a:pt x="7824" y="179"/>
                        <a:pt x="7872" y="240"/>
                      </a:cubicBezTo>
                      <a:cubicBezTo>
                        <a:pt x="7932" y="317"/>
                        <a:pt x="7986" y="396"/>
                        <a:pt x="8052" y="468"/>
                      </a:cubicBezTo>
                      <a:cubicBezTo>
                        <a:pt x="8083" y="501"/>
                        <a:pt x="8128" y="524"/>
                        <a:pt x="8148" y="564"/>
                      </a:cubicBezTo>
                      <a:cubicBezTo>
                        <a:pt x="8240" y="749"/>
                        <a:pt x="8382" y="909"/>
                        <a:pt x="8496" y="1080"/>
                      </a:cubicBezTo>
                      <a:cubicBezTo>
                        <a:pt x="8509" y="1099"/>
                        <a:pt x="8522" y="1119"/>
                        <a:pt x="8532" y="1140"/>
                      </a:cubicBezTo>
                      <a:cubicBezTo>
                        <a:pt x="8538" y="1151"/>
                        <a:pt x="8538" y="1165"/>
                        <a:pt x="8544" y="1176"/>
                      </a:cubicBezTo>
                      <a:cubicBezTo>
                        <a:pt x="8577" y="1237"/>
                        <a:pt x="8619" y="1295"/>
                        <a:pt x="8652" y="1356"/>
                      </a:cubicBezTo>
                      <a:cubicBezTo>
                        <a:pt x="8679" y="1406"/>
                        <a:pt x="8696" y="1462"/>
                        <a:pt x="8724" y="1512"/>
                      </a:cubicBezTo>
                      <a:cubicBezTo>
                        <a:pt x="8786" y="1623"/>
                        <a:pt x="8880" y="1720"/>
                        <a:pt x="8964" y="1812"/>
                      </a:cubicBezTo>
                      <a:cubicBezTo>
                        <a:pt x="8995" y="1845"/>
                        <a:pt x="9040" y="1868"/>
                        <a:pt x="9060" y="1908"/>
                      </a:cubicBezTo>
                      <a:cubicBezTo>
                        <a:pt x="9091" y="1970"/>
                        <a:pt x="9140" y="2008"/>
                        <a:pt x="9180" y="2064"/>
                      </a:cubicBezTo>
                      <a:cubicBezTo>
                        <a:pt x="9234" y="2139"/>
                        <a:pt x="9283" y="2217"/>
                        <a:pt x="9336" y="2292"/>
                      </a:cubicBezTo>
                      <a:cubicBezTo>
                        <a:pt x="9377" y="2351"/>
                        <a:pt x="9416" y="2412"/>
                        <a:pt x="9456" y="2472"/>
                      </a:cubicBezTo>
                      <a:cubicBezTo>
                        <a:pt x="9461" y="2479"/>
                        <a:pt x="9448" y="2488"/>
                        <a:pt x="9444" y="2496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0780" name="Freeform 77"/>
                <p:cNvSpPr>
                  <a:spLocks/>
                </p:cNvSpPr>
                <p:nvPr/>
              </p:nvSpPr>
              <p:spPr bwMode="auto">
                <a:xfrm>
                  <a:off x="88" y="5701"/>
                  <a:ext cx="287" cy="144"/>
                </a:xfrm>
                <a:custGeom>
                  <a:avLst/>
                  <a:gdLst>
                    <a:gd name="T0" fmla="*/ 60 w 9461"/>
                    <a:gd name="T1" fmla="*/ 2040 h 2496"/>
                    <a:gd name="T2" fmla="*/ 384 w 9461"/>
                    <a:gd name="T3" fmla="*/ 1644 h 2496"/>
                    <a:gd name="T4" fmla="*/ 576 w 9461"/>
                    <a:gd name="T5" fmla="*/ 1380 h 2496"/>
                    <a:gd name="T6" fmla="*/ 864 w 9461"/>
                    <a:gd name="T7" fmla="*/ 1008 h 2496"/>
                    <a:gd name="T8" fmla="*/ 1188 w 9461"/>
                    <a:gd name="T9" fmla="*/ 612 h 2496"/>
                    <a:gd name="T10" fmla="*/ 1416 w 9461"/>
                    <a:gd name="T11" fmla="*/ 336 h 2496"/>
                    <a:gd name="T12" fmla="*/ 1584 w 9461"/>
                    <a:gd name="T13" fmla="*/ 108 h 2496"/>
                    <a:gd name="T14" fmla="*/ 1620 w 9461"/>
                    <a:gd name="T15" fmla="*/ 48 h 2496"/>
                    <a:gd name="T16" fmla="*/ 1728 w 9461"/>
                    <a:gd name="T17" fmla="*/ 156 h 2496"/>
                    <a:gd name="T18" fmla="*/ 2052 w 9461"/>
                    <a:gd name="T19" fmla="*/ 576 h 2496"/>
                    <a:gd name="T20" fmla="*/ 2244 w 9461"/>
                    <a:gd name="T21" fmla="*/ 828 h 2496"/>
                    <a:gd name="T22" fmla="*/ 2544 w 9461"/>
                    <a:gd name="T23" fmla="*/ 1404 h 2496"/>
                    <a:gd name="T24" fmla="*/ 2700 w 9461"/>
                    <a:gd name="T25" fmla="*/ 1668 h 2496"/>
                    <a:gd name="T26" fmla="*/ 2772 w 9461"/>
                    <a:gd name="T27" fmla="*/ 1812 h 2496"/>
                    <a:gd name="T28" fmla="*/ 2964 w 9461"/>
                    <a:gd name="T29" fmla="*/ 2076 h 2496"/>
                    <a:gd name="T30" fmla="*/ 3132 w 9461"/>
                    <a:gd name="T31" fmla="*/ 2316 h 2496"/>
                    <a:gd name="T32" fmla="*/ 3192 w 9461"/>
                    <a:gd name="T33" fmla="*/ 2400 h 2496"/>
                    <a:gd name="T34" fmla="*/ 3528 w 9461"/>
                    <a:gd name="T35" fmla="*/ 1920 h 2496"/>
                    <a:gd name="T36" fmla="*/ 3588 w 9461"/>
                    <a:gd name="T37" fmla="*/ 1836 h 2496"/>
                    <a:gd name="T38" fmla="*/ 3732 w 9461"/>
                    <a:gd name="T39" fmla="*/ 1608 h 2496"/>
                    <a:gd name="T40" fmla="*/ 3804 w 9461"/>
                    <a:gd name="T41" fmla="*/ 1488 h 2496"/>
                    <a:gd name="T42" fmla="*/ 3900 w 9461"/>
                    <a:gd name="T43" fmla="*/ 1332 h 2496"/>
                    <a:gd name="T44" fmla="*/ 4200 w 9461"/>
                    <a:gd name="T45" fmla="*/ 780 h 2496"/>
                    <a:gd name="T46" fmla="*/ 4380 w 9461"/>
                    <a:gd name="T47" fmla="*/ 516 h 2496"/>
                    <a:gd name="T48" fmla="*/ 4548 w 9461"/>
                    <a:gd name="T49" fmla="*/ 216 h 2496"/>
                    <a:gd name="T50" fmla="*/ 4620 w 9461"/>
                    <a:gd name="T51" fmla="*/ 72 h 2496"/>
                    <a:gd name="T52" fmla="*/ 4668 w 9461"/>
                    <a:gd name="T53" fmla="*/ 0 h 2496"/>
                    <a:gd name="T54" fmla="*/ 4668 w 9461"/>
                    <a:gd name="T55" fmla="*/ 12 h 2496"/>
                    <a:gd name="T56" fmla="*/ 5004 w 9461"/>
                    <a:gd name="T57" fmla="*/ 480 h 2496"/>
                    <a:gd name="T58" fmla="*/ 5244 w 9461"/>
                    <a:gd name="T59" fmla="*/ 780 h 2496"/>
                    <a:gd name="T60" fmla="*/ 5484 w 9461"/>
                    <a:gd name="T61" fmla="*/ 1140 h 2496"/>
                    <a:gd name="T62" fmla="*/ 5724 w 9461"/>
                    <a:gd name="T63" fmla="*/ 1572 h 2496"/>
                    <a:gd name="T64" fmla="*/ 5796 w 9461"/>
                    <a:gd name="T65" fmla="*/ 1668 h 2496"/>
                    <a:gd name="T66" fmla="*/ 6108 w 9461"/>
                    <a:gd name="T67" fmla="*/ 2040 h 2496"/>
                    <a:gd name="T68" fmla="*/ 6240 w 9461"/>
                    <a:gd name="T69" fmla="*/ 2232 h 2496"/>
                    <a:gd name="T70" fmla="*/ 6444 w 9461"/>
                    <a:gd name="T71" fmla="*/ 2304 h 2496"/>
                    <a:gd name="T72" fmla="*/ 6720 w 9461"/>
                    <a:gd name="T73" fmla="*/ 1908 h 2496"/>
                    <a:gd name="T74" fmla="*/ 6876 w 9461"/>
                    <a:gd name="T75" fmla="*/ 1656 h 2496"/>
                    <a:gd name="T76" fmla="*/ 7116 w 9461"/>
                    <a:gd name="T77" fmla="*/ 1284 h 2496"/>
                    <a:gd name="T78" fmla="*/ 7236 w 9461"/>
                    <a:gd name="T79" fmla="*/ 1092 h 2496"/>
                    <a:gd name="T80" fmla="*/ 7572 w 9461"/>
                    <a:gd name="T81" fmla="*/ 492 h 2496"/>
                    <a:gd name="T82" fmla="*/ 7740 w 9461"/>
                    <a:gd name="T83" fmla="*/ 48 h 2496"/>
                    <a:gd name="T84" fmla="*/ 8052 w 9461"/>
                    <a:gd name="T85" fmla="*/ 468 h 2496"/>
                    <a:gd name="T86" fmla="*/ 8496 w 9461"/>
                    <a:gd name="T87" fmla="*/ 1080 h 2496"/>
                    <a:gd name="T88" fmla="*/ 8544 w 9461"/>
                    <a:gd name="T89" fmla="*/ 1176 h 2496"/>
                    <a:gd name="T90" fmla="*/ 8724 w 9461"/>
                    <a:gd name="T91" fmla="*/ 1512 h 2496"/>
                    <a:gd name="T92" fmla="*/ 9060 w 9461"/>
                    <a:gd name="T93" fmla="*/ 1908 h 2496"/>
                    <a:gd name="T94" fmla="*/ 9336 w 9461"/>
                    <a:gd name="T95" fmla="*/ 2292 h 2496"/>
                    <a:gd name="T96" fmla="*/ 9444 w 9461"/>
                    <a:gd name="T97" fmla="*/ 2496 h 249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9461"/>
                    <a:gd name="T148" fmla="*/ 0 h 2496"/>
                    <a:gd name="T149" fmla="*/ 9461 w 9461"/>
                    <a:gd name="T150" fmla="*/ 2496 h 249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9461" h="2496">
                      <a:moveTo>
                        <a:pt x="0" y="2196"/>
                      </a:moveTo>
                      <a:cubicBezTo>
                        <a:pt x="20" y="2147"/>
                        <a:pt x="29" y="2083"/>
                        <a:pt x="60" y="2040"/>
                      </a:cubicBezTo>
                      <a:cubicBezTo>
                        <a:pt x="115" y="1963"/>
                        <a:pt x="192" y="1886"/>
                        <a:pt x="252" y="1812"/>
                      </a:cubicBezTo>
                      <a:cubicBezTo>
                        <a:pt x="299" y="1755"/>
                        <a:pt x="333" y="1695"/>
                        <a:pt x="384" y="1644"/>
                      </a:cubicBezTo>
                      <a:cubicBezTo>
                        <a:pt x="408" y="1572"/>
                        <a:pt x="462" y="1506"/>
                        <a:pt x="516" y="1452"/>
                      </a:cubicBezTo>
                      <a:cubicBezTo>
                        <a:pt x="539" y="1383"/>
                        <a:pt x="511" y="1445"/>
                        <a:pt x="576" y="1380"/>
                      </a:cubicBezTo>
                      <a:cubicBezTo>
                        <a:pt x="643" y="1313"/>
                        <a:pt x="676" y="1217"/>
                        <a:pt x="756" y="1164"/>
                      </a:cubicBezTo>
                      <a:cubicBezTo>
                        <a:pt x="775" y="1106"/>
                        <a:pt x="828" y="1059"/>
                        <a:pt x="864" y="1008"/>
                      </a:cubicBezTo>
                      <a:cubicBezTo>
                        <a:pt x="943" y="895"/>
                        <a:pt x="1025" y="786"/>
                        <a:pt x="1116" y="684"/>
                      </a:cubicBezTo>
                      <a:cubicBezTo>
                        <a:pt x="1139" y="659"/>
                        <a:pt x="1169" y="640"/>
                        <a:pt x="1188" y="612"/>
                      </a:cubicBezTo>
                      <a:cubicBezTo>
                        <a:pt x="1234" y="544"/>
                        <a:pt x="1277" y="481"/>
                        <a:pt x="1332" y="420"/>
                      </a:cubicBezTo>
                      <a:cubicBezTo>
                        <a:pt x="1359" y="391"/>
                        <a:pt x="1396" y="370"/>
                        <a:pt x="1416" y="336"/>
                      </a:cubicBezTo>
                      <a:cubicBezTo>
                        <a:pt x="1459" y="264"/>
                        <a:pt x="1433" y="289"/>
                        <a:pt x="1488" y="252"/>
                      </a:cubicBezTo>
                      <a:cubicBezTo>
                        <a:pt x="1520" y="204"/>
                        <a:pt x="1552" y="156"/>
                        <a:pt x="1584" y="108"/>
                      </a:cubicBezTo>
                      <a:cubicBezTo>
                        <a:pt x="1602" y="81"/>
                        <a:pt x="1632" y="46"/>
                        <a:pt x="1632" y="12"/>
                      </a:cubicBezTo>
                      <a:cubicBezTo>
                        <a:pt x="1628" y="24"/>
                        <a:pt x="1612" y="38"/>
                        <a:pt x="1620" y="48"/>
                      </a:cubicBezTo>
                      <a:cubicBezTo>
                        <a:pt x="1633" y="65"/>
                        <a:pt x="1662" y="59"/>
                        <a:pt x="1680" y="72"/>
                      </a:cubicBezTo>
                      <a:cubicBezTo>
                        <a:pt x="1695" y="82"/>
                        <a:pt x="1722" y="145"/>
                        <a:pt x="1728" y="156"/>
                      </a:cubicBezTo>
                      <a:cubicBezTo>
                        <a:pt x="1785" y="252"/>
                        <a:pt x="1855" y="341"/>
                        <a:pt x="1920" y="432"/>
                      </a:cubicBezTo>
                      <a:cubicBezTo>
                        <a:pt x="1957" y="484"/>
                        <a:pt x="1999" y="541"/>
                        <a:pt x="2052" y="576"/>
                      </a:cubicBezTo>
                      <a:cubicBezTo>
                        <a:pt x="2075" y="646"/>
                        <a:pt x="2046" y="582"/>
                        <a:pt x="2100" y="636"/>
                      </a:cubicBezTo>
                      <a:cubicBezTo>
                        <a:pt x="2145" y="681"/>
                        <a:pt x="2214" y="773"/>
                        <a:pt x="2244" y="828"/>
                      </a:cubicBezTo>
                      <a:cubicBezTo>
                        <a:pt x="2334" y="993"/>
                        <a:pt x="2409" y="1161"/>
                        <a:pt x="2508" y="1320"/>
                      </a:cubicBezTo>
                      <a:cubicBezTo>
                        <a:pt x="2570" y="1420"/>
                        <a:pt x="2503" y="1322"/>
                        <a:pt x="2544" y="1404"/>
                      </a:cubicBezTo>
                      <a:cubicBezTo>
                        <a:pt x="2563" y="1443"/>
                        <a:pt x="2641" y="1552"/>
                        <a:pt x="2652" y="1584"/>
                      </a:cubicBezTo>
                      <a:cubicBezTo>
                        <a:pt x="2670" y="1639"/>
                        <a:pt x="2656" y="1610"/>
                        <a:pt x="2700" y="1668"/>
                      </a:cubicBezTo>
                      <a:cubicBezTo>
                        <a:pt x="2724" y="1763"/>
                        <a:pt x="2693" y="1669"/>
                        <a:pt x="2760" y="1776"/>
                      </a:cubicBezTo>
                      <a:cubicBezTo>
                        <a:pt x="2767" y="1787"/>
                        <a:pt x="2765" y="1801"/>
                        <a:pt x="2772" y="1812"/>
                      </a:cubicBezTo>
                      <a:cubicBezTo>
                        <a:pt x="2781" y="1826"/>
                        <a:pt x="2798" y="1834"/>
                        <a:pt x="2808" y="1848"/>
                      </a:cubicBezTo>
                      <a:cubicBezTo>
                        <a:pt x="2858" y="1917"/>
                        <a:pt x="2919" y="2004"/>
                        <a:pt x="2964" y="2076"/>
                      </a:cubicBezTo>
                      <a:cubicBezTo>
                        <a:pt x="3034" y="2188"/>
                        <a:pt x="2946" y="2068"/>
                        <a:pt x="3012" y="2160"/>
                      </a:cubicBezTo>
                      <a:cubicBezTo>
                        <a:pt x="3050" y="2213"/>
                        <a:pt x="3100" y="2260"/>
                        <a:pt x="3132" y="2316"/>
                      </a:cubicBezTo>
                      <a:cubicBezTo>
                        <a:pt x="3141" y="2332"/>
                        <a:pt x="3146" y="2349"/>
                        <a:pt x="3156" y="2364"/>
                      </a:cubicBezTo>
                      <a:cubicBezTo>
                        <a:pt x="3166" y="2378"/>
                        <a:pt x="3192" y="2400"/>
                        <a:pt x="3192" y="2400"/>
                      </a:cubicBezTo>
                      <a:cubicBezTo>
                        <a:pt x="3216" y="2304"/>
                        <a:pt x="3264" y="2204"/>
                        <a:pt x="3348" y="2148"/>
                      </a:cubicBezTo>
                      <a:cubicBezTo>
                        <a:pt x="3391" y="2061"/>
                        <a:pt x="3472" y="1998"/>
                        <a:pt x="3528" y="1920"/>
                      </a:cubicBezTo>
                      <a:cubicBezTo>
                        <a:pt x="3538" y="1905"/>
                        <a:pt x="3542" y="1887"/>
                        <a:pt x="3552" y="1872"/>
                      </a:cubicBezTo>
                      <a:cubicBezTo>
                        <a:pt x="3562" y="1858"/>
                        <a:pt x="3578" y="1849"/>
                        <a:pt x="3588" y="1836"/>
                      </a:cubicBezTo>
                      <a:cubicBezTo>
                        <a:pt x="3618" y="1797"/>
                        <a:pt x="3643" y="1755"/>
                        <a:pt x="3672" y="1716"/>
                      </a:cubicBezTo>
                      <a:cubicBezTo>
                        <a:pt x="3685" y="1677"/>
                        <a:pt x="3719" y="1647"/>
                        <a:pt x="3732" y="1608"/>
                      </a:cubicBezTo>
                      <a:cubicBezTo>
                        <a:pt x="3736" y="1596"/>
                        <a:pt x="3738" y="1583"/>
                        <a:pt x="3744" y="1572"/>
                      </a:cubicBezTo>
                      <a:cubicBezTo>
                        <a:pt x="3766" y="1534"/>
                        <a:pt x="3785" y="1525"/>
                        <a:pt x="3804" y="1488"/>
                      </a:cubicBezTo>
                      <a:cubicBezTo>
                        <a:pt x="3810" y="1477"/>
                        <a:pt x="3810" y="1463"/>
                        <a:pt x="3816" y="1452"/>
                      </a:cubicBezTo>
                      <a:cubicBezTo>
                        <a:pt x="3838" y="1408"/>
                        <a:pt x="3877" y="1375"/>
                        <a:pt x="3900" y="1332"/>
                      </a:cubicBezTo>
                      <a:cubicBezTo>
                        <a:pt x="3976" y="1193"/>
                        <a:pt x="3916" y="1279"/>
                        <a:pt x="3984" y="1188"/>
                      </a:cubicBezTo>
                      <a:cubicBezTo>
                        <a:pt x="4033" y="1041"/>
                        <a:pt x="4118" y="911"/>
                        <a:pt x="4200" y="780"/>
                      </a:cubicBezTo>
                      <a:cubicBezTo>
                        <a:pt x="4236" y="722"/>
                        <a:pt x="4258" y="674"/>
                        <a:pt x="4308" y="624"/>
                      </a:cubicBezTo>
                      <a:cubicBezTo>
                        <a:pt x="4324" y="577"/>
                        <a:pt x="4358" y="559"/>
                        <a:pt x="4380" y="516"/>
                      </a:cubicBezTo>
                      <a:cubicBezTo>
                        <a:pt x="4403" y="470"/>
                        <a:pt x="4414" y="446"/>
                        <a:pt x="4452" y="408"/>
                      </a:cubicBezTo>
                      <a:cubicBezTo>
                        <a:pt x="4475" y="338"/>
                        <a:pt x="4518" y="282"/>
                        <a:pt x="4548" y="216"/>
                      </a:cubicBezTo>
                      <a:cubicBezTo>
                        <a:pt x="4558" y="193"/>
                        <a:pt x="4558" y="165"/>
                        <a:pt x="4572" y="144"/>
                      </a:cubicBezTo>
                      <a:cubicBezTo>
                        <a:pt x="4588" y="120"/>
                        <a:pt x="4611" y="99"/>
                        <a:pt x="4620" y="72"/>
                      </a:cubicBezTo>
                      <a:cubicBezTo>
                        <a:pt x="4624" y="60"/>
                        <a:pt x="4625" y="47"/>
                        <a:pt x="4632" y="36"/>
                      </a:cubicBezTo>
                      <a:cubicBezTo>
                        <a:pt x="4641" y="22"/>
                        <a:pt x="4668" y="0"/>
                        <a:pt x="4668" y="0"/>
                      </a:cubicBezTo>
                      <a:cubicBezTo>
                        <a:pt x="4660" y="16"/>
                        <a:pt x="4644" y="30"/>
                        <a:pt x="4644" y="48"/>
                      </a:cubicBezTo>
                      <a:cubicBezTo>
                        <a:pt x="4644" y="62"/>
                        <a:pt x="4655" y="6"/>
                        <a:pt x="4668" y="12"/>
                      </a:cubicBezTo>
                      <a:cubicBezTo>
                        <a:pt x="4707" y="31"/>
                        <a:pt x="4716" y="84"/>
                        <a:pt x="4740" y="120"/>
                      </a:cubicBezTo>
                      <a:cubicBezTo>
                        <a:pt x="4817" y="235"/>
                        <a:pt x="4892" y="405"/>
                        <a:pt x="5004" y="480"/>
                      </a:cubicBezTo>
                      <a:cubicBezTo>
                        <a:pt x="5066" y="574"/>
                        <a:pt x="5146" y="650"/>
                        <a:pt x="5208" y="744"/>
                      </a:cubicBezTo>
                      <a:cubicBezTo>
                        <a:pt x="5217" y="758"/>
                        <a:pt x="5234" y="766"/>
                        <a:pt x="5244" y="780"/>
                      </a:cubicBezTo>
                      <a:cubicBezTo>
                        <a:pt x="5254" y="795"/>
                        <a:pt x="5258" y="813"/>
                        <a:pt x="5268" y="828"/>
                      </a:cubicBezTo>
                      <a:cubicBezTo>
                        <a:pt x="5338" y="933"/>
                        <a:pt x="5414" y="1035"/>
                        <a:pt x="5484" y="1140"/>
                      </a:cubicBezTo>
                      <a:cubicBezTo>
                        <a:pt x="5514" y="1186"/>
                        <a:pt x="5515" y="1238"/>
                        <a:pt x="5544" y="1284"/>
                      </a:cubicBezTo>
                      <a:cubicBezTo>
                        <a:pt x="5604" y="1380"/>
                        <a:pt x="5664" y="1476"/>
                        <a:pt x="5724" y="1572"/>
                      </a:cubicBezTo>
                      <a:cubicBezTo>
                        <a:pt x="5733" y="1587"/>
                        <a:pt x="5737" y="1606"/>
                        <a:pt x="5748" y="1620"/>
                      </a:cubicBezTo>
                      <a:cubicBezTo>
                        <a:pt x="5762" y="1638"/>
                        <a:pt x="5781" y="1651"/>
                        <a:pt x="5796" y="1668"/>
                      </a:cubicBezTo>
                      <a:cubicBezTo>
                        <a:pt x="5876" y="1762"/>
                        <a:pt x="5716" y="1624"/>
                        <a:pt x="5892" y="1800"/>
                      </a:cubicBezTo>
                      <a:cubicBezTo>
                        <a:pt x="5967" y="1875"/>
                        <a:pt x="6047" y="1954"/>
                        <a:pt x="6108" y="2040"/>
                      </a:cubicBezTo>
                      <a:cubicBezTo>
                        <a:pt x="6196" y="2163"/>
                        <a:pt x="6042" y="1954"/>
                        <a:pt x="6168" y="2136"/>
                      </a:cubicBezTo>
                      <a:cubicBezTo>
                        <a:pt x="6191" y="2169"/>
                        <a:pt x="6240" y="2232"/>
                        <a:pt x="6240" y="2232"/>
                      </a:cubicBezTo>
                      <a:cubicBezTo>
                        <a:pt x="6271" y="2325"/>
                        <a:pt x="6327" y="2403"/>
                        <a:pt x="6396" y="2472"/>
                      </a:cubicBezTo>
                      <a:cubicBezTo>
                        <a:pt x="6404" y="2422"/>
                        <a:pt x="6413" y="2347"/>
                        <a:pt x="6444" y="2304"/>
                      </a:cubicBezTo>
                      <a:cubicBezTo>
                        <a:pt x="6558" y="2145"/>
                        <a:pt x="6430" y="2373"/>
                        <a:pt x="6528" y="2196"/>
                      </a:cubicBezTo>
                      <a:cubicBezTo>
                        <a:pt x="6584" y="2096"/>
                        <a:pt x="6651" y="2000"/>
                        <a:pt x="6720" y="1908"/>
                      </a:cubicBezTo>
                      <a:cubicBezTo>
                        <a:pt x="6738" y="1855"/>
                        <a:pt x="6773" y="1832"/>
                        <a:pt x="6804" y="1788"/>
                      </a:cubicBezTo>
                      <a:cubicBezTo>
                        <a:pt x="6832" y="1748"/>
                        <a:pt x="6850" y="1697"/>
                        <a:pt x="6876" y="1656"/>
                      </a:cubicBezTo>
                      <a:cubicBezTo>
                        <a:pt x="6914" y="1596"/>
                        <a:pt x="6954" y="1533"/>
                        <a:pt x="6996" y="1476"/>
                      </a:cubicBezTo>
                      <a:cubicBezTo>
                        <a:pt x="7019" y="1407"/>
                        <a:pt x="7072" y="1342"/>
                        <a:pt x="7116" y="1284"/>
                      </a:cubicBezTo>
                      <a:cubicBezTo>
                        <a:pt x="7132" y="1236"/>
                        <a:pt x="7128" y="1241"/>
                        <a:pt x="7164" y="1188"/>
                      </a:cubicBezTo>
                      <a:cubicBezTo>
                        <a:pt x="7187" y="1155"/>
                        <a:pt x="7236" y="1092"/>
                        <a:pt x="7236" y="1092"/>
                      </a:cubicBezTo>
                      <a:cubicBezTo>
                        <a:pt x="7266" y="1003"/>
                        <a:pt x="7334" y="925"/>
                        <a:pt x="7392" y="852"/>
                      </a:cubicBezTo>
                      <a:cubicBezTo>
                        <a:pt x="7426" y="718"/>
                        <a:pt x="7517" y="616"/>
                        <a:pt x="7572" y="492"/>
                      </a:cubicBezTo>
                      <a:cubicBezTo>
                        <a:pt x="7614" y="397"/>
                        <a:pt x="7615" y="287"/>
                        <a:pt x="7656" y="192"/>
                      </a:cubicBezTo>
                      <a:cubicBezTo>
                        <a:pt x="7678" y="140"/>
                        <a:pt x="7715" y="98"/>
                        <a:pt x="7740" y="48"/>
                      </a:cubicBezTo>
                      <a:cubicBezTo>
                        <a:pt x="7765" y="124"/>
                        <a:pt x="7824" y="179"/>
                        <a:pt x="7872" y="240"/>
                      </a:cubicBezTo>
                      <a:cubicBezTo>
                        <a:pt x="7932" y="317"/>
                        <a:pt x="7986" y="396"/>
                        <a:pt x="8052" y="468"/>
                      </a:cubicBezTo>
                      <a:cubicBezTo>
                        <a:pt x="8083" y="501"/>
                        <a:pt x="8128" y="524"/>
                        <a:pt x="8148" y="564"/>
                      </a:cubicBezTo>
                      <a:cubicBezTo>
                        <a:pt x="8240" y="749"/>
                        <a:pt x="8382" y="909"/>
                        <a:pt x="8496" y="1080"/>
                      </a:cubicBezTo>
                      <a:cubicBezTo>
                        <a:pt x="8509" y="1099"/>
                        <a:pt x="8522" y="1119"/>
                        <a:pt x="8532" y="1140"/>
                      </a:cubicBezTo>
                      <a:cubicBezTo>
                        <a:pt x="8538" y="1151"/>
                        <a:pt x="8538" y="1165"/>
                        <a:pt x="8544" y="1176"/>
                      </a:cubicBezTo>
                      <a:cubicBezTo>
                        <a:pt x="8577" y="1237"/>
                        <a:pt x="8619" y="1295"/>
                        <a:pt x="8652" y="1356"/>
                      </a:cubicBezTo>
                      <a:cubicBezTo>
                        <a:pt x="8679" y="1406"/>
                        <a:pt x="8696" y="1462"/>
                        <a:pt x="8724" y="1512"/>
                      </a:cubicBezTo>
                      <a:cubicBezTo>
                        <a:pt x="8786" y="1623"/>
                        <a:pt x="8880" y="1720"/>
                        <a:pt x="8964" y="1812"/>
                      </a:cubicBezTo>
                      <a:cubicBezTo>
                        <a:pt x="8995" y="1845"/>
                        <a:pt x="9040" y="1868"/>
                        <a:pt x="9060" y="1908"/>
                      </a:cubicBezTo>
                      <a:cubicBezTo>
                        <a:pt x="9091" y="1970"/>
                        <a:pt x="9140" y="2008"/>
                        <a:pt x="9180" y="2064"/>
                      </a:cubicBezTo>
                      <a:cubicBezTo>
                        <a:pt x="9234" y="2139"/>
                        <a:pt x="9283" y="2217"/>
                        <a:pt x="9336" y="2292"/>
                      </a:cubicBezTo>
                      <a:cubicBezTo>
                        <a:pt x="9377" y="2351"/>
                        <a:pt x="9416" y="2412"/>
                        <a:pt x="9456" y="2472"/>
                      </a:cubicBezTo>
                      <a:cubicBezTo>
                        <a:pt x="9461" y="2479"/>
                        <a:pt x="9448" y="2488"/>
                        <a:pt x="9444" y="2496"/>
                      </a:cubicBezTo>
                    </a:path>
                  </a:pathLst>
                </a:custGeom>
                <a:noFill/>
                <a:ln w="9525" cap="flat">
                  <a:solidFill>
                    <a:srgbClr val="8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30775" name="AutoShape 78"/>
              <p:cNvSpPr>
                <a:spLocks noChangeArrowheads="1"/>
              </p:cNvSpPr>
              <p:nvPr/>
            </p:nvSpPr>
            <p:spPr bwMode="auto">
              <a:xfrm>
                <a:off x="469" y="4240"/>
                <a:ext cx="1458" cy="818"/>
              </a:xfrm>
              <a:prstGeom prst="cloudCallout">
                <a:avLst>
                  <a:gd name="adj1" fmla="val -56241"/>
                  <a:gd name="adj2" fmla="val 51079"/>
                </a:avLst>
              </a:prstGeom>
              <a:solidFill>
                <a:srgbClr val="CCFFFF">
                  <a:alpha val="27058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bg1"/>
                  </a:solidFill>
                </a:endParaRPr>
              </a:p>
            </p:txBody>
          </p:sp>
          <p:sp>
            <p:nvSpPr>
              <p:cNvPr id="30776" name="Text Box 79"/>
              <p:cNvSpPr txBox="1">
                <a:spLocks noChangeArrowheads="1"/>
              </p:cNvSpPr>
              <p:nvPr/>
            </p:nvSpPr>
            <p:spPr bwMode="auto">
              <a:xfrm>
                <a:off x="1021" y="4318"/>
                <a:ext cx="575" cy="5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2400" b="1" i="1">
                    <a:solidFill>
                      <a:srgbClr val="FF0000"/>
                    </a:solidFill>
                    <a:latin typeface="Times New Roman" pitchFamily="18" charset="0"/>
                  </a:rPr>
                  <a:t>r</a:t>
                </a:r>
                <a:endParaRPr lang="ru-RU" sz="2400">
                  <a:solidFill>
                    <a:srgbClr val="FF0000"/>
                  </a:solidFill>
                </a:endParaRPr>
              </a:p>
            </p:txBody>
          </p:sp>
          <p:sp>
            <p:nvSpPr>
              <p:cNvPr id="30777" name="Text Box 80"/>
              <p:cNvSpPr txBox="1">
                <a:spLocks noChangeArrowheads="1"/>
              </p:cNvSpPr>
              <p:nvPr/>
            </p:nvSpPr>
            <p:spPr bwMode="auto">
              <a:xfrm>
                <a:off x="-758" y="4322"/>
                <a:ext cx="1800" cy="8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ru-RU" b="1" i="1">
                    <a:solidFill>
                      <a:srgbClr val="FF0000"/>
                    </a:solidFill>
                    <a:latin typeface="Times New Roman" pitchFamily="18" charset="0"/>
                  </a:rPr>
                  <a:t>Вязкость среды</a:t>
                </a:r>
                <a:r>
                  <a:rPr lang="ru-RU" b="1">
                    <a:solidFill>
                      <a:srgbClr val="FF0000"/>
                    </a:solidFill>
                    <a:latin typeface="Times New Roman" pitchFamily="18" charset="0"/>
                  </a:rPr>
                  <a:t>:</a:t>
                </a:r>
                <a:endParaRPr lang="ru-RU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30741" name="Text Box 81"/>
            <p:cNvSpPr txBox="1">
              <a:spLocks noChangeArrowheads="1"/>
            </p:cNvSpPr>
            <p:nvPr/>
          </p:nvSpPr>
          <p:spPr bwMode="auto">
            <a:xfrm>
              <a:off x="108" y="3319"/>
              <a:ext cx="537" cy="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28000"/>
                </a:lnSpc>
              </a:pPr>
              <a:r>
                <a:rPr lang="en-US" i="1">
                  <a:solidFill>
                    <a:schemeClr val="bg1"/>
                  </a:solidFill>
                  <a:latin typeface="Times New Roman" pitchFamily="18" charset="0"/>
                </a:rPr>
                <a:t>R</a:t>
              </a:r>
              <a:endParaRPr lang="ru-RU">
                <a:solidFill>
                  <a:schemeClr val="bg1"/>
                </a:solidFill>
              </a:endParaRPr>
            </a:p>
          </p:txBody>
        </p:sp>
        <p:grpSp>
          <p:nvGrpSpPr>
            <p:cNvPr id="30742" name="Group 82"/>
            <p:cNvGrpSpPr>
              <a:grpSpLocks/>
            </p:cNvGrpSpPr>
            <p:nvPr/>
          </p:nvGrpSpPr>
          <p:grpSpPr bwMode="auto">
            <a:xfrm>
              <a:off x="-849" y="3739"/>
              <a:ext cx="2607" cy="2379"/>
              <a:chOff x="-849" y="3739"/>
              <a:chExt cx="2607" cy="2379"/>
            </a:xfrm>
          </p:grpSpPr>
          <p:sp>
            <p:nvSpPr>
              <p:cNvPr id="30743" name="Text Box 83"/>
              <p:cNvSpPr txBox="1">
                <a:spLocks noChangeArrowheads="1"/>
              </p:cNvSpPr>
              <p:nvPr/>
            </p:nvSpPr>
            <p:spPr bwMode="auto">
              <a:xfrm>
                <a:off x="-849" y="4539"/>
                <a:ext cx="537" cy="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128000"/>
                  </a:lnSpc>
                </a:pPr>
                <a:r>
                  <a:rPr lang="en-US" i="1">
                    <a:solidFill>
                      <a:schemeClr val="bg1"/>
                    </a:solidFill>
                    <a:latin typeface="Times New Roman" pitchFamily="18" charset="0"/>
                  </a:rPr>
                  <a:t>L</a:t>
                </a:r>
                <a:endParaRPr lang="ru-RU">
                  <a:solidFill>
                    <a:schemeClr val="bg1"/>
                  </a:solidFill>
                </a:endParaRPr>
              </a:p>
            </p:txBody>
          </p:sp>
          <p:sp>
            <p:nvSpPr>
              <p:cNvPr id="30744" name="Text Box 84"/>
              <p:cNvSpPr txBox="1">
                <a:spLocks noChangeArrowheads="1"/>
              </p:cNvSpPr>
              <p:nvPr/>
            </p:nvSpPr>
            <p:spPr bwMode="auto">
              <a:xfrm>
                <a:off x="1168" y="4489"/>
                <a:ext cx="590" cy="4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128000"/>
                  </a:lnSpc>
                </a:pPr>
                <a:r>
                  <a:rPr lang="ru-RU" i="1">
                    <a:solidFill>
                      <a:schemeClr val="bg1"/>
                    </a:solidFill>
                    <a:latin typeface="Times New Roman" pitchFamily="18" charset="0"/>
                  </a:rPr>
                  <a:t>С</a:t>
                </a:r>
                <a:endParaRPr lang="ru-RU">
                  <a:solidFill>
                    <a:schemeClr val="bg1"/>
                  </a:solidFill>
                </a:endParaRPr>
              </a:p>
            </p:txBody>
          </p:sp>
          <p:sp>
            <p:nvSpPr>
              <p:cNvPr id="30745" name="Text Box 85"/>
              <p:cNvSpPr txBox="1">
                <a:spLocks noChangeArrowheads="1"/>
              </p:cNvSpPr>
              <p:nvPr/>
            </p:nvSpPr>
            <p:spPr bwMode="auto">
              <a:xfrm>
                <a:off x="968" y="4999"/>
                <a:ext cx="554" cy="4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ru-RU">
                    <a:solidFill>
                      <a:schemeClr val="bg1"/>
                    </a:solidFill>
                  </a:rPr>
                  <a:t>–</a:t>
                </a:r>
              </a:p>
            </p:txBody>
          </p:sp>
          <p:sp>
            <p:nvSpPr>
              <p:cNvPr id="30746" name="Text Box 86"/>
              <p:cNvSpPr txBox="1">
                <a:spLocks noChangeArrowheads="1"/>
              </p:cNvSpPr>
              <p:nvPr/>
            </p:nvSpPr>
            <p:spPr bwMode="auto">
              <a:xfrm>
                <a:off x="948" y="4359"/>
                <a:ext cx="360" cy="5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ru-RU" b="1">
                    <a:solidFill>
                      <a:schemeClr val="bg1"/>
                    </a:solidFill>
                    <a:latin typeface="Times New Roman" pitchFamily="18" charset="0"/>
                  </a:rPr>
                  <a:t>+</a:t>
                </a:r>
                <a:endParaRPr lang="ru-RU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30747" name="Group 87"/>
              <p:cNvGrpSpPr>
                <a:grpSpLocks/>
              </p:cNvGrpSpPr>
              <p:nvPr/>
            </p:nvGrpSpPr>
            <p:grpSpPr bwMode="auto">
              <a:xfrm>
                <a:off x="-388" y="4454"/>
                <a:ext cx="206" cy="967"/>
                <a:chOff x="3163" y="5220"/>
                <a:chExt cx="145" cy="612"/>
              </a:xfrm>
            </p:grpSpPr>
            <p:sp>
              <p:nvSpPr>
                <p:cNvPr id="30758" name="Arc 88"/>
                <p:cNvSpPr>
                  <a:spLocks/>
                </p:cNvSpPr>
                <p:nvPr/>
              </p:nvSpPr>
              <p:spPr bwMode="auto">
                <a:xfrm>
                  <a:off x="3163" y="5628"/>
                  <a:ext cx="144" cy="204"/>
                </a:xfrm>
                <a:custGeom>
                  <a:avLst/>
                  <a:gdLst>
                    <a:gd name="T0" fmla="*/ 144 w 21636"/>
                    <a:gd name="T1" fmla="*/ 204 h 43198"/>
                    <a:gd name="T2" fmla="*/ 142 w 21636"/>
                    <a:gd name="T3" fmla="*/ 0 h 43198"/>
                    <a:gd name="T4" fmla="*/ 144 w 21636"/>
                    <a:gd name="T5" fmla="*/ 102 h 43198"/>
                    <a:gd name="T6" fmla="*/ 0 60000 65536"/>
                    <a:gd name="T7" fmla="*/ 0 60000 65536"/>
                    <a:gd name="T8" fmla="*/ 0 60000 65536"/>
                    <a:gd name="T9" fmla="*/ 0 w 21636"/>
                    <a:gd name="T10" fmla="*/ 0 h 43198"/>
                    <a:gd name="T11" fmla="*/ 21636 w 21636"/>
                    <a:gd name="T12" fmla="*/ 43198 h 4319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36" h="43198" fill="none" extrusionOk="0">
                      <a:moveTo>
                        <a:pt x="21635" y="43197"/>
                      </a:moveTo>
                      <a:cubicBezTo>
                        <a:pt x="21623" y="43197"/>
                        <a:pt x="21611" y="43197"/>
                        <a:pt x="21600" y="43198"/>
                      </a:cubicBezTo>
                      <a:cubicBezTo>
                        <a:pt x="9670" y="43198"/>
                        <a:pt x="0" y="33527"/>
                        <a:pt x="0" y="21598"/>
                      </a:cubicBezTo>
                      <a:cubicBezTo>
                        <a:pt x="-1" y="9791"/>
                        <a:pt x="9479" y="172"/>
                        <a:pt x="21285" y="0"/>
                      </a:cubicBezTo>
                    </a:path>
                    <a:path w="21636" h="43198" stroke="0" extrusionOk="0">
                      <a:moveTo>
                        <a:pt x="21635" y="43197"/>
                      </a:moveTo>
                      <a:cubicBezTo>
                        <a:pt x="21623" y="43197"/>
                        <a:pt x="21611" y="43197"/>
                        <a:pt x="21600" y="43198"/>
                      </a:cubicBezTo>
                      <a:cubicBezTo>
                        <a:pt x="9670" y="43198"/>
                        <a:pt x="0" y="33527"/>
                        <a:pt x="0" y="21598"/>
                      </a:cubicBezTo>
                      <a:cubicBezTo>
                        <a:pt x="-1" y="9791"/>
                        <a:pt x="9479" y="172"/>
                        <a:pt x="21285" y="0"/>
                      </a:cubicBezTo>
                      <a:lnTo>
                        <a:pt x="21600" y="21598"/>
                      </a:lnTo>
                      <a:close/>
                    </a:path>
                  </a:pathLst>
                </a:cu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0759" name="Arc 89"/>
                <p:cNvSpPr>
                  <a:spLocks/>
                </p:cNvSpPr>
                <p:nvPr/>
              </p:nvSpPr>
              <p:spPr bwMode="auto">
                <a:xfrm>
                  <a:off x="3164" y="5424"/>
                  <a:ext cx="144" cy="204"/>
                </a:xfrm>
                <a:custGeom>
                  <a:avLst/>
                  <a:gdLst>
                    <a:gd name="T0" fmla="*/ 144 w 21636"/>
                    <a:gd name="T1" fmla="*/ 204 h 43198"/>
                    <a:gd name="T2" fmla="*/ 142 w 21636"/>
                    <a:gd name="T3" fmla="*/ 0 h 43198"/>
                    <a:gd name="T4" fmla="*/ 144 w 21636"/>
                    <a:gd name="T5" fmla="*/ 102 h 43198"/>
                    <a:gd name="T6" fmla="*/ 0 60000 65536"/>
                    <a:gd name="T7" fmla="*/ 0 60000 65536"/>
                    <a:gd name="T8" fmla="*/ 0 60000 65536"/>
                    <a:gd name="T9" fmla="*/ 0 w 21636"/>
                    <a:gd name="T10" fmla="*/ 0 h 43198"/>
                    <a:gd name="T11" fmla="*/ 21636 w 21636"/>
                    <a:gd name="T12" fmla="*/ 43198 h 4319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36" h="43198" fill="none" extrusionOk="0">
                      <a:moveTo>
                        <a:pt x="21635" y="43197"/>
                      </a:moveTo>
                      <a:cubicBezTo>
                        <a:pt x="21623" y="43197"/>
                        <a:pt x="21611" y="43197"/>
                        <a:pt x="21600" y="43198"/>
                      </a:cubicBezTo>
                      <a:cubicBezTo>
                        <a:pt x="9670" y="43198"/>
                        <a:pt x="0" y="33527"/>
                        <a:pt x="0" y="21598"/>
                      </a:cubicBezTo>
                      <a:cubicBezTo>
                        <a:pt x="-1" y="9791"/>
                        <a:pt x="9479" y="172"/>
                        <a:pt x="21285" y="0"/>
                      </a:cubicBezTo>
                    </a:path>
                    <a:path w="21636" h="43198" stroke="0" extrusionOk="0">
                      <a:moveTo>
                        <a:pt x="21635" y="43197"/>
                      </a:moveTo>
                      <a:cubicBezTo>
                        <a:pt x="21623" y="43197"/>
                        <a:pt x="21611" y="43197"/>
                        <a:pt x="21600" y="43198"/>
                      </a:cubicBezTo>
                      <a:cubicBezTo>
                        <a:pt x="9670" y="43198"/>
                        <a:pt x="0" y="33527"/>
                        <a:pt x="0" y="21598"/>
                      </a:cubicBezTo>
                      <a:cubicBezTo>
                        <a:pt x="-1" y="9791"/>
                        <a:pt x="9479" y="172"/>
                        <a:pt x="21285" y="0"/>
                      </a:cubicBezTo>
                      <a:lnTo>
                        <a:pt x="21600" y="21598"/>
                      </a:lnTo>
                      <a:close/>
                    </a:path>
                  </a:pathLst>
                </a:cu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0760" name="Arc 90"/>
                <p:cNvSpPr>
                  <a:spLocks/>
                </p:cNvSpPr>
                <p:nvPr/>
              </p:nvSpPr>
              <p:spPr bwMode="auto">
                <a:xfrm>
                  <a:off x="3164" y="5220"/>
                  <a:ext cx="144" cy="204"/>
                </a:xfrm>
                <a:custGeom>
                  <a:avLst/>
                  <a:gdLst>
                    <a:gd name="T0" fmla="*/ 144 w 21636"/>
                    <a:gd name="T1" fmla="*/ 204 h 43198"/>
                    <a:gd name="T2" fmla="*/ 142 w 21636"/>
                    <a:gd name="T3" fmla="*/ 0 h 43198"/>
                    <a:gd name="T4" fmla="*/ 144 w 21636"/>
                    <a:gd name="T5" fmla="*/ 102 h 43198"/>
                    <a:gd name="T6" fmla="*/ 0 60000 65536"/>
                    <a:gd name="T7" fmla="*/ 0 60000 65536"/>
                    <a:gd name="T8" fmla="*/ 0 60000 65536"/>
                    <a:gd name="T9" fmla="*/ 0 w 21636"/>
                    <a:gd name="T10" fmla="*/ 0 h 43198"/>
                    <a:gd name="T11" fmla="*/ 21636 w 21636"/>
                    <a:gd name="T12" fmla="*/ 43198 h 4319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36" h="43198" fill="none" extrusionOk="0">
                      <a:moveTo>
                        <a:pt x="21635" y="43197"/>
                      </a:moveTo>
                      <a:cubicBezTo>
                        <a:pt x="21623" y="43197"/>
                        <a:pt x="21611" y="43197"/>
                        <a:pt x="21600" y="43198"/>
                      </a:cubicBezTo>
                      <a:cubicBezTo>
                        <a:pt x="9670" y="43198"/>
                        <a:pt x="0" y="33527"/>
                        <a:pt x="0" y="21598"/>
                      </a:cubicBezTo>
                      <a:cubicBezTo>
                        <a:pt x="-1" y="9791"/>
                        <a:pt x="9479" y="172"/>
                        <a:pt x="21285" y="0"/>
                      </a:cubicBezTo>
                    </a:path>
                    <a:path w="21636" h="43198" stroke="0" extrusionOk="0">
                      <a:moveTo>
                        <a:pt x="21635" y="43197"/>
                      </a:moveTo>
                      <a:cubicBezTo>
                        <a:pt x="21623" y="43197"/>
                        <a:pt x="21611" y="43197"/>
                        <a:pt x="21600" y="43198"/>
                      </a:cubicBezTo>
                      <a:cubicBezTo>
                        <a:pt x="9670" y="43198"/>
                        <a:pt x="0" y="33527"/>
                        <a:pt x="0" y="21598"/>
                      </a:cubicBezTo>
                      <a:cubicBezTo>
                        <a:pt x="-1" y="9791"/>
                        <a:pt x="9479" y="172"/>
                        <a:pt x="21285" y="0"/>
                      </a:cubicBezTo>
                      <a:lnTo>
                        <a:pt x="21600" y="21598"/>
                      </a:lnTo>
                      <a:close/>
                    </a:path>
                  </a:pathLst>
                </a:cu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30748" name="Line 91"/>
              <p:cNvSpPr>
                <a:spLocks noChangeShapeType="1"/>
              </p:cNvSpPr>
              <p:nvPr/>
            </p:nvSpPr>
            <p:spPr bwMode="auto">
              <a:xfrm rot="5400000" flipH="1" flipV="1">
                <a:off x="368" y="5515"/>
                <a:ext cx="2" cy="117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749" name="Line 92"/>
              <p:cNvSpPr>
                <a:spLocks noChangeShapeType="1"/>
              </p:cNvSpPr>
              <p:nvPr/>
            </p:nvSpPr>
            <p:spPr bwMode="auto">
              <a:xfrm rot="5400000" flipH="1">
                <a:off x="-510" y="4132"/>
                <a:ext cx="627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750" name="Line 93"/>
              <p:cNvSpPr>
                <a:spLocks noChangeShapeType="1"/>
              </p:cNvSpPr>
              <p:nvPr/>
            </p:nvSpPr>
            <p:spPr bwMode="auto">
              <a:xfrm rot="5400000" flipH="1" flipV="1">
                <a:off x="381" y="3235"/>
                <a:ext cx="2" cy="117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751" name="Line 94"/>
              <p:cNvSpPr>
                <a:spLocks noChangeShapeType="1"/>
              </p:cNvSpPr>
              <p:nvPr/>
            </p:nvSpPr>
            <p:spPr bwMode="auto">
              <a:xfrm rot="5400000" flipH="1">
                <a:off x="448" y="4329"/>
                <a:ext cx="101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752" name="Line 95"/>
              <p:cNvSpPr>
                <a:spLocks noChangeShapeType="1"/>
              </p:cNvSpPr>
              <p:nvPr/>
            </p:nvSpPr>
            <p:spPr bwMode="auto">
              <a:xfrm rot="5400000" flipH="1">
                <a:off x="959" y="4855"/>
                <a:ext cx="1" cy="457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753" name="Line 96"/>
              <p:cNvSpPr>
                <a:spLocks noChangeShapeType="1"/>
              </p:cNvSpPr>
              <p:nvPr/>
            </p:nvSpPr>
            <p:spPr bwMode="auto">
              <a:xfrm rot="5400000" flipH="1">
                <a:off x="959" y="4608"/>
                <a:ext cx="2" cy="457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754" name="Line 97"/>
              <p:cNvSpPr>
                <a:spLocks noChangeShapeType="1"/>
              </p:cNvSpPr>
              <p:nvPr/>
            </p:nvSpPr>
            <p:spPr bwMode="auto">
              <a:xfrm rot="5400000" flipH="1">
                <a:off x="448" y="5610"/>
                <a:ext cx="1015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755" name="Arc 98"/>
              <p:cNvSpPr>
                <a:spLocks/>
              </p:cNvSpPr>
              <p:nvPr/>
            </p:nvSpPr>
            <p:spPr bwMode="auto">
              <a:xfrm>
                <a:off x="47" y="4085"/>
                <a:ext cx="478" cy="1707"/>
              </a:xfrm>
              <a:custGeom>
                <a:avLst/>
                <a:gdLst>
                  <a:gd name="T0" fmla="*/ 478 w 40292"/>
                  <a:gd name="T1" fmla="*/ 1281 h 43200"/>
                  <a:gd name="T2" fmla="*/ 444 w 40292"/>
                  <a:gd name="T3" fmla="*/ 274 h 43200"/>
                  <a:gd name="T4" fmla="*/ 256 w 40292"/>
                  <a:gd name="T5" fmla="*/ 854 h 43200"/>
                  <a:gd name="T6" fmla="*/ 0 60000 65536"/>
                  <a:gd name="T7" fmla="*/ 0 60000 65536"/>
                  <a:gd name="T8" fmla="*/ 0 60000 65536"/>
                  <a:gd name="T9" fmla="*/ 0 w 40292"/>
                  <a:gd name="T10" fmla="*/ 0 h 43200"/>
                  <a:gd name="T11" fmla="*/ 40292 w 40292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0292" h="43200" fill="none" extrusionOk="0">
                    <a:moveTo>
                      <a:pt x="40291" y="32424"/>
                    </a:moveTo>
                    <a:cubicBezTo>
                      <a:pt x="36429" y="39093"/>
                      <a:pt x="29306" y="43199"/>
                      <a:pt x="21600" y="43200"/>
                    </a:cubicBezTo>
                    <a:cubicBezTo>
                      <a:pt x="9670" y="43200"/>
                      <a:pt x="0" y="33529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7615" y="-1"/>
                      <a:pt x="33359" y="2508"/>
                      <a:pt x="37447" y="6922"/>
                    </a:cubicBezTo>
                  </a:path>
                  <a:path w="40292" h="43200" stroke="0" extrusionOk="0">
                    <a:moveTo>
                      <a:pt x="40291" y="32424"/>
                    </a:moveTo>
                    <a:cubicBezTo>
                      <a:pt x="36429" y="39093"/>
                      <a:pt x="29306" y="43199"/>
                      <a:pt x="21600" y="43200"/>
                    </a:cubicBezTo>
                    <a:cubicBezTo>
                      <a:pt x="9670" y="43200"/>
                      <a:pt x="0" y="33529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7615" y="-1"/>
                      <a:pt x="33359" y="2508"/>
                      <a:pt x="37447" y="6922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 type="triangle" w="sm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756" name="Line 99"/>
              <p:cNvSpPr>
                <a:spLocks noChangeShapeType="1"/>
              </p:cNvSpPr>
              <p:nvPr/>
            </p:nvSpPr>
            <p:spPr bwMode="auto">
              <a:xfrm rot="5400000" flipH="1">
                <a:off x="-541" y="5773"/>
                <a:ext cx="663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757" name="Rectangle 100"/>
              <p:cNvSpPr>
                <a:spLocks noChangeArrowheads="1"/>
              </p:cNvSpPr>
              <p:nvPr/>
            </p:nvSpPr>
            <p:spPr bwMode="auto">
              <a:xfrm flipH="1">
                <a:off x="72" y="3739"/>
                <a:ext cx="540" cy="180"/>
              </a:xfrm>
              <a:prstGeom prst="rect">
                <a:avLst/>
              </a:prstGeom>
              <a:solidFill>
                <a:srgbClr val="FFFFFF"/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11" name="Text Box 56"/>
          <p:cNvSpPr txBox="1">
            <a:spLocks noChangeArrowheads="1"/>
          </p:cNvSpPr>
          <p:nvPr/>
        </p:nvSpPr>
        <p:spPr bwMode="auto">
          <a:xfrm>
            <a:off x="5543550" y="4000500"/>
            <a:ext cx="26003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b="1">
                <a:solidFill>
                  <a:schemeClr val="bg1"/>
                </a:solidFill>
                <a:latin typeface="Times New Roman" pitchFamily="18" charset="0"/>
              </a:rPr>
              <a:t>Рис. 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2</a:t>
            </a:r>
            <a:r>
              <a:rPr lang="ru-RU" b="1">
                <a:solidFill>
                  <a:schemeClr val="bg1"/>
                </a:solidFill>
                <a:latin typeface="Times New Roman" pitchFamily="18" charset="0"/>
              </a:rPr>
              <a:t>. </a:t>
            </a:r>
            <a:r>
              <a:rPr lang="ru-RU" sz="1400">
                <a:solidFill>
                  <a:schemeClr val="bg1"/>
                </a:solidFill>
                <a:latin typeface="Times New Roman" pitchFamily="18" charset="0"/>
              </a:rPr>
              <a:t>Контур с затуханием</a:t>
            </a:r>
          </a:p>
        </p:txBody>
      </p:sp>
      <p:sp>
        <p:nvSpPr>
          <p:cNvPr id="30734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3072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9937122"/>
              </p:ext>
            </p:extLst>
          </p:nvPr>
        </p:nvGraphicFramePr>
        <p:xfrm>
          <a:off x="899592" y="4676636"/>
          <a:ext cx="2471690" cy="457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9" name="Формула" r:id="rId4" imgW="1028700" imgH="190500" progId="Equation.3">
                  <p:embed/>
                </p:oleObj>
              </mc:Choice>
              <mc:Fallback>
                <p:oleObj name="Формула" r:id="rId4" imgW="1028700" imgH="1905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4676636"/>
                        <a:ext cx="2471690" cy="45772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35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30726" name="Object 6"/>
          <p:cNvGraphicFramePr>
            <a:graphicFrameLocks noChangeAspect="1"/>
          </p:cNvGraphicFramePr>
          <p:nvPr/>
        </p:nvGraphicFramePr>
        <p:xfrm>
          <a:off x="5803900" y="4475163"/>
          <a:ext cx="2411413" cy="928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0" name="Формула" r:id="rId6" imgW="1181100" imgH="457200" progId="Equation.3">
                  <p:embed/>
                </p:oleObj>
              </mc:Choice>
              <mc:Fallback>
                <p:oleObj name="Формула" r:id="rId6" imgW="1181100" imgH="45720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03900" y="4475163"/>
                        <a:ext cx="2411413" cy="9286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36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3072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7399918"/>
              </p:ext>
            </p:extLst>
          </p:nvPr>
        </p:nvGraphicFramePr>
        <p:xfrm>
          <a:off x="3214687" y="5500687"/>
          <a:ext cx="3155333" cy="6215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1" name="Формула" r:id="rId8" imgW="1358310" imgH="266584" progId="Equation.3">
                  <p:embed/>
                </p:oleObj>
              </mc:Choice>
              <mc:Fallback>
                <p:oleObj name="Формула" r:id="rId8" imgW="1358310" imgH="266584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4687" y="5500687"/>
                        <a:ext cx="3155333" cy="62150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" name="Овал 64"/>
          <p:cNvSpPr/>
          <p:nvPr/>
        </p:nvSpPr>
        <p:spPr>
          <a:xfrm>
            <a:off x="2811780" y="5214938"/>
            <a:ext cx="4018756" cy="1219834"/>
          </a:xfrm>
          <a:prstGeom prst="ellipse">
            <a:avLst/>
          </a:prstGeom>
          <a:noFill/>
          <a:ln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5" grpId="0" build="p"/>
      <p:bldP spid="111" grpId="0"/>
      <p:bldP spid="65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4102</TotalTime>
  <Words>1077</Words>
  <Application>Microsoft Office PowerPoint</Application>
  <PresentationFormat>Экран (4:3)</PresentationFormat>
  <Paragraphs>246</Paragraphs>
  <Slides>24</Slides>
  <Notes>0</Notes>
  <HiddenSlides>0</HiddenSlides>
  <MMClips>5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5</vt:i4>
      </vt:variant>
      <vt:variant>
        <vt:lpstr>Заголовки слайдов</vt:lpstr>
      </vt:variant>
      <vt:variant>
        <vt:i4>24</vt:i4>
      </vt:variant>
    </vt:vector>
  </HeadingPairs>
  <TitlesOfParts>
    <vt:vector size="39" baseType="lpstr">
      <vt:lpstr>Arial</vt:lpstr>
      <vt:lpstr>Bookman Old Style</vt:lpstr>
      <vt:lpstr>Calibri</vt:lpstr>
      <vt:lpstr>Cambria</vt:lpstr>
      <vt:lpstr>Constantia</vt:lpstr>
      <vt:lpstr>Symbol</vt:lpstr>
      <vt:lpstr>Times New Roman</vt:lpstr>
      <vt:lpstr>Wingdings</vt:lpstr>
      <vt:lpstr>Wingdings 2</vt:lpstr>
      <vt:lpstr>Бумажная</vt:lpstr>
      <vt:lpstr>Точечный рисунок</vt:lpstr>
      <vt:lpstr>Формула</vt:lpstr>
      <vt:lpstr>Graph</vt:lpstr>
      <vt:lpstr>Equation</vt:lpstr>
      <vt:lpstr>Microsoft Equation 3.0</vt:lpstr>
      <vt:lpstr>Лекция 3  Осциллятор с затуханием</vt:lpstr>
      <vt:lpstr>2.3. Колебания молекул (колебательная/молекулярная  спектроскопия)</vt:lpstr>
      <vt:lpstr>Колебания молекул Н2О</vt:lpstr>
      <vt:lpstr>Молекулярная / Колебательная спектроскопия :  1) Инфаракрасного поглощения света (ИК-спектроскопия) IR-Spetroscopy   2) Комбинационного рассеяния света (КР-спектроскопия   «Рамановская») Raman Spetroscopy </vt:lpstr>
      <vt:lpstr>Презентация PowerPoint</vt:lpstr>
      <vt:lpstr>2.3. Колебания молекул (колебательная/молекулярная спектроскопия)</vt:lpstr>
      <vt:lpstr>Презентация PowerPoint</vt:lpstr>
      <vt:lpstr>ИК спектроскопия</vt:lpstr>
      <vt:lpstr>Презентация PowerPoint</vt:lpstr>
      <vt:lpstr>Презентация PowerPoint</vt:lpstr>
      <vt:lpstr>Презентация PowerPoint</vt:lpstr>
      <vt:lpstr>Маятник с затуханием. Анимация</vt:lpstr>
      <vt:lpstr>Маятник с затуханием. Анимация</vt:lpstr>
      <vt:lpstr>Малое затухание: </vt:lpstr>
      <vt:lpstr>Презентация PowerPoint</vt:lpstr>
      <vt:lpstr>Презентация PowerPoint</vt:lpstr>
      <vt:lpstr>Презентация PowerPoint</vt:lpstr>
      <vt:lpstr>Презентация PowerPoint</vt:lpstr>
      <vt:lpstr>Энергия осциллятора с малым затуханием</vt:lpstr>
      <vt:lpstr>Большое затухание: </vt:lpstr>
      <vt:lpstr>Презентация PowerPoint</vt:lpstr>
      <vt:lpstr>Большое затухание:</vt:lpstr>
      <vt:lpstr>Осциллятор в «критическом режиме»: 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Волны</dc:title>
  <dc:creator>Ilya</dc:creator>
  <cp:lastModifiedBy>Андрей</cp:lastModifiedBy>
  <cp:revision>249</cp:revision>
  <dcterms:created xsi:type="dcterms:W3CDTF">2010-10-03T06:36:32Z</dcterms:created>
  <dcterms:modified xsi:type="dcterms:W3CDTF">2023-09-20T09:04:16Z</dcterms:modified>
</cp:coreProperties>
</file>