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331" r:id="rId2"/>
    <p:sldId id="459" r:id="rId3"/>
    <p:sldId id="460" r:id="rId4"/>
    <p:sldId id="461" r:id="rId5"/>
    <p:sldId id="462" r:id="rId6"/>
    <p:sldId id="463" r:id="rId7"/>
    <p:sldId id="464" r:id="rId8"/>
    <p:sldId id="453" r:id="rId9"/>
    <p:sldId id="454" r:id="rId10"/>
    <p:sldId id="45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7552" autoAdjust="0"/>
  </p:normalViewPr>
  <p:slideViewPr>
    <p:cSldViewPr>
      <p:cViewPr varScale="1">
        <p:scale>
          <a:sx n="70" d="100"/>
          <a:sy n="70" d="100"/>
        </p:scale>
        <p:origin x="13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1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52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16.05.2023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42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8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gif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2.jpe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wmf"/><Relationship Id="rId1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gif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37.wmf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Точечный рисунок" r:id="rId4" imgW="5695238" imgH="4266667" progId="PBrush">
                  <p:embed/>
                </p:oleObj>
              </mc:Choice>
              <mc:Fallback>
                <p:oleObj name="Точечный рисунок" r:id="rId4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58" y="-84876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11</a:t>
            </a:r>
          </a:p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Применение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еорема Гаусса.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Работа в электростатическом поле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472262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285728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9.2. Потенциал поля точечного заряда</a:t>
            </a:r>
            <a:endParaRPr lang="ru-RU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" name="Выгнутая влево стрелка 36"/>
          <p:cNvSpPr/>
          <p:nvPr/>
        </p:nvSpPr>
        <p:spPr>
          <a:xfrm rot="2993702" flipH="1">
            <a:off x="7938473" y="2325217"/>
            <a:ext cx="534156" cy="22296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20146127" flipH="1">
            <a:off x="2516891" y="1946130"/>
            <a:ext cx="812151" cy="2551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3929058" y="4219603"/>
            <a:ext cx="3071834" cy="1357322"/>
          </a:xfrm>
          <a:prstGeom prst="cloudCallout">
            <a:avLst>
              <a:gd name="adj1" fmla="val 90667"/>
              <a:gd name="adj2" fmla="val -108169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2873376" y="1031415"/>
          <a:ext cx="1770062" cy="53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0" name="Формула" r:id="rId4" imgW="939600" imgH="279360" progId="Equation.3">
                  <p:embed/>
                </p:oleObj>
              </mc:Choice>
              <mc:Fallback>
                <p:oleObj name="Формула" r:id="rId4" imgW="93960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6" y="1031415"/>
                        <a:ext cx="1770062" cy="538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142844" y="1071546"/>
            <a:ext cx="257176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1)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Нормировка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3214678" y="1504959"/>
            <a:ext cx="40005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2)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Выбор траектории </a:t>
            </a:r>
          </a:p>
        </p:txBody>
      </p:sp>
      <p:sp>
        <p:nvSpPr>
          <p:cNvPr id="52" name="Rectangle 4"/>
          <p:cNvSpPr>
            <a:spLocks/>
          </p:cNvSpPr>
          <p:nvPr/>
        </p:nvSpPr>
        <p:spPr bwMode="auto">
          <a:xfrm>
            <a:off x="4214810" y="2147901"/>
            <a:ext cx="214314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3)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Расчёт</a:t>
            </a:r>
            <a:r>
              <a:rPr lang="en-US" sz="2400" b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56348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672" y="1584635"/>
            <a:ext cx="2183870" cy="370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49" name="Freeform 29"/>
          <p:cNvSpPr>
            <a:spLocks/>
          </p:cNvSpPr>
          <p:nvPr/>
        </p:nvSpPr>
        <p:spPr bwMode="auto">
          <a:xfrm>
            <a:off x="928662" y="1719273"/>
            <a:ext cx="785818" cy="1857388"/>
          </a:xfrm>
          <a:custGeom>
            <a:avLst/>
            <a:gdLst/>
            <a:ahLst/>
            <a:cxnLst>
              <a:cxn ang="0">
                <a:pos x="225" y="2743"/>
              </a:cxn>
              <a:cxn ang="0">
                <a:pos x="29" y="2158"/>
              </a:cxn>
              <a:cxn ang="0">
                <a:pos x="401" y="1945"/>
              </a:cxn>
              <a:cxn ang="0">
                <a:pos x="933" y="1836"/>
              </a:cxn>
              <a:cxn ang="0">
                <a:pos x="1154" y="1543"/>
              </a:cxn>
              <a:cxn ang="0">
                <a:pos x="983" y="231"/>
              </a:cxn>
              <a:cxn ang="0">
                <a:pos x="983" y="156"/>
              </a:cxn>
            </a:cxnLst>
            <a:rect l="0" t="0" r="r" b="b"/>
            <a:pathLst>
              <a:path w="1162" h="2743">
                <a:moveTo>
                  <a:pt x="225" y="2743"/>
                </a:moveTo>
                <a:cubicBezTo>
                  <a:pt x="112" y="2517"/>
                  <a:pt x="0" y="2291"/>
                  <a:pt x="29" y="2158"/>
                </a:cubicBezTo>
                <a:cubicBezTo>
                  <a:pt x="58" y="2025"/>
                  <a:pt x="250" y="1999"/>
                  <a:pt x="401" y="1945"/>
                </a:cubicBezTo>
                <a:cubicBezTo>
                  <a:pt x="552" y="1891"/>
                  <a:pt x="808" y="1903"/>
                  <a:pt x="933" y="1836"/>
                </a:cubicBezTo>
                <a:cubicBezTo>
                  <a:pt x="1058" y="1769"/>
                  <a:pt x="1146" y="1811"/>
                  <a:pt x="1154" y="1543"/>
                </a:cubicBezTo>
                <a:cubicBezTo>
                  <a:pt x="1162" y="1275"/>
                  <a:pt x="1011" y="462"/>
                  <a:pt x="983" y="231"/>
                </a:cubicBezTo>
                <a:cubicBezTo>
                  <a:pt x="955" y="0"/>
                  <a:pt x="969" y="78"/>
                  <a:pt x="983" y="156"/>
                </a:cubicBezTo>
              </a:path>
            </a:pathLst>
          </a:custGeom>
          <a:noFill/>
          <a:ln w="12700" cap="rnd">
            <a:solidFill>
              <a:srgbClr val="FFC000"/>
            </a:solidFill>
            <a:prstDash val="sysDot"/>
            <a:round/>
            <a:headEnd type="none" w="med" len="lg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6350" name="Object 30"/>
          <p:cNvGraphicFramePr>
            <a:graphicFrameLocks noChangeAspect="1"/>
          </p:cNvGraphicFramePr>
          <p:nvPr/>
        </p:nvGraphicFramePr>
        <p:xfrm>
          <a:off x="6545263" y="1922463"/>
          <a:ext cx="21034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1" name="Формула" r:id="rId7" imgW="1701720" imgH="736560" progId="Equation.3">
                  <p:embed/>
                </p:oleObj>
              </mc:Choice>
              <mc:Fallback>
                <p:oleObj name="Формула" r:id="rId7" imgW="1701720" imgH="736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263" y="1922463"/>
                        <a:ext cx="2103437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6353" name="Object 33"/>
          <p:cNvGraphicFramePr>
            <a:graphicFrameLocks noChangeAspect="1"/>
          </p:cNvGraphicFramePr>
          <p:nvPr/>
        </p:nvGraphicFramePr>
        <p:xfrm>
          <a:off x="2643174" y="3014688"/>
          <a:ext cx="528161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2" name="Формула" r:id="rId9" imgW="4520880" imgH="672840" progId="Equation.3">
                  <p:embed/>
                </p:oleObj>
              </mc:Choice>
              <mc:Fallback>
                <p:oleObj name="Формула" r:id="rId9" imgW="4520880" imgH="6728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3014688"/>
                        <a:ext cx="5281612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6356" name="Object 36"/>
          <p:cNvGraphicFramePr>
            <a:graphicFrameLocks noChangeAspect="1"/>
          </p:cNvGraphicFramePr>
          <p:nvPr/>
        </p:nvGraphicFramePr>
        <p:xfrm>
          <a:off x="3540125" y="4394236"/>
          <a:ext cx="276383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3" name="Формула" r:id="rId11" imgW="1854000" imgH="609480" progId="Equation.3">
                  <p:embed/>
                </p:oleObj>
              </mc:Choice>
              <mc:Fallback>
                <p:oleObj name="Формула" r:id="rId11" imgW="1854000" imgH="609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394236"/>
                        <a:ext cx="2763838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" name="Выгнутая влево стрелка 81"/>
          <p:cNvSpPr/>
          <p:nvPr/>
        </p:nvSpPr>
        <p:spPr>
          <a:xfrm flipH="1">
            <a:off x="7572396" y="4791107"/>
            <a:ext cx="285752" cy="12096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00100" y="5786454"/>
            <a:ext cx="5580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Принцип суперпозиции для потенциалов </a:t>
            </a:r>
            <a:endParaRPr lang="ru-RU" sz="2000" b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4" name="Rectangle 8"/>
          <p:cNvSpPr>
            <a:spLocks/>
          </p:cNvSpPr>
          <p:nvPr/>
        </p:nvSpPr>
        <p:spPr bwMode="auto">
          <a:xfrm>
            <a:off x="6643702" y="550070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utoUpdateAnimBg="0"/>
      <p:bldP spid="47" grpId="0" animBg="1"/>
      <p:bldP spid="56" grpId="0" animBg="1"/>
      <p:bldP spid="50" grpId="0" build="p" autoUpdateAnimBg="0"/>
      <p:bldP spid="51" grpId="0" build="p" autoUpdateAnimBg="0"/>
      <p:bldP spid="52" grpId="0" build="p" autoUpdateAnimBg="0"/>
      <p:bldP spid="56349" grpId="0" animBg="1"/>
      <p:bldP spid="82" grpId="0" animBg="1" autoUpdateAnimBg="0"/>
      <p:bldP spid="83" grpId="0" build="p"/>
      <p:bldP spid="8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428596" y="14285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8.3. Применение теоремы для расчёта напряжённости электрического поля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заряженных тел 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85926"/>
            <a:ext cx="6846160" cy="46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4"/>
          <p:cNvSpPr>
            <a:spLocks/>
          </p:cNvSpPr>
          <p:nvPr/>
        </p:nvSpPr>
        <p:spPr bwMode="auto">
          <a:xfrm>
            <a:off x="285720" y="890184"/>
            <a:ext cx="8572560" cy="128588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6.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Определить напряжённость электрического поля  бесконечного цилиндрического стержня радиуса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снаружи и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внутри этого стержня. Заряд распределён по стержню равномерно с объёмной плотностью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диэлектрическая проницаемость материала стержня равна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" eaLnBrk="0" hangingPunct="0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71472" y="4000504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164" name="Rectangle 1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6" name="Rectangle 4"/>
          <p:cNvSpPr>
            <a:spLocks/>
          </p:cNvSpPr>
          <p:nvPr/>
        </p:nvSpPr>
        <p:spPr bwMode="auto">
          <a:xfrm>
            <a:off x="2571736" y="142852"/>
            <a:ext cx="300039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50"/>
                </a:solidFill>
                <a:latin typeface="Constantia" pitchFamily="18" charset="0"/>
              </a:rPr>
              <a:t>2</a:t>
            </a:r>
            <a:r>
              <a:rPr lang="en-US" sz="2000" b="1" i="1" dirty="0" smtClean="0">
                <a:solidFill>
                  <a:srgbClr val="00B050"/>
                </a:solidFill>
                <a:latin typeface="Constantia" pitchFamily="18" charset="0"/>
              </a:rPr>
              <a:t>. “</a:t>
            </a:r>
            <a:r>
              <a:rPr lang="ru-RU" sz="2000" b="1" i="1" dirty="0" smtClean="0">
                <a:solidFill>
                  <a:srgbClr val="00B050"/>
                </a:solidFill>
                <a:latin typeface="Constantia" pitchFamily="18" charset="0"/>
              </a:rPr>
              <a:t>Структура поля</a:t>
            </a:r>
            <a:r>
              <a:rPr lang="en-US" sz="2000" b="1" i="1" dirty="0" smtClean="0">
                <a:solidFill>
                  <a:srgbClr val="00B050"/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187" name="Rectangle 4"/>
          <p:cNvSpPr>
            <a:spLocks/>
          </p:cNvSpPr>
          <p:nvPr/>
        </p:nvSpPr>
        <p:spPr bwMode="auto">
          <a:xfrm>
            <a:off x="5572132" y="142852"/>
            <a:ext cx="357190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000" b="1" i="1" dirty="0" smtClean="0">
                <a:solidFill>
                  <a:srgbClr val="00B0F0"/>
                </a:solidFill>
                <a:latin typeface="Constantia" pitchFamily="18" charset="0"/>
              </a:rPr>
              <a:t>3.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Выбор поверхности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2419" y="642918"/>
            <a:ext cx="3211151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4682" y="642918"/>
            <a:ext cx="31850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857884" y="1357298"/>
            <a:ext cx="749303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302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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осн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 rot="5400000">
            <a:off x="6304767" y="1624793"/>
            <a:ext cx="463551" cy="21431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 rot="14612857">
            <a:off x="7640027" y="2918447"/>
            <a:ext cx="486271" cy="24060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8072463" y="2968640"/>
            <a:ext cx="571504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302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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214282" y="181338"/>
            <a:ext cx="2140875" cy="3839788"/>
            <a:chOff x="214282" y="181338"/>
            <a:chExt cx="2140875" cy="3839788"/>
          </a:xfrm>
        </p:grpSpPr>
        <p:sp>
          <p:nvSpPr>
            <p:cNvPr id="185" name="Rectangle 4"/>
            <p:cNvSpPr>
              <a:spLocks/>
            </p:cNvSpPr>
            <p:nvPr/>
          </p:nvSpPr>
          <p:spPr bwMode="auto">
            <a:xfrm>
              <a:off x="214282" y="181338"/>
              <a:ext cx="207170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1.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Рисунок !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pSp>
          <p:nvGrpSpPr>
            <p:cNvPr id="3" name="Группа 43"/>
            <p:cNvGrpSpPr/>
            <p:nvPr/>
          </p:nvGrpSpPr>
          <p:grpSpPr>
            <a:xfrm>
              <a:off x="214282" y="642918"/>
              <a:ext cx="2140875" cy="3378208"/>
              <a:chOff x="214282" y="642918"/>
              <a:chExt cx="2140875" cy="3378208"/>
            </a:xfrm>
          </p:grpSpPr>
          <p:pic>
            <p:nvPicPr>
              <p:cNvPr id="43014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282" y="642918"/>
                <a:ext cx="2140875" cy="3378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1" name="Rectangle 4"/>
              <p:cNvSpPr>
                <a:spLocks/>
              </p:cNvSpPr>
              <p:nvPr/>
            </p:nvSpPr>
            <p:spPr bwMode="auto">
              <a:xfrm>
                <a:off x="1346182" y="2685646"/>
                <a:ext cx="500066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1264862" y="3060996"/>
                <a:ext cx="504000" cy="1588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Прямая со стрелкой 46"/>
            <p:cNvCxnSpPr/>
            <p:nvPr/>
          </p:nvCxnSpPr>
          <p:spPr>
            <a:xfrm rot="10800000">
              <a:off x="434682" y="2817741"/>
              <a:ext cx="756000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sm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  <p:bldP spid="187" grpId="0" build="p"/>
      <p:bldP spid="43015" grpId="0"/>
      <p:bldP spid="43016" grpId="0" animBg="1"/>
      <p:bldP spid="4301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142852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Посчитать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поток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авая фигурная скобка 64"/>
          <p:cNvSpPr/>
          <p:nvPr/>
        </p:nvSpPr>
        <p:spPr>
          <a:xfrm flipH="1">
            <a:off x="4071934" y="3228980"/>
            <a:ext cx="214314" cy="1343028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" name="Object 32"/>
          <p:cNvGraphicFramePr>
            <a:graphicFrameLocks noChangeAspect="1"/>
          </p:cNvGraphicFramePr>
          <p:nvPr/>
        </p:nvGraphicFramePr>
        <p:xfrm>
          <a:off x="2420936" y="5500709"/>
          <a:ext cx="26812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8" name="Формула" r:id="rId4" imgW="1562040" imgH="609480" progId="Equation.3">
                  <p:embed/>
                </p:oleObj>
              </mc:Choice>
              <mc:Fallback>
                <p:oleObj name="Формула" r:id="rId4" imgW="156204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6" y="5500709"/>
                        <a:ext cx="268128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4067" name="Object 35"/>
          <p:cNvGraphicFramePr>
            <a:graphicFrameLocks noChangeAspect="1"/>
          </p:cNvGraphicFramePr>
          <p:nvPr/>
        </p:nvGraphicFramePr>
        <p:xfrm>
          <a:off x="381002" y="717886"/>
          <a:ext cx="8334402" cy="102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9" name="Формула" r:id="rId6" imgW="4876560" imgH="596880" progId="Equation.3">
                  <p:embed/>
                </p:oleObj>
              </mc:Choice>
              <mc:Fallback>
                <p:oleObj name="Формула" r:id="rId6" imgW="487656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2" y="717886"/>
                        <a:ext cx="8334402" cy="1023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8" name="Object 36"/>
          <p:cNvGraphicFramePr>
            <a:graphicFrameLocks noChangeAspect="1"/>
          </p:cNvGraphicFramePr>
          <p:nvPr/>
        </p:nvGraphicFramePr>
        <p:xfrm>
          <a:off x="322263" y="2000250"/>
          <a:ext cx="84121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0" name="Формула" r:id="rId8" imgW="5499000" imgH="406080" progId="Equation.3">
                  <p:embed/>
                </p:oleObj>
              </mc:Choice>
              <mc:Fallback>
                <p:oleObj name="Формула" r:id="rId8" imgW="549900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00250"/>
                        <a:ext cx="8412162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Прямая соединительная линия 74"/>
          <p:cNvCxnSpPr/>
          <p:nvPr/>
        </p:nvCxnSpPr>
        <p:spPr>
          <a:xfrm>
            <a:off x="7119054" y="2483830"/>
            <a:ext cx="1500198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57158" y="2786058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Посчитать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заряд внутри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71" name="Object 39"/>
          <p:cNvGraphicFramePr>
            <a:graphicFrameLocks noChangeAspect="1"/>
          </p:cNvGraphicFramePr>
          <p:nvPr/>
        </p:nvGraphicFramePr>
        <p:xfrm>
          <a:off x="3071802" y="3635380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1" name="Формула" r:id="rId10" imgW="533160" imgH="279360" progId="Equation.3">
                  <p:embed/>
                </p:oleObj>
              </mc:Choice>
              <mc:Fallback>
                <p:oleObj name="Формула" r:id="rId10" imgW="533160" imgH="279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3635380"/>
                        <a:ext cx="965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357158" y="421481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Применить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…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00034" y="5742321"/>
            <a:ext cx="2003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1) 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Поле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вне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4357686" y="3276600"/>
          <a:ext cx="25638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2" name="Формула" r:id="rId12" imgW="1676160" imgH="291960" progId="Equation.3">
                  <p:embed/>
                </p:oleObj>
              </mc:Choice>
              <mc:Fallback>
                <p:oleObj name="Формула" r:id="rId12" imgW="1676160" imgH="291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3276600"/>
                        <a:ext cx="256381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4366905" y="3990975"/>
          <a:ext cx="25447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3" name="Формула" r:id="rId14" imgW="1663560" imgH="279360" progId="Equation.3">
                  <p:embed/>
                </p:oleObj>
              </mc:Choice>
              <mc:Fallback>
                <p:oleObj name="Формула" r:id="rId14" imgW="1663560" imgH="2793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905" y="3990975"/>
                        <a:ext cx="25447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4857752" y="3951076"/>
          <a:ext cx="485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4" name="Формула" r:id="rId16" imgW="317160" imgH="241200" progId="Equation.3">
                  <p:embed/>
                </p:oleObj>
              </mc:Choice>
              <mc:Fallback>
                <p:oleObj name="Формула" r:id="rId16" imgW="31716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951076"/>
                        <a:ext cx="4857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6858016" y="3176200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6858016" y="3864722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7880032" y="3280590"/>
            <a:ext cx="692496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(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8410346" y="3968772"/>
            <a:ext cx="692496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(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6572264" y="5647814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Штриховая стрелка вправо 69"/>
          <p:cNvSpPr/>
          <p:nvPr/>
        </p:nvSpPr>
        <p:spPr>
          <a:xfrm flipH="1">
            <a:off x="5500694" y="577535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3143240" y="4714885"/>
          <a:ext cx="3563956" cy="75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5" name="Формула" r:id="rId18" imgW="2755800" imgH="609480" progId="Equation.3">
                  <p:embed/>
                </p:oleObj>
              </mc:Choice>
              <mc:Fallback>
                <p:oleObj name="Формула" r:id="rId18" imgW="2755800" imgH="609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4714885"/>
                        <a:ext cx="3563956" cy="753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Прямая соединительная линия 73"/>
          <p:cNvCxnSpPr/>
          <p:nvPr/>
        </p:nvCxnSpPr>
        <p:spPr>
          <a:xfrm rot="5400000">
            <a:off x="4214810" y="4857760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5786446" y="4857760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6357950" y="4857760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4572000" y="4857760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8" grpId="0" build="p"/>
      <p:bldP spid="79" grpId="0" build="p"/>
      <p:bldP spid="82" grpId="0" build="p"/>
      <p:bldP spid="63" grpId="0" build="p"/>
      <p:bldP spid="64" grpId="0" build="p"/>
      <p:bldP spid="66" grpId="0" build="p"/>
      <p:bldP spid="67" grpId="0" build="p"/>
      <p:bldP spid="69" grpId="0" build="p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5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5929322" y="5691862"/>
            <a:ext cx="2928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Штриховая стрелка вправо 65"/>
          <p:cNvSpPr/>
          <p:nvPr/>
        </p:nvSpPr>
        <p:spPr>
          <a:xfrm flipH="1">
            <a:off x="4929190" y="583473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42910" y="285728"/>
            <a:ext cx="2638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2) 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Поле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внутри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5286380" y="214290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</a:t>
            </a:r>
            <a:r>
              <a:rPr lang="en-US" sz="3200" b="1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 :</a:t>
            </a:r>
            <a:endParaRPr kumimoji="0" lang="ru-RU" sz="3200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Штриховая стрелка вправо 69"/>
          <p:cNvSpPr/>
          <p:nvPr/>
        </p:nvSpPr>
        <p:spPr>
          <a:xfrm>
            <a:off x="3643306" y="357166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2214578" cy="41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Правая фигурная скобка 70"/>
          <p:cNvSpPr/>
          <p:nvPr/>
        </p:nvSpPr>
        <p:spPr>
          <a:xfrm flipH="1">
            <a:off x="4071934" y="1371592"/>
            <a:ext cx="214314" cy="1343028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57158" y="92867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Посчитать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заряд внутри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" name="Object 39"/>
          <p:cNvGraphicFramePr>
            <a:graphicFrameLocks noChangeAspect="1"/>
          </p:cNvGraphicFramePr>
          <p:nvPr/>
        </p:nvGraphicFramePr>
        <p:xfrm>
          <a:off x="3071802" y="1777992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0" name="Формула" r:id="rId5" imgW="533160" imgH="279360" progId="Equation.3">
                  <p:embed/>
                </p:oleObj>
              </mc:Choice>
              <mc:Fallback>
                <p:oleObj name="Формула" r:id="rId5" imgW="53316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777992"/>
                        <a:ext cx="965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2928926" y="3000372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Применить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…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" name="Object 11"/>
          <p:cNvGraphicFramePr>
            <a:graphicFrameLocks noChangeAspect="1"/>
          </p:cNvGraphicFramePr>
          <p:nvPr/>
        </p:nvGraphicFramePr>
        <p:xfrm>
          <a:off x="4357686" y="1419212"/>
          <a:ext cx="25638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1" name="Формула" r:id="rId7" imgW="1676160" imgH="291960" progId="Equation.3">
                  <p:embed/>
                </p:oleObj>
              </mc:Choice>
              <mc:Fallback>
                <p:oleObj name="Формула" r:id="rId7" imgW="167616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419212"/>
                        <a:ext cx="256381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12"/>
          <p:cNvGraphicFramePr>
            <a:graphicFrameLocks noChangeAspect="1"/>
          </p:cNvGraphicFramePr>
          <p:nvPr/>
        </p:nvGraphicFramePr>
        <p:xfrm>
          <a:off x="4329113" y="2133600"/>
          <a:ext cx="26225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2" name="Формула" r:id="rId9" imgW="1714320" imgH="279360" progId="Equation.3">
                  <p:embed/>
                </p:oleObj>
              </mc:Choice>
              <mc:Fallback>
                <p:oleObj name="Формула" r:id="rId9" imgW="171432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2133600"/>
                        <a:ext cx="26225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13"/>
          <p:cNvGraphicFramePr>
            <a:graphicFrameLocks noChangeAspect="1"/>
          </p:cNvGraphicFramePr>
          <p:nvPr/>
        </p:nvGraphicFramePr>
        <p:xfrm>
          <a:off x="4857752" y="2093688"/>
          <a:ext cx="485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3" name="Формула" r:id="rId11" imgW="317160" imgH="241200" progId="Equation.3">
                  <p:embed/>
                </p:oleObj>
              </mc:Choice>
              <mc:Fallback>
                <p:oleObj name="Формула" r:id="rId11" imgW="31716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2093688"/>
                        <a:ext cx="485775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6858016" y="1318812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11"/>
          <p:cNvSpPr>
            <a:spLocks noChangeArrowheads="1"/>
          </p:cNvSpPr>
          <p:nvPr/>
        </p:nvSpPr>
        <p:spPr bwMode="auto">
          <a:xfrm>
            <a:off x="6858016" y="200733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7880032" y="1423202"/>
            <a:ext cx="692496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(</a:t>
            </a:r>
            <a:r>
              <a:rPr kumimoji="0" lang="ru-RU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8410346" y="2111384"/>
            <a:ext cx="692496" cy="4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73025" lvl="0">
              <a:spcAft>
                <a:spcPts val="100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(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)</a:t>
            </a:r>
            <a:endParaRPr kumimoji="0" lang="ru-RU" b="1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" name="Object 32"/>
          <p:cNvGraphicFramePr>
            <a:graphicFrameLocks noChangeAspect="1"/>
          </p:cNvGraphicFramePr>
          <p:nvPr/>
        </p:nvGraphicFramePr>
        <p:xfrm>
          <a:off x="1500166" y="5572147"/>
          <a:ext cx="3159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Формула" r:id="rId13" imgW="1841400" imgH="609480" progId="Equation.3">
                  <p:embed/>
                </p:oleObj>
              </mc:Choice>
              <mc:Fallback>
                <p:oleObj name="Формула" r:id="rId13" imgW="1841400" imgH="609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572147"/>
                        <a:ext cx="3159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3004899" y="4610409"/>
            <a:ext cx="2638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n-lt"/>
              </a:rPr>
              <a:t>2) 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Поле 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ru-RU" sz="2400" i="1" dirty="0" smtClean="0">
                <a:solidFill>
                  <a:schemeClr val="bg1"/>
                </a:solidFill>
                <a:latin typeface="+mn-lt"/>
              </a:rPr>
              <a:t>внутри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: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9" name="Object 17"/>
          <p:cNvGraphicFramePr>
            <a:graphicFrameLocks noChangeAspect="1"/>
          </p:cNvGraphicFramePr>
          <p:nvPr/>
        </p:nvGraphicFramePr>
        <p:xfrm>
          <a:off x="4810125" y="3675070"/>
          <a:ext cx="35147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Формула" r:id="rId15" imgW="2717640" imgH="609480" progId="Equation.3">
                  <p:embed/>
                </p:oleObj>
              </mc:Choice>
              <mc:Fallback>
                <p:oleObj name="Формула" r:id="rId15" imgW="2717640" imgH="609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3675070"/>
                        <a:ext cx="3514725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Прямая соединительная линия 89"/>
          <p:cNvCxnSpPr/>
          <p:nvPr/>
        </p:nvCxnSpPr>
        <p:spPr>
          <a:xfrm rot="5400000">
            <a:off x="5857884" y="3817945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>
            <a:off x="7429520" y="3817945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>
            <a:off x="8001024" y="3817945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6215074" y="3817945"/>
            <a:ext cx="500066" cy="357190"/>
          </a:xfrm>
          <a:prstGeom prst="line">
            <a:avLst/>
          </a:prstGeom>
          <a:ln w="22225">
            <a:solidFill>
              <a:schemeClr val="accent2">
                <a:lumMod val="7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547154" y="5992530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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66" grpId="0" animBg="1"/>
      <p:bldP spid="69" grpId="0" build="p"/>
      <p:bldP spid="70" grpId="0" animBg="1"/>
      <p:bldP spid="71" grpId="0" animBg="1" autoUpdateAnimBg="0"/>
      <p:bldP spid="72" grpId="0" build="p" autoUpdateAnimBg="0"/>
      <p:bldP spid="74" grpId="0" build="p" autoUpdateAnimBg="0"/>
      <p:bldP spid="81" grpId="0" build="p"/>
      <p:bldP spid="84" grpId="0" build="p"/>
      <p:bldP spid="85" grpId="0" build="p"/>
      <p:bldP spid="86" grpId="0" build="p"/>
      <p:bldP spid="88" grpId="0" build="p" autoUpdateAnimBg="0"/>
      <p:bldP spid="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3164" name="Rectangle 1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379432" y="1142984"/>
            <a:ext cx="2786082" cy="993791"/>
            <a:chOff x="4101" y="3709"/>
            <a:chExt cx="2701" cy="959"/>
          </a:xfrm>
        </p:grpSpPr>
        <p:sp>
          <p:nvSpPr>
            <p:cNvPr id="49156" name="AutoShape 4"/>
            <p:cNvSpPr>
              <a:spLocks noChangeAspect="1" noChangeArrowheads="1"/>
            </p:cNvSpPr>
            <p:nvPr/>
          </p:nvSpPr>
          <p:spPr bwMode="auto">
            <a:xfrm>
              <a:off x="4101" y="3709"/>
              <a:ext cx="2701" cy="95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4195" y="3721"/>
              <a:ext cx="957" cy="932"/>
            </a:xfrm>
            <a:prstGeom prst="ellipse">
              <a:avLst/>
            </a:prstGeom>
            <a:pattFill prst="pct5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4569" y="4053"/>
              <a:ext cx="38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4340" y="4017"/>
              <a:ext cx="55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4384" y="3709"/>
              <a:ext cx="8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61" name="AutoShape 9"/>
            <p:cNvCxnSpPr>
              <a:cxnSpLocks noChangeShapeType="1"/>
            </p:cNvCxnSpPr>
            <p:nvPr/>
          </p:nvCxnSpPr>
          <p:spPr bwMode="auto">
            <a:xfrm>
              <a:off x="4690" y="4190"/>
              <a:ext cx="181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lg"/>
            </a:ln>
          </p:spPr>
        </p:cxn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6126" y="4141"/>
              <a:ext cx="42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5050" y="4149"/>
              <a:ext cx="5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126368" y="2214554"/>
            <a:ext cx="5560956" cy="4286280"/>
            <a:chOff x="1228" y="4291"/>
            <a:chExt cx="4962" cy="3825"/>
          </a:xfrm>
        </p:grpSpPr>
        <p:sp>
          <p:nvSpPr>
            <p:cNvPr id="49165" name="AutoShape 13"/>
            <p:cNvSpPr>
              <a:spLocks noChangeAspect="1" noChangeArrowheads="1"/>
            </p:cNvSpPr>
            <p:nvPr/>
          </p:nvSpPr>
          <p:spPr bwMode="auto">
            <a:xfrm>
              <a:off x="1228" y="4291"/>
              <a:ext cx="4962" cy="3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3330" y="4606"/>
              <a:ext cx="929" cy="912"/>
            </a:xfrm>
            <a:prstGeom prst="ellipse">
              <a:avLst/>
            </a:prstGeom>
            <a:pattFill prst="pct20">
              <a:fgClr>
                <a:srgbClr val="7F7F7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3790" y="4602"/>
              <a:ext cx="1" cy="1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3545" y="5055"/>
              <a:ext cx="3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 rot="5400000" flipH="1">
              <a:off x="2944" y="5201"/>
              <a:ext cx="1701" cy="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70" name="AutoShape 18"/>
            <p:cNvCxnSpPr>
              <a:cxnSpLocks noChangeShapeType="1"/>
            </p:cNvCxnSpPr>
            <p:nvPr/>
          </p:nvCxnSpPr>
          <p:spPr bwMode="auto">
            <a:xfrm>
              <a:off x="3314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9171" name="AutoShape 19"/>
            <p:cNvCxnSpPr>
              <a:cxnSpLocks noChangeShapeType="1"/>
            </p:cNvCxnSpPr>
            <p:nvPr/>
          </p:nvCxnSpPr>
          <p:spPr bwMode="auto">
            <a:xfrm>
              <a:off x="4278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3645" y="7541"/>
              <a:ext cx="38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3812" y="7541"/>
              <a:ext cx="211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 flipH="1">
              <a:off x="1658" y="7547"/>
              <a:ext cx="21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 rot="-5400000">
              <a:off x="2794" y="6607"/>
              <a:ext cx="20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6" name="Arc 24"/>
            <p:cNvSpPr>
              <a:spLocks/>
            </p:cNvSpPr>
            <p:nvPr/>
          </p:nvSpPr>
          <p:spPr bwMode="auto">
            <a:xfrm rot="5400000">
              <a:off x="1514" y="5627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7" name="Arc 25"/>
            <p:cNvSpPr>
              <a:spLocks/>
            </p:cNvSpPr>
            <p:nvPr/>
          </p:nvSpPr>
          <p:spPr bwMode="auto">
            <a:xfrm rot="16200000" flipH="1">
              <a:off x="4394" y="5633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 flipV="1">
              <a:off x="3812" y="6075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 flipH="1" flipV="1">
              <a:off x="3314" y="6081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3314" y="5889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>
              <a:off x="4281" y="5900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2" name="Text Box 30"/>
            <p:cNvSpPr txBox="1">
              <a:spLocks noChangeArrowheads="1"/>
            </p:cNvSpPr>
            <p:nvPr/>
          </p:nvSpPr>
          <p:spPr bwMode="auto">
            <a:xfrm>
              <a:off x="3677" y="4952"/>
              <a:ext cx="375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3" name="Text Box 31"/>
            <p:cNvSpPr txBox="1">
              <a:spLocks noChangeArrowheads="1"/>
            </p:cNvSpPr>
            <p:nvPr/>
          </p:nvSpPr>
          <p:spPr bwMode="auto">
            <a:xfrm>
              <a:off x="5422" y="7445"/>
              <a:ext cx="643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en-US" sz="28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1714" y="7447"/>
              <a:ext cx="639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sz="280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5" name="Text Box 33"/>
            <p:cNvSpPr txBox="1">
              <a:spLocks noChangeArrowheads="1"/>
            </p:cNvSpPr>
            <p:nvPr/>
          </p:nvSpPr>
          <p:spPr bwMode="auto">
            <a:xfrm>
              <a:off x="3459" y="5645"/>
              <a:ext cx="444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0" lang="en-US" sz="240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 flipV="1">
              <a:off x="3810" y="6603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 flipH="1" flipV="1">
              <a:off x="3318" y="6627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>
              <a:off x="2914" y="6619"/>
              <a:ext cx="13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9" name="Text Box 37"/>
            <p:cNvSpPr txBox="1">
              <a:spLocks noChangeArrowheads="1"/>
            </p:cNvSpPr>
            <p:nvPr/>
          </p:nvSpPr>
          <p:spPr bwMode="auto">
            <a:xfrm>
              <a:off x="3340" y="4625"/>
              <a:ext cx="65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90" name="Text Box 38"/>
            <p:cNvSpPr txBox="1">
              <a:spLocks noChangeArrowheads="1"/>
            </p:cNvSpPr>
            <p:nvPr/>
          </p:nvSpPr>
          <p:spPr bwMode="auto">
            <a:xfrm>
              <a:off x="1228" y="6208"/>
              <a:ext cx="29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199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20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920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3" name="Выгнутая вправо стрелка 92"/>
          <p:cNvSpPr/>
          <p:nvPr/>
        </p:nvSpPr>
        <p:spPr>
          <a:xfrm rot="16200000" flipV="1">
            <a:off x="5635000" y="2866065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3390506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2307994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5400000">
            <a:off x="2071670" y="1643050"/>
            <a:ext cx="1857388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278660" y="4462084"/>
          <a:ext cx="626995" cy="77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" name="Формула" r:id="rId4" imgW="469800" imgH="609480" progId="Equation.3">
                  <p:embed/>
                </p:oleObj>
              </mc:Choice>
              <mc:Fallback>
                <p:oleObj name="Формула" r:id="rId4" imgW="46980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660" y="4462084"/>
                        <a:ext cx="626995" cy="77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6215074" y="5072074"/>
          <a:ext cx="26812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7" name="Формула" r:id="rId6" imgW="1562040" imgH="609480" progId="Equation.3">
                  <p:embed/>
                </p:oleObj>
              </mc:Choice>
              <mc:Fallback>
                <p:oleObj name="Формула" r:id="rId6" imgW="156204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5072074"/>
                        <a:ext cx="268128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Выгнутая вправо стрелка 87"/>
          <p:cNvSpPr/>
          <p:nvPr/>
        </p:nvSpPr>
        <p:spPr>
          <a:xfrm rot="16200000" flipV="1">
            <a:off x="4491993" y="-777273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9" name="Object 32"/>
          <p:cNvGraphicFramePr>
            <a:graphicFrameLocks noChangeAspect="1"/>
          </p:cNvGraphicFramePr>
          <p:nvPr/>
        </p:nvGraphicFramePr>
        <p:xfrm>
          <a:off x="5143504" y="1571612"/>
          <a:ext cx="3159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Формула" r:id="rId8" imgW="1841400" imgH="609480" progId="Equation.3">
                  <p:embed/>
                </p:oleObj>
              </mc:Choice>
              <mc:Fallback>
                <p:oleObj name="Формула" r:id="rId8" imgW="184140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571612"/>
                        <a:ext cx="3159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7190492" y="1991995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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7158" y="285728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80" grpId="0"/>
      <p:bldP spid="81" grpId="0"/>
      <p:bldP spid="88" grpId="0" animBg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714348" y="41292"/>
            <a:ext cx="7686700" cy="77627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lvl="0" eaLnBrk="0" hangingPunct="0"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9. </a:t>
            </a:r>
            <a:r>
              <a:rPr lang="ru-RU" sz="4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Работа  в  электростатическом  поле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14348" y="714356"/>
            <a:ext cx="6715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.1</a:t>
            </a:r>
            <a:r>
              <a:rPr lang="ru-RU" sz="2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Разность потенциалов. Потенциал</a:t>
            </a:r>
            <a:endParaRPr lang="ru-RU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786050" y="2714620"/>
            <a:ext cx="1857388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   А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3357554" y="2214554"/>
            <a:ext cx="3857652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Характеристика поля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3271" name="Object 23"/>
          <p:cNvGraphicFramePr>
            <a:graphicFrameLocks noChangeAspect="1"/>
          </p:cNvGraphicFramePr>
          <p:nvPr/>
        </p:nvGraphicFramePr>
        <p:xfrm>
          <a:off x="3071802" y="1685991"/>
          <a:ext cx="4214842" cy="487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0" name="Формула" r:id="rId4" imgW="2476440" imgH="291960" progId="Equation.3">
                  <p:embed/>
                </p:oleObj>
              </mc:Choice>
              <mc:Fallback>
                <p:oleObj name="Формула" r:id="rId4" imgW="247644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1685991"/>
                        <a:ext cx="4214842" cy="487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8"/>
          <p:cNvSpPr>
            <a:spLocks/>
          </p:cNvSpPr>
          <p:nvPr/>
        </p:nvSpPr>
        <p:spPr bwMode="auto">
          <a:xfrm>
            <a:off x="7858148" y="185736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7" name="Выгнутая влево стрелка 36"/>
          <p:cNvSpPr/>
          <p:nvPr/>
        </p:nvSpPr>
        <p:spPr>
          <a:xfrm flipH="1">
            <a:off x="8715404" y="1785926"/>
            <a:ext cx="285752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-32" y="3490917"/>
            <a:ext cx="4429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6"/>
              </a:buBlip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.)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Разность потенциалов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4913313" y="3235325"/>
          <a:ext cx="16811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1" name="Формула" r:id="rId7" imgW="1066680" imgH="545760" progId="Equation.3">
                  <p:embed/>
                </p:oleObj>
              </mc:Choice>
              <mc:Fallback>
                <p:oleObj name="Формула" r:id="rId7" imgW="1066680" imgH="5457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3235325"/>
                        <a:ext cx="1681162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3" name="Object 25"/>
          <p:cNvGraphicFramePr>
            <a:graphicFrameLocks noChangeAspect="1"/>
          </p:cNvGraphicFramePr>
          <p:nvPr/>
        </p:nvGraphicFramePr>
        <p:xfrm>
          <a:off x="642910" y="4214818"/>
          <a:ext cx="247175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2" name="Формула" r:id="rId9" imgW="1651000" imgH="292100" progId="Equation.3">
                  <p:embed/>
                </p:oleObj>
              </mc:Choice>
              <mc:Fallback>
                <p:oleObj name="Формула" r:id="rId9" imgW="1651000" imgH="292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4214818"/>
                        <a:ext cx="2471755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74551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5" name="Выгнутая влево стрелка 44"/>
          <p:cNvSpPr/>
          <p:nvPr/>
        </p:nvSpPr>
        <p:spPr>
          <a:xfrm rot="17091906" flipH="1">
            <a:off x="5344203" y="1951103"/>
            <a:ext cx="285752" cy="18489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4500562" y="3214686"/>
            <a:ext cx="2571768" cy="1000132"/>
          </a:xfrm>
          <a:prstGeom prst="foldedCorner">
            <a:avLst>
              <a:gd name="adj" fmla="val 267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Штриховая стрелка вправо 46"/>
          <p:cNvSpPr/>
          <p:nvPr/>
        </p:nvSpPr>
        <p:spPr>
          <a:xfrm rot="20146127" flipH="1">
            <a:off x="3671818" y="3941610"/>
            <a:ext cx="812151" cy="2551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7500958" y="3929066"/>
            <a:ext cx="1428760" cy="428625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Вольт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53280" name="Object 32"/>
          <p:cNvGraphicFramePr>
            <a:graphicFrameLocks noChangeAspect="1"/>
          </p:cNvGraphicFramePr>
          <p:nvPr/>
        </p:nvGraphicFramePr>
        <p:xfrm>
          <a:off x="7350944" y="3357562"/>
          <a:ext cx="640201" cy="574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3" name="Формула" r:id="rId11" imgW="634680" imgH="558720" progId="Equation.3">
                  <p:embed/>
                </p:oleObj>
              </mc:Choice>
              <mc:Fallback>
                <p:oleObj name="Формула" r:id="rId11" imgW="63468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944" y="3357562"/>
                        <a:ext cx="640201" cy="5741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28596" y="4929198"/>
            <a:ext cx="6459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Связь разности потенциалов и напряжённости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:</a:t>
            </a:r>
          </a:p>
        </p:txBody>
      </p:sp>
      <p:graphicFrame>
        <p:nvGraphicFramePr>
          <p:cNvPr id="53284" name="Object 36"/>
          <p:cNvGraphicFramePr>
            <a:graphicFrameLocks noChangeAspect="1"/>
          </p:cNvGraphicFramePr>
          <p:nvPr/>
        </p:nvGraphicFramePr>
        <p:xfrm>
          <a:off x="6080125" y="5268913"/>
          <a:ext cx="244475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4" name="Формула" r:id="rId13" imgW="1726920" imgH="736560" progId="Equation.3">
                  <p:embed/>
                </p:oleObj>
              </mc:Choice>
              <mc:Fallback>
                <p:oleObj name="Формула" r:id="rId13" imgW="1726920" imgH="7365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268913"/>
                        <a:ext cx="2444750" cy="103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85" name="Object 37"/>
          <p:cNvGraphicFramePr>
            <a:graphicFrameLocks noChangeAspect="1"/>
          </p:cNvGraphicFramePr>
          <p:nvPr/>
        </p:nvGraphicFramePr>
        <p:xfrm>
          <a:off x="281670" y="5500703"/>
          <a:ext cx="4915805" cy="76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5" name="Формула" r:id="rId15" imgW="4686120" imgH="736560" progId="Equation.3">
                  <p:embed/>
                </p:oleObj>
              </mc:Choice>
              <mc:Fallback>
                <p:oleObj name="Формула" r:id="rId15" imgW="4686120" imgH="7365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0" y="5500703"/>
                        <a:ext cx="4915805" cy="7667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5929322" y="5214950"/>
            <a:ext cx="3071834" cy="1285884"/>
          </a:xfrm>
          <a:prstGeom prst="cloudCallout">
            <a:avLst>
              <a:gd name="adj1" fmla="val -86328"/>
              <a:gd name="adj2" fmla="val 32029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214282" y="4008576"/>
            <a:ext cx="3714776" cy="920622"/>
          </a:xfrm>
          <a:prstGeom prst="cloudCallout">
            <a:avLst>
              <a:gd name="adj1" fmla="val 109975"/>
              <a:gd name="adj2" fmla="val -2223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571472" y="1447800"/>
            <a:ext cx="2173287" cy="1777987"/>
            <a:chOff x="571472" y="1447800"/>
            <a:chExt cx="2173287" cy="1777987"/>
          </a:xfrm>
        </p:grpSpPr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571472" y="1500174"/>
              <a:ext cx="2173287" cy="1725613"/>
              <a:chOff x="6095" y="3157"/>
              <a:chExt cx="3422" cy="2717"/>
            </a:xfrm>
          </p:grpSpPr>
          <p:sp>
            <p:nvSpPr>
              <p:cNvPr id="53256" name="AutoShape 8"/>
              <p:cNvSpPr>
                <a:spLocks noChangeAspect="1" noChangeArrowheads="1"/>
              </p:cNvSpPr>
              <p:nvPr/>
            </p:nvSpPr>
            <p:spPr bwMode="auto">
              <a:xfrm>
                <a:off x="6095" y="3157"/>
                <a:ext cx="3422" cy="271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57" name="Freeform 9"/>
              <p:cNvSpPr>
                <a:spLocks/>
              </p:cNvSpPr>
              <p:nvPr/>
            </p:nvSpPr>
            <p:spPr bwMode="auto">
              <a:xfrm>
                <a:off x="6328" y="3941"/>
                <a:ext cx="2710" cy="1350"/>
              </a:xfrm>
              <a:custGeom>
                <a:avLst/>
                <a:gdLst/>
                <a:ahLst/>
                <a:cxnLst>
                  <a:cxn ang="0">
                    <a:pos x="0" y="1350"/>
                  </a:cxn>
                  <a:cxn ang="0">
                    <a:pos x="110" y="1140"/>
                  </a:cxn>
                  <a:cxn ang="0">
                    <a:pos x="290" y="950"/>
                  </a:cxn>
                  <a:cxn ang="0">
                    <a:pos x="580" y="800"/>
                  </a:cxn>
                  <a:cxn ang="0">
                    <a:pos x="880" y="760"/>
                  </a:cxn>
                  <a:cxn ang="0">
                    <a:pos x="1090" y="780"/>
                  </a:cxn>
                  <a:cxn ang="0">
                    <a:pos x="1520" y="790"/>
                  </a:cxn>
                  <a:cxn ang="0">
                    <a:pos x="2080" y="630"/>
                  </a:cxn>
                  <a:cxn ang="0">
                    <a:pos x="2440" y="360"/>
                  </a:cxn>
                  <a:cxn ang="0">
                    <a:pos x="2710" y="0"/>
                  </a:cxn>
                </a:cxnLst>
                <a:rect l="0" t="0" r="r" b="b"/>
                <a:pathLst>
                  <a:path w="2710" h="1350">
                    <a:moveTo>
                      <a:pt x="0" y="1350"/>
                    </a:moveTo>
                    <a:cubicBezTo>
                      <a:pt x="31" y="1278"/>
                      <a:pt x="62" y="1207"/>
                      <a:pt x="110" y="1140"/>
                    </a:cubicBezTo>
                    <a:cubicBezTo>
                      <a:pt x="158" y="1073"/>
                      <a:pt x="212" y="1007"/>
                      <a:pt x="290" y="950"/>
                    </a:cubicBezTo>
                    <a:cubicBezTo>
                      <a:pt x="368" y="893"/>
                      <a:pt x="482" y="832"/>
                      <a:pt x="580" y="800"/>
                    </a:cubicBezTo>
                    <a:cubicBezTo>
                      <a:pt x="678" y="768"/>
                      <a:pt x="795" y="763"/>
                      <a:pt x="880" y="760"/>
                    </a:cubicBezTo>
                    <a:cubicBezTo>
                      <a:pt x="965" y="757"/>
                      <a:pt x="983" y="775"/>
                      <a:pt x="1090" y="780"/>
                    </a:cubicBezTo>
                    <a:cubicBezTo>
                      <a:pt x="1197" y="785"/>
                      <a:pt x="1355" y="815"/>
                      <a:pt x="1520" y="790"/>
                    </a:cubicBezTo>
                    <a:cubicBezTo>
                      <a:pt x="1685" y="765"/>
                      <a:pt x="1927" y="702"/>
                      <a:pt x="2080" y="630"/>
                    </a:cubicBezTo>
                    <a:cubicBezTo>
                      <a:pt x="2233" y="558"/>
                      <a:pt x="2335" y="465"/>
                      <a:pt x="2440" y="360"/>
                    </a:cubicBezTo>
                    <a:cubicBezTo>
                      <a:pt x="2545" y="255"/>
                      <a:pt x="2627" y="127"/>
                      <a:pt x="2710" y="0"/>
                    </a:cubicBezTo>
                  </a:path>
                </a:pathLst>
              </a:custGeom>
              <a:noFill/>
              <a:ln w="15875">
                <a:solidFill>
                  <a:srgbClr val="9933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58" name="Text Box 10"/>
              <p:cNvSpPr txBox="1">
                <a:spLocks noChangeArrowheads="1"/>
              </p:cNvSpPr>
              <p:nvPr/>
            </p:nvSpPr>
            <p:spPr bwMode="auto">
              <a:xfrm>
                <a:off x="7734" y="3157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59" name="Text Box 11"/>
              <p:cNvSpPr txBox="1">
                <a:spLocks noChangeArrowheads="1"/>
              </p:cNvSpPr>
              <p:nvPr/>
            </p:nvSpPr>
            <p:spPr bwMode="auto">
              <a:xfrm>
                <a:off x="7730" y="4243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0" name="Line 12"/>
              <p:cNvSpPr>
                <a:spLocks noChangeShapeType="1"/>
              </p:cNvSpPr>
              <p:nvPr/>
            </p:nvSpPr>
            <p:spPr bwMode="auto">
              <a:xfrm flipV="1">
                <a:off x="7690" y="3409"/>
                <a:ext cx="652" cy="132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1" name="Arc 13"/>
              <p:cNvSpPr>
                <a:spLocks/>
              </p:cNvSpPr>
              <p:nvPr/>
            </p:nvSpPr>
            <p:spPr bwMode="auto">
              <a:xfrm rot="23708458">
                <a:off x="7715" y="4559"/>
                <a:ext cx="192" cy="17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0493"/>
                  <a:gd name="T1" fmla="*/ 0 h 21600"/>
                  <a:gd name="T2" fmla="*/ 20493 w 20493"/>
                  <a:gd name="T3" fmla="*/ 14774 h 21600"/>
                  <a:gd name="T4" fmla="*/ 0 w 204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93" h="21600" fill="none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</a:path>
                  <a:path w="20493" h="21600" stroke="0" extrusionOk="0">
                    <a:moveTo>
                      <a:pt x="-1" y="0"/>
                    </a:moveTo>
                    <a:cubicBezTo>
                      <a:pt x="9299" y="0"/>
                      <a:pt x="17554" y="5951"/>
                      <a:pt x="20493" y="1477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2" name="Line 14"/>
              <p:cNvSpPr>
                <a:spLocks noChangeShapeType="1"/>
              </p:cNvSpPr>
              <p:nvPr/>
            </p:nvSpPr>
            <p:spPr bwMode="auto">
              <a:xfrm rot="4784186" flipV="1">
                <a:off x="7856" y="4527"/>
                <a:ext cx="39" cy="388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3" name="Text Box 15"/>
              <p:cNvSpPr txBox="1">
                <a:spLocks noChangeArrowheads="1"/>
              </p:cNvSpPr>
              <p:nvPr/>
            </p:nvSpPr>
            <p:spPr bwMode="auto">
              <a:xfrm>
                <a:off x="6252" y="4082"/>
                <a:ext cx="1081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99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”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4" name="Text Box 16"/>
              <p:cNvSpPr txBox="1">
                <a:spLocks noChangeArrowheads="1"/>
              </p:cNvSpPr>
              <p:nvPr/>
            </p:nvSpPr>
            <p:spPr bwMode="auto">
              <a:xfrm>
                <a:off x="6109" y="4985"/>
                <a:ext cx="54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5" name="Text Box 17"/>
              <p:cNvSpPr txBox="1">
                <a:spLocks noChangeArrowheads="1"/>
              </p:cNvSpPr>
              <p:nvPr/>
            </p:nvSpPr>
            <p:spPr bwMode="auto">
              <a:xfrm>
                <a:off x="7377" y="3567"/>
                <a:ext cx="506" cy="1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6" name="Text Box 18"/>
              <p:cNvSpPr txBox="1">
                <a:spLocks noChangeArrowheads="1"/>
              </p:cNvSpPr>
              <p:nvPr/>
            </p:nvSpPr>
            <p:spPr bwMode="auto">
              <a:xfrm>
                <a:off x="8855" y="3595"/>
                <a:ext cx="542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7627" y="4799"/>
                <a:ext cx="637" cy="494"/>
                <a:chOff x="8347" y="4749"/>
                <a:chExt cx="637" cy="494"/>
              </a:xfrm>
            </p:grpSpPr>
            <p:sp>
              <p:nvSpPr>
                <p:cNvPr id="532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8347" y="4749"/>
                  <a:ext cx="637" cy="4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dl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269" name="Line 21"/>
                <p:cNvSpPr>
                  <a:spLocks noChangeShapeType="1"/>
                </p:cNvSpPr>
                <p:nvPr/>
              </p:nvSpPr>
              <p:spPr bwMode="auto">
                <a:xfrm>
                  <a:off x="8580" y="4783"/>
                  <a:ext cx="2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aphicFrame>
          <p:nvGraphicFramePr>
            <p:cNvPr id="53270" name="Object 22"/>
            <p:cNvGraphicFramePr>
              <a:graphicFrameLocks noChangeAspect="1"/>
            </p:cNvGraphicFramePr>
            <p:nvPr/>
          </p:nvGraphicFramePr>
          <p:xfrm>
            <a:off x="1384300" y="1447800"/>
            <a:ext cx="558800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6" name="Формула" r:id="rId17" imgW="368280" imgH="291960" progId="Equation.3">
                    <p:embed/>
                  </p:oleObj>
                </mc:Choice>
                <mc:Fallback>
                  <p:oleObj name="Формула" r:id="rId17" imgW="368280" imgH="291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4300" y="1447800"/>
                          <a:ext cx="558800" cy="449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425" name="Object 9"/>
            <p:cNvGraphicFramePr>
              <a:graphicFrameLocks noChangeAspect="1"/>
            </p:cNvGraphicFramePr>
            <p:nvPr/>
          </p:nvGraphicFramePr>
          <p:xfrm>
            <a:off x="1309688" y="2019300"/>
            <a:ext cx="366712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7" name="Формула" r:id="rId19" imgW="241200" imgH="266400" progId="Equation.3">
                    <p:embed/>
                  </p:oleObj>
                </mc:Choice>
                <mc:Fallback>
                  <p:oleObj name="Формула" r:id="rId19" imgW="241200" imgH="266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9688" y="2019300"/>
                          <a:ext cx="366712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36" grpId="0" autoUpdateAnimBg="0"/>
      <p:bldP spid="37" grpId="0" animBg="1" autoUpdateAnimBg="0"/>
      <p:bldP spid="38" grpId="0" build="p"/>
      <p:bldP spid="45" grpId="0" animBg="1" autoUpdateAnimBg="0"/>
      <p:bldP spid="53279" grpId="0" animBg="1"/>
      <p:bldP spid="47" grpId="0" animBg="1"/>
      <p:bldP spid="48" grpId="0" build="p"/>
      <p:bldP spid="53" grpId="0" build="p"/>
      <p:bldP spid="56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3714744" y="714356"/>
            <a:ext cx="434606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2" name="Rectangle 4"/>
          <p:cNvSpPr>
            <a:spLocks/>
          </p:cNvSpPr>
          <p:nvPr/>
        </p:nvSpPr>
        <p:spPr bwMode="auto">
          <a:xfrm>
            <a:off x="71406" y="142852"/>
            <a:ext cx="7786742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b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baseline="3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ru-RU" sz="2400" baseline="30000" dirty="0" smtClean="0"/>
              <a:t>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Rem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(Механика)</a:t>
            </a:r>
            <a:r>
              <a:rPr lang="en-US" sz="2400" b="1" dirty="0" smtClean="0">
                <a:solidFill>
                  <a:srgbClr val="00B0F0"/>
                </a:solidFill>
                <a:latin typeface="Constantia" pitchFamily="18" charset="0"/>
                <a:cs typeface="Times New Roman" pitchFamily="18" charset="0"/>
              </a:rPr>
              <a:t>:    </a:t>
            </a:r>
            <a:r>
              <a:rPr lang="en-US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.9</a:t>
            </a:r>
            <a:r>
              <a:rPr lang="en-US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Потенциальная энергия</a:t>
            </a:r>
            <a:endParaRPr lang="ru-RU" sz="2400" b="1" dirty="0">
              <a:solidFill>
                <a:srgbClr val="0000FF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1785918" y="1928802"/>
            <a:ext cx="571504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Только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для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консервативных сил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500034" y="5352418"/>
            <a:ext cx="282444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как узнать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" name="Rectangle 8"/>
          <p:cNvSpPr>
            <a:spLocks/>
          </p:cNvSpPr>
          <p:nvPr/>
        </p:nvSpPr>
        <p:spPr bwMode="auto">
          <a:xfrm>
            <a:off x="7215206" y="165411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285720" y="1357298"/>
            <a:ext cx="864399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Запас работы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 счёт взаимодействия тел системы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95275" y="2643188"/>
          <a:ext cx="80772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name="Формула" r:id="rId4" imgW="5295600" imgH="291960" progId="Equation.3">
                  <p:embed/>
                </p:oleObj>
              </mc:Choice>
              <mc:Fallback>
                <p:oleObj name="Формула" r:id="rId4" imgW="5295600" imgH="291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2643188"/>
                        <a:ext cx="80772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4071934" y="3143248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/>
          </p:cNvSpPr>
          <p:nvPr/>
        </p:nvSpPr>
        <p:spPr bwMode="auto">
          <a:xfrm>
            <a:off x="6256264" y="3220220"/>
            <a:ext cx="274489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конфигурация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i="1" dirty="0" smtClean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118373" y="3714752"/>
          <a:ext cx="3668073" cy="55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Формула" r:id="rId6" imgW="1942920" imgH="291960" progId="Equation.3">
                  <p:embed/>
                </p:oleObj>
              </mc:Choice>
              <mc:Fallback>
                <p:oleObj name="Формула" r:id="rId6" imgW="1942920" imgH="291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373" y="3714752"/>
                        <a:ext cx="3668073" cy="5566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65125" y="3798888"/>
          <a:ext cx="14922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2" name="Формула" r:id="rId8" imgW="977760" imgH="266400" progId="Equation.3">
                  <p:embed/>
                </p:oleObj>
              </mc:Choice>
              <mc:Fallback>
                <p:oleObj name="Формула" r:id="rId8" imgW="97776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3798888"/>
                        <a:ext cx="14922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Выгнутая вправо стрелка 44"/>
          <p:cNvSpPr/>
          <p:nvPr/>
        </p:nvSpPr>
        <p:spPr>
          <a:xfrm rot="6864522">
            <a:off x="6164855" y="3119612"/>
            <a:ext cx="574813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000232" y="4554138"/>
          <a:ext cx="5326080" cy="519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3" name="Формула" r:id="rId10" imgW="3022560" imgH="291960" progId="Equation.3">
                  <p:embed/>
                </p:oleObj>
              </mc:Choice>
              <mc:Fallback>
                <p:oleObj name="Формула" r:id="rId10" imgW="302256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4554138"/>
                        <a:ext cx="5326080" cy="5195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500298" y="5423856"/>
          <a:ext cx="14922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4" name="Формула" r:id="rId12" imgW="977760" imgH="266400" progId="Equation.3">
                  <p:embed/>
                </p:oleObj>
              </mc:Choice>
              <mc:Fallback>
                <p:oleObj name="Формула" r:id="rId12" imgW="97776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5423856"/>
                        <a:ext cx="14922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8"/>
          <p:cNvSpPr>
            <a:spLocks/>
          </p:cNvSpPr>
          <p:nvPr/>
        </p:nvSpPr>
        <p:spPr bwMode="auto">
          <a:xfrm>
            <a:off x="4071934" y="514351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 rot="16464842">
            <a:off x="2163920" y="2727708"/>
            <a:ext cx="339819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>
            <a:off x="4643438" y="5214950"/>
            <a:ext cx="2857520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1) «Нормировка» - договор: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44" name="Object 5"/>
          <p:cNvGraphicFramePr>
            <a:graphicFrameLocks noChangeAspect="1"/>
          </p:cNvGraphicFramePr>
          <p:nvPr/>
        </p:nvGraphicFramePr>
        <p:xfrm>
          <a:off x="7143768" y="5572140"/>
          <a:ext cx="1284294" cy="34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5" name="Формула" r:id="rId13" imgW="1079280" imgH="291960" progId="Equation.3">
                  <p:embed/>
                </p:oleObj>
              </mc:Choice>
              <mc:Fallback>
                <p:oleObj name="Формула" r:id="rId13" imgW="1079280" imgH="291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5572140"/>
                        <a:ext cx="1284294" cy="3492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6357950" y="6103314"/>
          <a:ext cx="2008181" cy="43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6" name="Формула" r:id="rId15" imgW="1473120" imgH="317160" progId="Equation.3">
                  <p:embed/>
                </p:oleObj>
              </mc:Choice>
              <mc:Fallback>
                <p:oleObj name="Формула" r:id="rId15" imgW="1473120" imgH="3171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6103314"/>
                        <a:ext cx="2008181" cy="43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3857620" y="6039254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2) Как искать: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3" grpId="0" build="p"/>
      <p:bldP spid="38" grpId="0" build="p"/>
      <p:bldP spid="41" grpId="0" build="p" autoUpdateAnimBg="0"/>
      <p:bldP spid="31" grpId="0" build="p"/>
      <p:bldP spid="39" grpId="0" build="p"/>
      <p:bldP spid="45" grpId="0" animBg="1"/>
      <p:bldP spid="47" grpId="0" build="p" autoUpdateAnimBg="0"/>
      <p:bldP spid="40" grpId="0" animBg="1"/>
      <p:bldP spid="43" grpId="0" build="p"/>
      <p:bldP spid="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142852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Потенциал</a:t>
            </a:r>
            <a:endParaRPr lang="ru-RU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571476" y="857232"/>
            <a:ext cx="2857730" cy="2088936"/>
            <a:chOff x="6095" y="3157"/>
            <a:chExt cx="3510" cy="2725"/>
          </a:xfrm>
        </p:grpSpPr>
        <p:sp>
          <p:nvSpPr>
            <p:cNvPr id="53256" name="AutoShape 8"/>
            <p:cNvSpPr>
              <a:spLocks noChangeAspect="1" noChangeArrowheads="1"/>
            </p:cNvSpPr>
            <p:nvPr/>
          </p:nvSpPr>
          <p:spPr bwMode="auto">
            <a:xfrm>
              <a:off x="6095" y="3157"/>
              <a:ext cx="3422" cy="271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auto">
            <a:xfrm>
              <a:off x="6328" y="3941"/>
              <a:ext cx="2710" cy="1350"/>
            </a:xfrm>
            <a:custGeom>
              <a:avLst/>
              <a:gdLst/>
              <a:ahLst/>
              <a:cxnLst>
                <a:cxn ang="0">
                  <a:pos x="0" y="1350"/>
                </a:cxn>
                <a:cxn ang="0">
                  <a:pos x="110" y="1140"/>
                </a:cxn>
                <a:cxn ang="0">
                  <a:pos x="290" y="950"/>
                </a:cxn>
                <a:cxn ang="0">
                  <a:pos x="580" y="800"/>
                </a:cxn>
                <a:cxn ang="0">
                  <a:pos x="880" y="760"/>
                </a:cxn>
                <a:cxn ang="0">
                  <a:pos x="1090" y="780"/>
                </a:cxn>
                <a:cxn ang="0">
                  <a:pos x="1520" y="790"/>
                </a:cxn>
                <a:cxn ang="0">
                  <a:pos x="2080" y="630"/>
                </a:cxn>
                <a:cxn ang="0">
                  <a:pos x="2440" y="360"/>
                </a:cxn>
                <a:cxn ang="0">
                  <a:pos x="2710" y="0"/>
                </a:cxn>
              </a:cxnLst>
              <a:rect l="0" t="0" r="r" b="b"/>
              <a:pathLst>
                <a:path w="2710" h="1350">
                  <a:moveTo>
                    <a:pt x="0" y="1350"/>
                  </a:moveTo>
                  <a:cubicBezTo>
                    <a:pt x="31" y="1278"/>
                    <a:pt x="62" y="1207"/>
                    <a:pt x="110" y="1140"/>
                  </a:cubicBezTo>
                  <a:cubicBezTo>
                    <a:pt x="158" y="1073"/>
                    <a:pt x="212" y="1007"/>
                    <a:pt x="290" y="950"/>
                  </a:cubicBezTo>
                  <a:cubicBezTo>
                    <a:pt x="368" y="893"/>
                    <a:pt x="482" y="832"/>
                    <a:pt x="580" y="800"/>
                  </a:cubicBezTo>
                  <a:cubicBezTo>
                    <a:pt x="678" y="768"/>
                    <a:pt x="795" y="763"/>
                    <a:pt x="880" y="760"/>
                  </a:cubicBezTo>
                  <a:cubicBezTo>
                    <a:pt x="965" y="757"/>
                    <a:pt x="983" y="775"/>
                    <a:pt x="1090" y="780"/>
                  </a:cubicBezTo>
                  <a:cubicBezTo>
                    <a:pt x="1197" y="785"/>
                    <a:pt x="1355" y="815"/>
                    <a:pt x="1520" y="790"/>
                  </a:cubicBezTo>
                  <a:cubicBezTo>
                    <a:pt x="1685" y="765"/>
                    <a:pt x="1927" y="702"/>
                    <a:pt x="2080" y="630"/>
                  </a:cubicBezTo>
                  <a:cubicBezTo>
                    <a:pt x="2233" y="558"/>
                    <a:pt x="2335" y="465"/>
                    <a:pt x="2440" y="360"/>
                  </a:cubicBezTo>
                  <a:cubicBezTo>
                    <a:pt x="2545" y="255"/>
                    <a:pt x="2627" y="127"/>
                    <a:pt x="2710" y="0"/>
                  </a:cubicBezTo>
                </a:path>
              </a:pathLst>
            </a:custGeom>
            <a:noFill/>
            <a:ln w="15875">
              <a:solidFill>
                <a:srgbClr val="9933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59" name="Text Box 11"/>
            <p:cNvSpPr txBox="1">
              <a:spLocks noChangeArrowheads="1"/>
            </p:cNvSpPr>
            <p:nvPr/>
          </p:nvSpPr>
          <p:spPr bwMode="auto">
            <a:xfrm>
              <a:off x="7730" y="4243"/>
              <a:ext cx="29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 flipV="1">
              <a:off x="7690" y="3409"/>
              <a:ext cx="652" cy="1329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1" name="Arc 13"/>
            <p:cNvSpPr>
              <a:spLocks/>
            </p:cNvSpPr>
            <p:nvPr/>
          </p:nvSpPr>
          <p:spPr bwMode="auto">
            <a:xfrm rot="23708458">
              <a:off x="7715" y="4559"/>
              <a:ext cx="192" cy="17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0493"/>
                <a:gd name="T1" fmla="*/ 0 h 21600"/>
                <a:gd name="T2" fmla="*/ 20493 w 20493"/>
                <a:gd name="T3" fmla="*/ 14774 h 21600"/>
                <a:gd name="T4" fmla="*/ 0 w 2049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93" h="21600" fill="none" extrusionOk="0">
                  <a:moveTo>
                    <a:pt x="-1" y="0"/>
                  </a:moveTo>
                  <a:cubicBezTo>
                    <a:pt x="9299" y="0"/>
                    <a:pt x="17554" y="5951"/>
                    <a:pt x="20493" y="14773"/>
                  </a:cubicBezTo>
                </a:path>
                <a:path w="20493" h="21600" stroke="0" extrusionOk="0">
                  <a:moveTo>
                    <a:pt x="-1" y="0"/>
                  </a:moveTo>
                  <a:cubicBezTo>
                    <a:pt x="9299" y="0"/>
                    <a:pt x="17554" y="5951"/>
                    <a:pt x="20493" y="147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 rot="4784186" flipV="1">
              <a:off x="7856" y="4527"/>
              <a:ext cx="39" cy="3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6672" y="5207"/>
              <a:ext cx="2933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99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любая траектория </a:t>
              </a:r>
              <a:r>
                <a:rPr lang="en-US" sz="1600" i="1" dirty="0" smtClean="0">
                  <a:solidFill>
                    <a:srgbClr val="99330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1600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7377" y="3773"/>
              <a:ext cx="506" cy="1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66" name="Text Box 18"/>
            <p:cNvSpPr txBox="1">
              <a:spLocks noChangeArrowheads="1"/>
            </p:cNvSpPr>
            <p:nvPr/>
          </p:nvSpPr>
          <p:spPr bwMode="auto">
            <a:xfrm>
              <a:off x="8906" y="3595"/>
              <a:ext cx="66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en-US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r>
                <a:rPr kumimoji="0" lang="en-US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”</a:t>
              </a:r>
              <a:endPara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7" y="4799"/>
              <a:ext cx="637" cy="494"/>
              <a:chOff x="8347" y="4749"/>
              <a:chExt cx="637" cy="494"/>
            </a:xfrm>
          </p:grpSpPr>
          <p:sp>
            <p:nvSpPr>
              <p:cNvPr id="53268" name="Text Box 20"/>
              <p:cNvSpPr txBox="1">
                <a:spLocks noChangeArrowheads="1"/>
              </p:cNvSpPr>
              <p:nvPr/>
            </p:nvSpPr>
            <p:spPr bwMode="auto">
              <a:xfrm>
                <a:off x="8347" y="4749"/>
                <a:ext cx="637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dl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269" name="Line 21"/>
              <p:cNvSpPr>
                <a:spLocks noChangeShapeType="1"/>
              </p:cNvSpPr>
              <p:nvPr/>
            </p:nvSpPr>
            <p:spPr bwMode="auto">
              <a:xfrm>
                <a:off x="8580" y="4783"/>
                <a:ext cx="23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428728" y="1500174"/>
            <a:ext cx="695200" cy="76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пр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70" name="Object 22"/>
          <p:cNvGraphicFramePr>
            <a:graphicFrameLocks noChangeAspect="1"/>
          </p:cNvGraphicFramePr>
          <p:nvPr/>
        </p:nvGraphicFramePr>
        <p:xfrm>
          <a:off x="1458913" y="900111"/>
          <a:ext cx="8318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Формула" r:id="rId4" imgW="545760" imgH="355320" progId="Equation.3">
                  <p:embed/>
                </p:oleObj>
              </mc:Choice>
              <mc:Fallback>
                <p:oleObj name="Формула" r:id="rId4" imgW="54576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900111"/>
                        <a:ext cx="8318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6" name="Rectangle 8"/>
          <p:cNvSpPr>
            <a:spLocks/>
          </p:cNvSpPr>
          <p:nvPr/>
        </p:nvSpPr>
        <p:spPr bwMode="auto">
          <a:xfrm>
            <a:off x="6215074" y="307181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2857488" y="2071678"/>
            <a:ext cx="32147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6"/>
              </a:buBlip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.)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B80047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Потенциал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6397637" y="1797041"/>
          <a:ext cx="18430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Формула" r:id="rId7" imgW="1168200" imgH="647640" progId="Equation.3">
                  <p:embed/>
                </p:oleObj>
              </mc:Choice>
              <mc:Fallback>
                <p:oleObj name="Формула" r:id="rId7" imgW="1168200" imgH="647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7" y="1797041"/>
                        <a:ext cx="1843087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Выгнутая влево стрелка 44"/>
          <p:cNvSpPr/>
          <p:nvPr/>
        </p:nvSpPr>
        <p:spPr>
          <a:xfrm rot="12371841" flipV="1">
            <a:off x="7883562" y="2138369"/>
            <a:ext cx="562905" cy="2511603"/>
          </a:xfrm>
          <a:prstGeom prst="curvedRightArrow">
            <a:avLst/>
          </a:prstGeom>
          <a:ln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279" name="AutoShape 31"/>
          <p:cNvSpPr>
            <a:spLocks noChangeArrowheads="1"/>
          </p:cNvSpPr>
          <p:nvPr/>
        </p:nvSpPr>
        <p:spPr bwMode="auto">
          <a:xfrm>
            <a:off x="6143636" y="1714488"/>
            <a:ext cx="2571768" cy="1214446"/>
          </a:xfrm>
          <a:prstGeom prst="foldedCorner">
            <a:avLst>
              <a:gd name="adj" fmla="val 267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9" name="Object 5"/>
          <p:cNvGraphicFramePr>
            <a:graphicFrameLocks noChangeAspect="1"/>
          </p:cNvGraphicFramePr>
          <p:nvPr/>
        </p:nvGraphicFramePr>
        <p:xfrm>
          <a:off x="4376738" y="623888"/>
          <a:ext cx="14541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Формула" r:id="rId9" imgW="952200" imgH="291960" progId="Equation.3">
                  <p:embed/>
                </p:oleObj>
              </mc:Choice>
              <mc:Fallback>
                <p:oleObj name="Формула" r:id="rId9" imgW="952200" imgH="291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623888"/>
                        <a:ext cx="14541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247234" y="2302468"/>
            <a:ext cx="538979" cy="44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"/>
          <p:cNvSpPr>
            <a:spLocks/>
          </p:cNvSpPr>
          <p:nvPr/>
        </p:nvSpPr>
        <p:spPr bwMode="auto">
          <a:xfrm>
            <a:off x="3286116" y="535824"/>
            <a:ext cx="78581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1)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5" name="Rectangle 4"/>
          <p:cNvSpPr>
            <a:spLocks/>
          </p:cNvSpPr>
          <p:nvPr/>
        </p:nvSpPr>
        <p:spPr bwMode="auto">
          <a:xfrm>
            <a:off x="3714744" y="1500174"/>
            <a:ext cx="78581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2)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4600575" y="3956050"/>
          <a:ext cx="31051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Формула" r:id="rId11" imgW="2184120" imgH="622080" progId="Equation.3">
                  <p:embed/>
                </p:oleObj>
              </mc:Choice>
              <mc:Fallback>
                <p:oleObj name="Формула" r:id="rId11" imgW="2184120" imgH="6220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3956050"/>
                        <a:ext cx="310515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8" name="Rectangle 4"/>
          <p:cNvSpPr>
            <a:spLocks/>
          </p:cNvSpPr>
          <p:nvPr/>
        </p:nvSpPr>
        <p:spPr bwMode="auto">
          <a:xfrm>
            <a:off x="1285852" y="3214686"/>
            <a:ext cx="485778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А как же потенциальная энергия 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714348" y="5286388"/>
          <a:ext cx="3411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Формула" r:id="rId13" imgW="2400120" imgH="279360" progId="Equation.3">
                  <p:embed/>
                </p:oleObj>
              </mc:Choice>
              <mc:Fallback>
                <p:oleObj name="Формула" r:id="rId13" imgW="240012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286388"/>
                        <a:ext cx="34115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4071934" y="5143512"/>
            <a:ext cx="4857784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Потенциальная  энергия  точечного заряда  в  данной  точке  поля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”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utoUpdateAnimBg="0"/>
      <p:bldP spid="38" grpId="0" build="p"/>
      <p:bldP spid="45" grpId="0" animBg="1" autoUpdateAnimBg="0"/>
      <p:bldP spid="53279" grpId="0" animBg="1"/>
      <p:bldP spid="52" grpId="0"/>
      <p:bldP spid="55" grpId="0" build="p" autoUpdateAnimBg="0"/>
      <p:bldP spid="58" grpId="0" build="p"/>
      <p:bldP spid="6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7998</TotalTime>
  <Words>381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Constantia</vt:lpstr>
      <vt:lpstr>Symbol</vt:lpstr>
      <vt:lpstr>Times New Roman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694</cp:revision>
  <dcterms:created xsi:type="dcterms:W3CDTF">2010-10-03T06:36:32Z</dcterms:created>
  <dcterms:modified xsi:type="dcterms:W3CDTF">2023-05-16T16:11:22Z</dcterms:modified>
</cp:coreProperties>
</file>