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6"/>
  </p:notesMasterIdLst>
  <p:sldIdLst>
    <p:sldId id="331" r:id="rId2"/>
    <p:sldId id="474" r:id="rId3"/>
    <p:sldId id="475" r:id="rId4"/>
    <p:sldId id="494" r:id="rId5"/>
    <p:sldId id="487" r:id="rId6"/>
    <p:sldId id="476" r:id="rId7"/>
    <p:sldId id="477" r:id="rId8"/>
    <p:sldId id="478" r:id="rId9"/>
    <p:sldId id="479" r:id="rId10"/>
    <p:sldId id="480" r:id="rId11"/>
    <p:sldId id="504" r:id="rId12"/>
    <p:sldId id="495" r:id="rId13"/>
    <p:sldId id="496" r:id="rId14"/>
    <p:sldId id="50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613" autoAdjust="0"/>
    <p:restoredTop sz="97552" autoAdjust="0"/>
  </p:normalViewPr>
  <p:slideViewPr>
    <p:cSldViewPr>
      <p:cViewPr>
        <p:scale>
          <a:sx n="120" d="100"/>
          <a:sy n="120" d="100"/>
        </p:scale>
        <p:origin x="-169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03.05.2023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03.05.2023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3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11\&#1051;&#1080;&#1084;&#1086;&#1085;_2.mp4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p:oleObj spid="_x0000_s2049" name="Точечный рисунок" r:id="rId4" imgW="5695238" imgH="4266667" progId="PBrush">
              <p:embed/>
            </p:oleObj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857356" y="-5672"/>
            <a:ext cx="61436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11</a:t>
            </a:r>
            <a:endParaRPr lang="ru-RU" sz="32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lvl="0" algn="ctr"/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ЭДС. Правила Кирхгофа.</a:t>
            </a:r>
          </a:p>
          <a:p>
            <a:pPr lvl="0" algn="ctr"/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Магнитное  поле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4"/>
          <p:cNvSpPr>
            <a:spLocks/>
          </p:cNvSpPr>
          <p:nvPr/>
        </p:nvSpPr>
        <p:spPr bwMode="auto">
          <a:xfrm>
            <a:off x="697570" y="1643050"/>
            <a:ext cx="378621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Опыт Эрстеда (1820)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642910" y="895633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14.1. Взаимодействие токов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9" name="Заголовок 2"/>
          <p:cNvSpPr txBox="1">
            <a:spLocks/>
          </p:cNvSpPr>
          <p:nvPr/>
        </p:nvSpPr>
        <p:spPr>
          <a:xfrm>
            <a:off x="1000100" y="214290"/>
            <a:ext cx="5715040" cy="642942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eaLnBrk="0" hangingPunct="0"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14. Магнитное</a:t>
            </a:r>
            <a:r>
              <a:rPr kumimoji="0" lang="ru-RU" sz="36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ru-RU" sz="36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поле  в  вакууме 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0" name="Rectangle 4"/>
          <p:cNvSpPr>
            <a:spLocks/>
          </p:cNvSpPr>
          <p:nvPr/>
        </p:nvSpPr>
        <p:spPr bwMode="auto">
          <a:xfrm>
            <a:off x="714348" y="2214554"/>
            <a:ext cx="428628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Опыты Ампера (1820 – …)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1" name="Rectangle 4"/>
          <p:cNvSpPr>
            <a:spLocks/>
          </p:cNvSpPr>
          <p:nvPr/>
        </p:nvSpPr>
        <p:spPr bwMode="auto">
          <a:xfrm>
            <a:off x="714348" y="2857496"/>
            <a:ext cx="492922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Опыты Био, Савара (1820 – …)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714348" y="3571876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14.2. Магнитное поле. Вектор магнитной индукции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128036" y="4286256"/>
          <a:ext cx="1229650" cy="438151"/>
        </p:xfrm>
        <a:graphic>
          <a:graphicData uri="http://schemas.openxmlformats.org/presentationml/2006/ole">
            <p:oleObj spid="_x0000_s101378" name="Формула" r:id="rId4" imgW="825500" imgH="292100" progId="Equation.3">
              <p:embed/>
            </p:oleObj>
          </a:graphicData>
        </a:graphic>
      </p:graphicFrame>
      <p:sp>
        <p:nvSpPr>
          <p:cNvPr id="103" name="Прямоугольник 102"/>
          <p:cNvSpPr/>
          <p:nvPr/>
        </p:nvSpPr>
        <p:spPr>
          <a:xfrm>
            <a:off x="571472" y="4286256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Пробный виток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4572000" y="5639252"/>
          <a:ext cx="1285884" cy="857256"/>
        </p:xfrm>
        <a:graphic>
          <a:graphicData uri="http://schemas.openxmlformats.org/presentationml/2006/ole">
            <p:oleObj spid="_x0000_s101379" name="Формула" r:id="rId5" imgW="799753" imgH="533169" progId="Equation.3">
              <p:embed/>
            </p:oleObj>
          </a:graphicData>
        </a:graphic>
      </p:graphicFrame>
      <p:sp>
        <p:nvSpPr>
          <p:cNvPr id="106" name="Прямоугольник 105"/>
          <p:cNvSpPr/>
          <p:nvPr/>
        </p:nvSpPr>
        <p:spPr>
          <a:xfrm>
            <a:off x="571472" y="5072074"/>
            <a:ext cx="57864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Вектор магнитной индукции: 1)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2)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4509214" y="5004714"/>
          <a:ext cx="1414463" cy="476250"/>
        </p:xfrm>
        <a:graphic>
          <a:graphicData uri="http://schemas.openxmlformats.org/presentationml/2006/ole">
            <p:oleObj spid="_x0000_s101380" name="Формула" r:id="rId6" imgW="990360" imgH="330120" progId="Equation.3">
              <p:embed/>
            </p:oleObj>
          </a:graphicData>
        </a:graphic>
      </p:graphicFrame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076005"/>
            <a:ext cx="24669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714348" y="142852"/>
            <a:ext cx="750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14.2. Магнитное поле. Вектор магнитной индукции</a:t>
            </a: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128036" y="4582250"/>
          <a:ext cx="1229650" cy="438151"/>
        </p:xfrm>
        <a:graphic>
          <a:graphicData uri="http://schemas.openxmlformats.org/presentationml/2006/ole">
            <p:oleObj spid="_x0000_s114690" name="Формула" r:id="rId4" imgW="825500" imgH="292100" progId="Equation.3">
              <p:embed/>
            </p:oleObj>
          </a:graphicData>
        </a:graphic>
      </p:graphicFrame>
      <p:sp>
        <p:nvSpPr>
          <p:cNvPr id="103" name="Прямоугольник 102"/>
          <p:cNvSpPr/>
          <p:nvPr/>
        </p:nvSpPr>
        <p:spPr>
          <a:xfrm>
            <a:off x="571472" y="4582250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Пробный виток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4572000" y="5935246"/>
          <a:ext cx="1285884" cy="857256"/>
        </p:xfrm>
        <a:graphic>
          <a:graphicData uri="http://schemas.openxmlformats.org/presentationml/2006/ole">
            <p:oleObj spid="_x0000_s114691" name="Формула" r:id="rId5" imgW="799753" imgH="533169" progId="Equation.3">
              <p:embed/>
            </p:oleObj>
          </a:graphicData>
        </a:graphic>
      </p:graphicFrame>
      <p:sp>
        <p:nvSpPr>
          <p:cNvPr id="106" name="Прямоугольник 105"/>
          <p:cNvSpPr/>
          <p:nvPr/>
        </p:nvSpPr>
        <p:spPr>
          <a:xfrm>
            <a:off x="571472" y="5368068"/>
            <a:ext cx="57864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Вектор магнитной индукции: 1)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2)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8" name="Object 8"/>
          <p:cNvGraphicFramePr>
            <a:graphicFrameLocks noChangeAspect="1"/>
          </p:cNvGraphicFramePr>
          <p:nvPr/>
        </p:nvGraphicFramePr>
        <p:xfrm>
          <a:off x="4509214" y="5300708"/>
          <a:ext cx="1414463" cy="476250"/>
        </p:xfrm>
        <a:graphic>
          <a:graphicData uri="http://schemas.openxmlformats.org/presentationml/2006/ole">
            <p:oleObj spid="_x0000_s114692" name="Формула" r:id="rId6" imgW="990360" imgH="330120" progId="Equation.3">
              <p:embed/>
            </p:oleObj>
          </a:graphicData>
        </a:graphic>
      </p:graphicFrame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286256"/>
            <a:ext cx="24669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0047" y="804021"/>
            <a:ext cx="7119539" cy="362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4"/>
          <p:cNvSpPr>
            <a:spLocks/>
          </p:cNvSpPr>
          <p:nvPr/>
        </p:nvSpPr>
        <p:spPr bwMode="auto">
          <a:xfrm>
            <a:off x="697570" y="1643050"/>
            <a:ext cx="737489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Поля от разных источников складываются!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428596" y="285728"/>
            <a:ext cx="8072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14.3. Принцип суперпозиции для магнитного поля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00034" y="2285992"/>
            <a:ext cx="507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14.4. Закон Био – Савара - Лапласа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5429256" y="928670"/>
          <a:ext cx="2841743" cy="490539"/>
        </p:xfrm>
        <a:graphic>
          <a:graphicData uri="http://schemas.openxmlformats.org/presentationml/2006/ole">
            <p:oleObj spid="_x0000_s105474" name="Формула" r:id="rId4" imgW="1600200" imgH="279400" progId="Equation.3">
              <p:embed/>
            </p:oleObj>
          </a:graphicData>
        </a:graphic>
      </p:graphicFrame>
      <p:grpSp>
        <p:nvGrpSpPr>
          <p:cNvPr id="3" name="Группа 93"/>
          <p:cNvGrpSpPr/>
          <p:nvPr/>
        </p:nvGrpSpPr>
        <p:grpSpPr>
          <a:xfrm>
            <a:off x="243775" y="2928934"/>
            <a:ext cx="2981997" cy="2451101"/>
            <a:chOff x="243775" y="2928934"/>
            <a:chExt cx="2981997" cy="2451101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243775" y="3878469"/>
              <a:ext cx="15716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Элемент тока</a:t>
              </a:r>
              <a:r>
                <a:rPr lang="en-US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2" name="AutoShape 8"/>
            <p:cNvSpPr>
              <a:spLocks noChangeAspect="1" noChangeArrowheads="1"/>
            </p:cNvSpPr>
            <p:nvPr/>
          </p:nvSpPr>
          <p:spPr bwMode="auto">
            <a:xfrm>
              <a:off x="571472" y="3000372"/>
              <a:ext cx="2654300" cy="2379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 rot="600000" flipV="1">
              <a:off x="1697231" y="4312149"/>
              <a:ext cx="635" cy="2775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 flipV="1">
              <a:off x="1661654" y="3901249"/>
              <a:ext cx="1169595" cy="6960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5" name="Freeform 11"/>
            <p:cNvSpPr>
              <a:spLocks/>
            </p:cNvSpPr>
            <p:nvPr/>
          </p:nvSpPr>
          <p:spPr bwMode="auto">
            <a:xfrm>
              <a:off x="571472" y="4601748"/>
              <a:ext cx="1095899" cy="625559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310" y="100"/>
                </a:cxn>
                <a:cxn ang="0">
                  <a:pos x="188" y="144"/>
                </a:cxn>
                <a:cxn ang="0">
                  <a:pos x="100" y="144"/>
                </a:cxn>
                <a:cxn ang="0">
                  <a:pos x="0" y="144"/>
                </a:cxn>
              </a:cxnLst>
              <a:rect l="0" t="0" r="r" b="b"/>
              <a:pathLst>
                <a:path w="377" h="151">
                  <a:moveTo>
                    <a:pt x="377" y="0"/>
                  </a:moveTo>
                  <a:cubicBezTo>
                    <a:pt x="359" y="38"/>
                    <a:pt x="341" y="76"/>
                    <a:pt x="310" y="100"/>
                  </a:cubicBezTo>
                  <a:cubicBezTo>
                    <a:pt x="279" y="124"/>
                    <a:pt x="223" y="137"/>
                    <a:pt x="188" y="144"/>
                  </a:cubicBezTo>
                  <a:cubicBezTo>
                    <a:pt x="153" y="151"/>
                    <a:pt x="131" y="144"/>
                    <a:pt x="100" y="144"/>
                  </a:cubicBezTo>
                  <a:cubicBezTo>
                    <a:pt x="69" y="144"/>
                    <a:pt x="26" y="138"/>
                    <a:pt x="0" y="144"/>
                  </a:cubicBezTo>
                </a:path>
              </a:pathLst>
            </a:custGeom>
            <a:noFill/>
            <a:ln w="12700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6" name="Line 12"/>
            <p:cNvSpPr>
              <a:spLocks noChangeShapeType="1"/>
            </p:cNvSpPr>
            <p:nvPr/>
          </p:nvSpPr>
          <p:spPr bwMode="auto">
            <a:xfrm rot="420000">
              <a:off x="823052" y="5202538"/>
              <a:ext cx="200121" cy="63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7" name="Line 13"/>
            <p:cNvSpPr>
              <a:spLocks noChangeShapeType="1"/>
            </p:cNvSpPr>
            <p:nvPr/>
          </p:nvSpPr>
          <p:spPr bwMode="auto">
            <a:xfrm rot="8100000" flipH="1">
              <a:off x="1937394" y="3090881"/>
              <a:ext cx="10478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8" name="Arc 14"/>
            <p:cNvSpPr>
              <a:spLocks/>
            </p:cNvSpPr>
            <p:nvPr/>
          </p:nvSpPr>
          <p:spPr bwMode="auto">
            <a:xfrm rot="20400000">
              <a:off x="1659112" y="4476636"/>
              <a:ext cx="116896" cy="114315"/>
            </a:xfrm>
            <a:custGeom>
              <a:avLst/>
              <a:gdLst>
                <a:gd name="G0" fmla="+- 0 0 0"/>
                <a:gd name="G1" fmla="+- 20272 0 0"/>
                <a:gd name="G2" fmla="+- 21600 0 0"/>
                <a:gd name="T0" fmla="*/ 7457 w 21013"/>
                <a:gd name="T1" fmla="*/ 0 h 20272"/>
                <a:gd name="T2" fmla="*/ 21013 w 21013"/>
                <a:gd name="T3" fmla="*/ 15270 h 20272"/>
                <a:gd name="T4" fmla="*/ 0 w 21013"/>
                <a:gd name="T5" fmla="*/ 20272 h 20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13" h="20272" fill="none" extrusionOk="0">
                  <a:moveTo>
                    <a:pt x="7456" y="0"/>
                  </a:moveTo>
                  <a:cubicBezTo>
                    <a:pt x="14248" y="2498"/>
                    <a:pt x="19337" y="8230"/>
                    <a:pt x="21012" y="15270"/>
                  </a:cubicBezTo>
                </a:path>
                <a:path w="21013" h="20272" stroke="0" extrusionOk="0">
                  <a:moveTo>
                    <a:pt x="7456" y="0"/>
                  </a:moveTo>
                  <a:cubicBezTo>
                    <a:pt x="14248" y="2498"/>
                    <a:pt x="19337" y="8230"/>
                    <a:pt x="21012" y="15270"/>
                  </a:cubicBezTo>
                  <a:lnTo>
                    <a:pt x="0" y="2027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999" name="Text Box 15"/>
            <p:cNvSpPr txBox="1">
              <a:spLocks noChangeArrowheads="1"/>
            </p:cNvSpPr>
            <p:nvPr/>
          </p:nvSpPr>
          <p:spPr bwMode="auto">
            <a:xfrm>
              <a:off x="2258930" y="3639251"/>
              <a:ext cx="350688" cy="30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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00" name="Text Box 16"/>
            <p:cNvSpPr txBox="1">
              <a:spLocks noChangeArrowheads="1"/>
            </p:cNvSpPr>
            <p:nvPr/>
          </p:nvSpPr>
          <p:spPr bwMode="auto">
            <a:xfrm>
              <a:off x="2404324" y="4026361"/>
              <a:ext cx="344335" cy="405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01" name="Text Box 17"/>
            <p:cNvSpPr txBox="1">
              <a:spLocks noChangeArrowheads="1"/>
            </p:cNvSpPr>
            <p:nvPr/>
          </p:nvSpPr>
          <p:spPr bwMode="auto">
            <a:xfrm>
              <a:off x="1714480" y="4092783"/>
              <a:ext cx="344970" cy="3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02" name="Text Box 18"/>
            <p:cNvSpPr txBox="1">
              <a:spLocks noChangeArrowheads="1"/>
            </p:cNvSpPr>
            <p:nvPr/>
          </p:nvSpPr>
          <p:spPr bwMode="auto">
            <a:xfrm>
              <a:off x="782393" y="4647772"/>
              <a:ext cx="317652" cy="309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03" name="Freeform 19"/>
            <p:cNvSpPr>
              <a:spLocks/>
            </p:cNvSpPr>
            <p:nvPr/>
          </p:nvSpPr>
          <p:spPr bwMode="auto">
            <a:xfrm rot="5400000" flipH="1">
              <a:off x="1311935" y="3306702"/>
              <a:ext cx="1381310" cy="625774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310" y="100"/>
                </a:cxn>
                <a:cxn ang="0">
                  <a:pos x="188" y="144"/>
                </a:cxn>
                <a:cxn ang="0">
                  <a:pos x="100" y="144"/>
                </a:cxn>
                <a:cxn ang="0">
                  <a:pos x="0" y="144"/>
                </a:cxn>
              </a:cxnLst>
              <a:rect l="0" t="0" r="r" b="b"/>
              <a:pathLst>
                <a:path w="377" h="151">
                  <a:moveTo>
                    <a:pt x="377" y="0"/>
                  </a:moveTo>
                  <a:cubicBezTo>
                    <a:pt x="359" y="38"/>
                    <a:pt x="341" y="76"/>
                    <a:pt x="310" y="100"/>
                  </a:cubicBezTo>
                  <a:cubicBezTo>
                    <a:pt x="279" y="124"/>
                    <a:pt x="223" y="137"/>
                    <a:pt x="188" y="144"/>
                  </a:cubicBezTo>
                  <a:cubicBezTo>
                    <a:pt x="153" y="151"/>
                    <a:pt x="131" y="144"/>
                    <a:pt x="100" y="144"/>
                  </a:cubicBezTo>
                  <a:cubicBezTo>
                    <a:pt x="69" y="144"/>
                    <a:pt x="26" y="138"/>
                    <a:pt x="0" y="144"/>
                  </a:cubicBezTo>
                </a:path>
              </a:pathLst>
            </a:custGeom>
            <a:noFill/>
            <a:ln w="127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04" name="Text Box 20"/>
            <p:cNvSpPr txBox="1">
              <a:spLocks noChangeArrowheads="1"/>
            </p:cNvSpPr>
            <p:nvPr/>
          </p:nvSpPr>
          <p:spPr bwMode="auto">
            <a:xfrm>
              <a:off x="2500298" y="3571876"/>
              <a:ext cx="308758" cy="344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 rot="385258">
              <a:off x="1624806" y="4592221"/>
              <a:ext cx="87037" cy="76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 rot="385258">
              <a:off x="1673724" y="4314689"/>
              <a:ext cx="88307" cy="69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768353" y="3428746"/>
              <a:ext cx="381182" cy="313732"/>
              <a:chOff x="4758" y="7964"/>
              <a:chExt cx="600" cy="494"/>
            </a:xfrm>
          </p:grpSpPr>
          <p:sp>
            <p:nvSpPr>
              <p:cNvPr id="42009" name="Text Box 25"/>
              <p:cNvSpPr txBox="1">
                <a:spLocks noChangeArrowheads="1"/>
              </p:cNvSpPr>
              <p:nvPr/>
            </p:nvSpPr>
            <p:spPr bwMode="auto">
              <a:xfrm>
                <a:off x="4758" y="7964"/>
                <a:ext cx="600" cy="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dB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10" name="Line 26"/>
              <p:cNvSpPr>
                <a:spLocks noChangeShapeType="1"/>
              </p:cNvSpPr>
              <p:nvPr/>
            </p:nvSpPr>
            <p:spPr bwMode="auto">
              <a:xfrm>
                <a:off x="5017" y="8011"/>
                <a:ext cx="260" cy="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1109157" y="4212515"/>
              <a:ext cx="571504" cy="498306"/>
              <a:chOff x="4098" y="8377"/>
              <a:chExt cx="657" cy="494"/>
            </a:xfrm>
          </p:grpSpPr>
          <p:sp>
            <p:nvSpPr>
              <p:cNvPr id="42012" name="Text Box 28"/>
              <p:cNvSpPr txBox="1">
                <a:spLocks noChangeArrowheads="1"/>
              </p:cNvSpPr>
              <p:nvPr/>
            </p:nvSpPr>
            <p:spPr bwMode="auto">
              <a:xfrm>
                <a:off x="4098" y="8377"/>
                <a:ext cx="657" cy="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Idl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13" name="Line 29"/>
              <p:cNvSpPr>
                <a:spLocks noChangeShapeType="1"/>
              </p:cNvSpPr>
              <p:nvPr/>
            </p:nvSpPr>
            <p:spPr bwMode="auto">
              <a:xfrm>
                <a:off x="4404" y="8411"/>
                <a:ext cx="26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428860" y="4002017"/>
              <a:ext cx="381182" cy="313732"/>
              <a:chOff x="4758" y="7964"/>
              <a:chExt cx="600" cy="494"/>
            </a:xfrm>
          </p:grpSpPr>
          <p:sp>
            <p:nvSpPr>
              <p:cNvPr id="92" name="Text Box 25"/>
              <p:cNvSpPr txBox="1">
                <a:spLocks noChangeArrowheads="1"/>
              </p:cNvSpPr>
              <p:nvPr/>
            </p:nvSpPr>
            <p:spPr bwMode="auto">
              <a:xfrm>
                <a:off x="4758" y="7964"/>
                <a:ext cx="600" cy="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Line 26"/>
              <p:cNvSpPr>
                <a:spLocks noChangeShapeType="1"/>
              </p:cNvSpPr>
              <p:nvPr/>
            </p:nvSpPr>
            <p:spPr bwMode="auto">
              <a:xfrm>
                <a:off x="4925" y="8183"/>
                <a:ext cx="260" cy="1"/>
              </a:xfrm>
              <a:prstGeom prst="line">
                <a:avLst/>
              </a:prstGeom>
              <a:noFill/>
              <a:ln w="3175">
                <a:solidFill>
                  <a:schemeClr val="bg1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42014" name="Object 30"/>
          <p:cNvGraphicFramePr>
            <a:graphicFrameLocks noChangeAspect="1"/>
          </p:cNvGraphicFramePr>
          <p:nvPr/>
        </p:nvGraphicFramePr>
        <p:xfrm>
          <a:off x="5730875" y="3076575"/>
          <a:ext cx="1944688" cy="747713"/>
        </p:xfrm>
        <a:graphic>
          <a:graphicData uri="http://schemas.openxmlformats.org/presentationml/2006/ole">
            <p:oleObj spid="_x0000_s105475" name="Формула" r:id="rId5" imgW="1130040" imgH="431640" progId="Equation.3">
              <p:embed/>
            </p:oleObj>
          </a:graphicData>
        </a:graphic>
      </p:graphicFrame>
      <p:sp>
        <p:nvSpPr>
          <p:cNvPr id="42016" name="AutoShape 32"/>
          <p:cNvSpPr>
            <a:spLocks noChangeArrowheads="1"/>
          </p:cNvSpPr>
          <p:nvPr/>
        </p:nvSpPr>
        <p:spPr bwMode="auto">
          <a:xfrm>
            <a:off x="5143504" y="2786058"/>
            <a:ext cx="3429024" cy="1428760"/>
          </a:xfrm>
          <a:prstGeom prst="cloudCallout">
            <a:avLst>
              <a:gd name="adj1" fmla="val -42204"/>
              <a:gd name="adj2" fmla="val -67604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3143240" y="5205047"/>
            <a:ext cx="5286412" cy="93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Пример 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Найти индукцию магнитного поля прямолинейного длинного проводника с током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Группа 93"/>
          <p:cNvGrpSpPr/>
          <p:nvPr/>
        </p:nvGrpSpPr>
        <p:grpSpPr>
          <a:xfrm>
            <a:off x="4714876" y="4273555"/>
            <a:ext cx="4025898" cy="708020"/>
            <a:chOff x="4714876" y="4273555"/>
            <a:chExt cx="4025898" cy="708020"/>
          </a:xfrm>
        </p:grpSpPr>
        <p:graphicFrame>
          <p:nvGraphicFramePr>
            <p:cNvPr id="102404" name="Object 3"/>
            <p:cNvGraphicFramePr>
              <a:graphicFrameLocks noChangeAspect="1"/>
            </p:cNvGraphicFramePr>
            <p:nvPr/>
          </p:nvGraphicFramePr>
          <p:xfrm>
            <a:off x="6786577" y="4273555"/>
            <a:ext cx="1954197" cy="708020"/>
          </p:xfrm>
          <a:graphic>
            <a:graphicData uri="http://schemas.openxmlformats.org/presentationml/2006/ole">
              <p:oleObj spid="_x0000_s105476" name="Формула" r:id="rId6" imgW="1257120" imgH="457200" progId="Equation.3">
                <p:embed/>
              </p:oleObj>
            </a:graphicData>
          </a:graphic>
        </p:graphicFrame>
        <p:sp>
          <p:nvSpPr>
            <p:cNvPr id="91" name="Rectangle 4"/>
            <p:cNvSpPr>
              <a:spLocks/>
            </p:cNvSpPr>
            <p:nvPr/>
          </p:nvSpPr>
          <p:spPr bwMode="auto">
            <a:xfrm>
              <a:off x="4714876" y="4372985"/>
              <a:ext cx="2143140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Модуль</a:t>
              </a:r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73BEF-8A8E-4B97-9D7F-1505F098D47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011" y="214290"/>
            <a:ext cx="229235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5444664" y="928670"/>
          <a:ext cx="3413616" cy="669594"/>
        </p:xfrm>
        <a:graphic>
          <a:graphicData uri="http://schemas.openxmlformats.org/presentationml/2006/ole">
            <p:oleObj spid="_x0000_s106498" name="Формула" r:id="rId5" imgW="2476500" imgH="482600" progId="Equation.3">
              <p:embed/>
            </p:oleObj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3214678" y="1640701"/>
          <a:ext cx="2001721" cy="645292"/>
        </p:xfrm>
        <a:graphic>
          <a:graphicData uri="http://schemas.openxmlformats.org/presentationml/2006/ole">
            <p:oleObj spid="_x0000_s106499" name="Формула" r:id="rId6" imgW="1447800" imgH="469900" progId="Equation.3">
              <p:embed/>
            </p:oleObj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2994027" y="428604"/>
          <a:ext cx="2149477" cy="755221"/>
        </p:xfrm>
        <a:graphic>
          <a:graphicData uri="http://schemas.openxmlformats.org/presentationml/2006/ole">
            <p:oleObj spid="_x0000_s106500" name="Формула" r:id="rId7" imgW="1701720" imgH="596880" progId="Equation.3">
              <p:embed/>
            </p:oleObj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3357554" y="2552860"/>
          <a:ext cx="4643470" cy="652297"/>
        </p:xfrm>
        <a:graphic>
          <a:graphicData uri="http://schemas.openxmlformats.org/presentationml/2006/ole">
            <p:oleObj spid="_x0000_s106501" name="Формула" r:id="rId8" imgW="4000500" imgH="558800" progId="Equation.3">
              <p:embed/>
            </p:oleObj>
          </a:graphicData>
        </a:graphic>
      </p:graphicFrame>
      <p:graphicFrame>
        <p:nvGraphicFramePr>
          <p:cNvPr id="43019" name="Object 11"/>
          <p:cNvGraphicFramePr>
            <a:graphicFrameLocks noChangeAspect="1"/>
          </p:cNvGraphicFramePr>
          <p:nvPr/>
        </p:nvGraphicFramePr>
        <p:xfrm>
          <a:off x="3214678" y="3429000"/>
          <a:ext cx="1222386" cy="844372"/>
        </p:xfrm>
        <a:graphic>
          <a:graphicData uri="http://schemas.openxmlformats.org/presentationml/2006/ole">
            <p:oleObj spid="_x0000_s106502" name="Формула" r:id="rId9" imgW="812520" imgH="558720" progId="Equation.3">
              <p:embed/>
            </p:oleObj>
          </a:graphicData>
        </a:graphic>
      </p:graphicFrame>
      <p:sp>
        <p:nvSpPr>
          <p:cNvPr id="13" name="Овал 12"/>
          <p:cNvSpPr/>
          <p:nvPr/>
        </p:nvSpPr>
        <p:spPr>
          <a:xfrm>
            <a:off x="2806891" y="3302902"/>
            <a:ext cx="2193737" cy="114300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гнутая вправо стрелка 13"/>
          <p:cNvSpPr/>
          <p:nvPr/>
        </p:nvSpPr>
        <p:spPr>
          <a:xfrm rot="4397086">
            <a:off x="6273319" y="2564585"/>
            <a:ext cx="374330" cy="248385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4071942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Магнитное поле прямолинейного проводника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714612" y="4643446"/>
            <a:ext cx="507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14.5. Линии магнитной индукции</a:t>
            </a:r>
          </a:p>
        </p:txBody>
      </p:sp>
      <p:pic>
        <p:nvPicPr>
          <p:cNvPr id="43044" name="Picture 3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0726" y="4556412"/>
            <a:ext cx="2072701" cy="208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3" name="Прямая соединительная линия 42"/>
          <p:cNvCxnSpPr/>
          <p:nvPr/>
        </p:nvCxnSpPr>
        <p:spPr>
          <a:xfrm rot="5400000">
            <a:off x="168011" y="4499776"/>
            <a:ext cx="214314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500298" y="5202235"/>
            <a:ext cx="6643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Линии индукции магнитного поля всегда замкнуты – такие поля называют «вихревыми»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</a:p>
          <a:p>
            <a:pPr marL="342900" indent="-342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                                                                                                    или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45" name="Object 37"/>
          <p:cNvGraphicFramePr>
            <a:graphicFrameLocks noChangeAspect="1"/>
          </p:cNvGraphicFramePr>
          <p:nvPr/>
        </p:nvGraphicFramePr>
        <p:xfrm>
          <a:off x="7215205" y="5572140"/>
          <a:ext cx="1226643" cy="571504"/>
        </p:xfrm>
        <a:graphic>
          <a:graphicData uri="http://schemas.openxmlformats.org/presentationml/2006/ole">
            <p:oleObj spid="_x0000_s106503" name="Формула" r:id="rId11" imgW="837836" imgH="393529" progId="Equation.3">
              <p:embed/>
            </p:oleObj>
          </a:graphicData>
        </a:graphic>
      </p:graphicFrame>
      <p:sp>
        <p:nvSpPr>
          <p:cNvPr id="43047" name="AutoShape 39"/>
          <p:cNvSpPr>
            <a:spLocks noChangeArrowheads="1"/>
          </p:cNvSpPr>
          <p:nvPr/>
        </p:nvSpPr>
        <p:spPr bwMode="auto">
          <a:xfrm>
            <a:off x="6858016" y="5500702"/>
            <a:ext cx="1725613" cy="714380"/>
          </a:xfrm>
          <a:prstGeom prst="cloudCallout">
            <a:avLst>
              <a:gd name="adj1" fmla="val -94803"/>
              <a:gd name="adj2" fmla="val -476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00298" y="5862218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не пересекаются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17076" y="6286520"/>
            <a:ext cx="5412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Густота пропорциональна модулю  вектора      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38"/>
          <p:cNvGraphicFramePr>
            <a:graphicFrameLocks noChangeAspect="1"/>
          </p:cNvGraphicFramePr>
          <p:nvPr/>
        </p:nvGraphicFramePr>
        <p:xfrm>
          <a:off x="7456633" y="6286520"/>
          <a:ext cx="202294" cy="283478"/>
        </p:xfrm>
        <a:graphic>
          <a:graphicData uri="http://schemas.openxmlformats.org/presentationml/2006/ole">
            <p:oleObj spid="_x0000_s106504" name="Формула" r:id="rId12" imgW="190440" imgH="266400" progId="Equation.3">
              <p:embed/>
            </p:oleObj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7429520" y="214290"/>
            <a:ext cx="1500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* Задача 10.1.)</a:t>
            </a: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433" name="Object 9"/>
          <p:cNvGraphicFramePr>
            <a:graphicFrameLocks noChangeAspect="1"/>
          </p:cNvGraphicFramePr>
          <p:nvPr/>
        </p:nvGraphicFramePr>
        <p:xfrm>
          <a:off x="7931729" y="6087987"/>
          <a:ext cx="1113871" cy="500066"/>
        </p:xfrm>
        <a:graphic>
          <a:graphicData uri="http://schemas.openxmlformats.org/presentationml/2006/ole">
            <p:oleObj spid="_x0000_s106505" name="Формула" r:id="rId13" imgW="888840" imgH="4060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build="p"/>
      <p:bldP spid="16" grpId="0" build="p"/>
      <p:bldP spid="44" grpId="0" build="p"/>
      <p:bldP spid="43047" grpId="0" animBg="1"/>
      <p:bldP spid="48" grpId="0" build="p"/>
      <p:bldP spid="49" grpId="0" build="p"/>
      <p:bldP spid="2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16" y="571480"/>
            <a:ext cx="8875706" cy="489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2"/>
          <p:cNvGrpSpPr/>
          <p:nvPr/>
        </p:nvGrpSpPr>
        <p:grpSpPr>
          <a:xfrm>
            <a:off x="142844" y="5484679"/>
            <a:ext cx="6024251" cy="873395"/>
            <a:chOff x="785786" y="5484679"/>
            <a:chExt cx="6024251" cy="873395"/>
          </a:xfrm>
        </p:grpSpPr>
        <p:pic>
          <p:nvPicPr>
            <p:cNvPr id="115718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786" y="5484679"/>
              <a:ext cx="5435599" cy="87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5719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19783" y="5595993"/>
              <a:ext cx="690254" cy="620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7072330" y="5715016"/>
          <a:ext cx="1150937" cy="795193"/>
        </p:xfrm>
        <a:graphic>
          <a:graphicData uri="http://schemas.openxmlformats.org/presentationml/2006/ole">
            <p:oleObj spid="_x0000_s115714" name="Формула" r:id="rId7" imgW="812520" imgH="558720" progId="Equation.3">
              <p:embed/>
            </p:oleObj>
          </a:graphicData>
        </a:graphic>
      </p:graphicFrame>
      <p:sp>
        <p:nvSpPr>
          <p:cNvPr id="15" name="Овал 14"/>
          <p:cNvSpPr/>
          <p:nvPr/>
        </p:nvSpPr>
        <p:spPr>
          <a:xfrm>
            <a:off x="6643702" y="5572140"/>
            <a:ext cx="2214578" cy="114300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14290"/>
            <a:ext cx="857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доска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71472" y="285728"/>
            <a:ext cx="45005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12.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4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Работа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мощность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тока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5" name="Выгнутая влево стрелка 84"/>
          <p:cNvSpPr/>
          <p:nvPr/>
        </p:nvSpPr>
        <p:spPr>
          <a:xfrm rot="8426129">
            <a:off x="6415488" y="1621636"/>
            <a:ext cx="275409" cy="9526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Rectangle 4"/>
          <p:cNvSpPr>
            <a:spLocks/>
          </p:cNvSpPr>
          <p:nvPr/>
        </p:nvSpPr>
        <p:spPr bwMode="auto">
          <a:xfrm>
            <a:off x="214282" y="785794"/>
            <a:ext cx="8786874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a)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Закон Джоуля – Ленца  в  интегральной  форме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(1842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)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143240" y="2379440"/>
            <a:ext cx="4905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q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(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–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i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 = </a:t>
            </a:r>
            <a:r>
              <a:rPr lang="en-US" sz="2800" i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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214282" y="0"/>
            <a:ext cx="2354683" cy="2375202"/>
            <a:chOff x="4859" y="9184"/>
            <a:chExt cx="1933" cy="2341"/>
          </a:xfrm>
        </p:grpSpPr>
        <p:sp>
          <p:nvSpPr>
            <p:cNvPr id="51" name="AutoShape 10"/>
            <p:cNvSpPr>
              <a:spLocks noChangeAspect="1" noChangeArrowheads="1"/>
            </p:cNvSpPr>
            <p:nvPr/>
          </p:nvSpPr>
          <p:spPr bwMode="auto">
            <a:xfrm>
              <a:off x="4859" y="9184"/>
              <a:ext cx="1933" cy="23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5795" y="10496"/>
              <a:ext cx="574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3"/>
            <p:cNvSpPr>
              <a:spLocks noChangeArrowheads="1"/>
            </p:cNvSpPr>
            <p:nvPr/>
          </p:nvSpPr>
          <p:spPr bwMode="auto">
            <a:xfrm rot="-5400000">
              <a:off x="5843" y="10766"/>
              <a:ext cx="164" cy="501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 rot="-5400000">
              <a:off x="5535" y="10882"/>
              <a:ext cx="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 rot="-5400000">
              <a:off x="6282" y="10914"/>
              <a:ext cx="0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auto">
            <a:xfrm>
              <a:off x="5299" y="10833"/>
              <a:ext cx="264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 Box 23"/>
            <p:cNvSpPr txBox="1">
              <a:spLocks noChangeArrowheads="1"/>
            </p:cNvSpPr>
            <p:nvPr/>
          </p:nvSpPr>
          <p:spPr bwMode="auto">
            <a:xfrm>
              <a:off x="6286" y="10832"/>
              <a:ext cx="274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428596" y="1214422"/>
            <a:ext cx="785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1785918" y="1214422"/>
            <a:ext cx="785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800" baseline="-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500034" y="2000240"/>
            <a:ext cx="192882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2214546" y="1643050"/>
            <a:ext cx="785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0430" y="1500174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 = </a:t>
            </a:r>
            <a:r>
              <a:rPr lang="en-US" sz="2800" i="1" spc="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spc="100" baseline="5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8"/>
          <p:cNvSpPr>
            <a:spLocks/>
          </p:cNvSpPr>
          <p:nvPr/>
        </p:nvSpPr>
        <p:spPr bwMode="auto">
          <a:xfrm>
            <a:off x="5500694" y="128588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65" name="Rectangle 4"/>
          <p:cNvSpPr>
            <a:spLocks/>
          </p:cNvSpPr>
          <p:nvPr/>
        </p:nvSpPr>
        <p:spPr bwMode="auto">
          <a:xfrm>
            <a:off x="6286512" y="1285860"/>
            <a:ext cx="2428892" cy="81051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–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 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откуда эта энергия?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66" name="Rectangle 8"/>
          <p:cNvSpPr>
            <a:spLocks noChangeArrowheads="1"/>
          </p:cNvSpPr>
          <p:nvPr/>
        </p:nvSpPr>
        <p:spPr bwMode="auto">
          <a:xfrm>
            <a:off x="1214414" y="2500306"/>
            <a:ext cx="1928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“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Работа тока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”: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214678" y="1357298"/>
            <a:ext cx="2286016" cy="1000132"/>
          </a:xfrm>
          <a:prstGeom prst="cloudCallout">
            <a:avLst>
              <a:gd name="adj1" fmla="val -109046"/>
              <a:gd name="adj2" fmla="val 52291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929454" y="2786058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4"/>
          <p:cNvSpPr>
            <a:spLocks/>
          </p:cNvSpPr>
          <p:nvPr/>
        </p:nvSpPr>
        <p:spPr bwMode="auto">
          <a:xfrm>
            <a:off x="4857752" y="2786058"/>
            <a:ext cx="221457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Мощность: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14282" y="3214686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б) Закон Джоуля – Ленца в дифференциальной (локальной) форме</a:t>
            </a:r>
          </a:p>
        </p:txBody>
      </p:sp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979488" y="4316413"/>
          <a:ext cx="4730750" cy="2046287"/>
        </p:xfrm>
        <a:graphic>
          <a:graphicData uri="http://schemas.openxmlformats.org/presentationml/2006/ole">
            <p:oleObj spid="_x0000_s95234" name="Формула" r:id="rId4" imgW="4724280" imgH="2019240" progId="Equation.3">
              <p:embed/>
            </p:oleObj>
          </a:graphicData>
        </a:graphic>
      </p:graphicFrame>
      <p:graphicFrame>
        <p:nvGraphicFramePr>
          <p:cNvPr id="32781" name="Object 13"/>
          <p:cNvGraphicFramePr>
            <a:graphicFrameLocks noChangeAspect="1"/>
          </p:cNvGraphicFramePr>
          <p:nvPr/>
        </p:nvGraphicFramePr>
        <p:xfrm>
          <a:off x="6786578" y="4071942"/>
          <a:ext cx="1537996" cy="928694"/>
        </p:xfrm>
        <a:graphic>
          <a:graphicData uri="http://schemas.openxmlformats.org/presentationml/2006/ole">
            <p:oleObj spid="_x0000_s95235" name="Формула" r:id="rId5" imgW="990360" imgH="596880" progId="Equation.3">
              <p:embed/>
            </p:oleObj>
          </a:graphicData>
        </a:graphic>
      </p:graphicFrame>
      <p:cxnSp>
        <p:nvCxnSpPr>
          <p:cNvPr id="86" name="Прямая соединительная линия 85"/>
          <p:cNvCxnSpPr/>
          <p:nvPr/>
        </p:nvCxnSpPr>
        <p:spPr>
          <a:xfrm rot="5400000">
            <a:off x="4929984" y="5285594"/>
            <a:ext cx="242889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783" name="Object 15"/>
          <p:cNvGraphicFramePr>
            <a:graphicFrameLocks noChangeAspect="1"/>
          </p:cNvGraphicFramePr>
          <p:nvPr/>
        </p:nvGraphicFramePr>
        <p:xfrm>
          <a:off x="6786578" y="5562617"/>
          <a:ext cx="1630624" cy="581027"/>
        </p:xfrm>
        <a:graphic>
          <a:graphicData uri="http://schemas.openxmlformats.org/presentationml/2006/ole">
            <p:oleObj spid="_x0000_s95236" name="Формула" r:id="rId6" imgW="837836" imgH="291973" progId="Equation.3">
              <p:embed/>
            </p:oleObj>
          </a:graphicData>
        </a:graphic>
      </p:graphicFrame>
      <p:sp>
        <p:nvSpPr>
          <p:cNvPr id="89" name="Rectangle 4"/>
          <p:cNvSpPr>
            <a:spLocks/>
          </p:cNvSpPr>
          <p:nvPr/>
        </p:nvSpPr>
        <p:spPr bwMode="auto">
          <a:xfrm>
            <a:off x="7072330" y="5066540"/>
            <a:ext cx="100013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или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90" name="AutoShape 24"/>
          <p:cNvSpPr>
            <a:spLocks noChangeArrowheads="1"/>
          </p:cNvSpPr>
          <p:nvPr/>
        </p:nvSpPr>
        <p:spPr bwMode="auto">
          <a:xfrm>
            <a:off x="6429388" y="3929066"/>
            <a:ext cx="2357454" cy="1214446"/>
          </a:xfrm>
          <a:prstGeom prst="cloudCallout">
            <a:avLst>
              <a:gd name="adj1" fmla="val -57324"/>
              <a:gd name="adj2" fmla="val 67882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48" grpId="0" build="p"/>
      <p:bldP spid="49" grpId="0" build="p"/>
      <p:bldP spid="58" grpId="0"/>
      <p:bldP spid="59" grpId="0"/>
      <p:bldP spid="62" grpId="0"/>
      <p:bldP spid="63" grpId="0" build="p"/>
      <p:bldP spid="64" grpId="0" build="p"/>
      <p:bldP spid="65" grpId="0" build="p"/>
      <p:bldP spid="66" grpId="0" build="p"/>
      <p:bldP spid="32774" grpId="0" animBg="1"/>
      <p:bldP spid="69" grpId="0" build="p"/>
      <p:bldP spid="70" grpId="0" build="p"/>
      <p:bldP spid="71" grpId="0" build="p"/>
      <p:bldP spid="89" grpId="0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4"/>
          <p:cNvSpPr>
            <a:spLocks/>
          </p:cNvSpPr>
          <p:nvPr/>
        </p:nvSpPr>
        <p:spPr bwMode="auto">
          <a:xfrm>
            <a:off x="7072330" y="1500174"/>
            <a:ext cx="157163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Вольты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642910" y="895633"/>
            <a:ext cx="3857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13.1. Источники тока. ЭДС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9" name="Заголовок 2"/>
          <p:cNvSpPr txBox="1">
            <a:spLocks/>
          </p:cNvSpPr>
          <p:nvPr/>
        </p:nvSpPr>
        <p:spPr>
          <a:xfrm>
            <a:off x="1000100" y="214290"/>
            <a:ext cx="5715040" cy="64294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eaLnBrk="0" hangingPunct="0">
              <a:defRPr/>
            </a:pP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13. Электродвижущая </a:t>
            </a:r>
            <a:r>
              <a:rPr kumimoji="0" lang="en-US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сила</a:t>
            </a:r>
            <a:endParaRPr kumimoji="0" lang="ru-RU" sz="36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793" name="AutoShape 1"/>
          <p:cNvSpPr>
            <a:spLocks noChangeArrowheads="1"/>
          </p:cNvSpPr>
          <p:nvPr/>
        </p:nvSpPr>
        <p:spPr bwMode="auto">
          <a:xfrm>
            <a:off x="5143504" y="857232"/>
            <a:ext cx="1714512" cy="1071570"/>
          </a:xfrm>
          <a:prstGeom prst="foldedCorner">
            <a:avLst>
              <a:gd name="adj" fmla="val 24500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71406" y="2000241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>
              <a:buClr>
                <a:schemeClr val="tx1"/>
              </a:buClr>
              <a:buBlip>
                <a:blip r:embed="rId4"/>
              </a:buBlip>
            </a:pPr>
            <a:r>
              <a:rPr lang="en-US" sz="2000" b="1" dirty="0" smtClean="0">
                <a:solidFill>
                  <a:srgbClr val="FF66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000" b="1" i="1" u="dbl" dirty="0" smtClean="0">
                <a:solidFill>
                  <a:srgbClr val="FF6600"/>
                </a:solidFill>
                <a:uFill>
                  <a:solidFill>
                    <a:schemeClr val="accent2">
                      <a:lumMod val="75000"/>
                    </a:schemeClr>
                  </a:solidFill>
                </a:uFill>
                <a:latin typeface="+mn-lt"/>
                <a:ea typeface="Times New Roman" pitchFamily="18" charset="0"/>
                <a:cs typeface="Arial" pitchFamily="34" charset="0"/>
              </a:rPr>
              <a:t>Опр</a:t>
            </a:r>
            <a:r>
              <a:rPr lang="ru-RU" sz="2000" b="1" dirty="0" smtClean="0">
                <a:solidFill>
                  <a:srgbClr val="FF6600"/>
                </a:solidFill>
                <a:latin typeface="+mn-lt"/>
                <a:ea typeface="Times New Roman" pitchFamily="18" charset="0"/>
                <a:cs typeface="Arial" pitchFamily="34" charset="0"/>
              </a:rPr>
              <a:t>.)</a:t>
            </a:r>
            <a:r>
              <a:rPr lang="ru-RU" sz="2000" b="1" dirty="0" smtClean="0">
                <a:solidFill>
                  <a:srgbClr val="0000FF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ЭДС равна отношению работы сторонних сил по перемещению  заряда  в  источнике тока  к  величине  этого заряда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5357818" y="857232"/>
          <a:ext cx="1285883" cy="1000132"/>
        </p:xfrm>
        <a:graphic>
          <a:graphicData uri="http://schemas.openxmlformats.org/presentationml/2006/ole">
            <p:oleObj spid="_x0000_s96258" name="Формула" r:id="rId5" imgW="685800" imgH="533400" progId="Equation.3">
              <p:embed/>
            </p:oleObj>
          </a:graphicData>
        </a:graphic>
      </p:graphicFrame>
      <p:sp>
        <p:nvSpPr>
          <p:cNvPr id="63" name="Rectangle 8"/>
          <p:cNvSpPr>
            <a:spLocks/>
          </p:cNvSpPr>
          <p:nvPr/>
        </p:nvSpPr>
        <p:spPr bwMode="auto">
          <a:xfrm>
            <a:off x="6786578" y="357166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285720" y="2754375"/>
            <a:ext cx="8715436" cy="3746459"/>
            <a:chOff x="285720" y="2754375"/>
            <a:chExt cx="8715436" cy="3746459"/>
          </a:xfrm>
        </p:grpSpPr>
        <p:sp>
          <p:nvSpPr>
            <p:cNvPr id="85" name="Выгнутая влево стрелка 84"/>
            <p:cNvSpPr/>
            <p:nvPr/>
          </p:nvSpPr>
          <p:spPr>
            <a:xfrm rot="18147412">
              <a:off x="5464552" y="3822543"/>
              <a:ext cx="345694" cy="2120389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6429388" y="5923416"/>
              <a:ext cx="7858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</a:t>
              </a:r>
              <a:r>
                <a:rPr kumimoji="0" lang="en-US" sz="2400" b="0" i="1" u="none" strike="noStrike" cap="none" normalizeH="0" baseline="-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Zn</a:t>
              </a:r>
              <a:endPara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70" name="Rectangle 4"/>
            <p:cNvSpPr>
              <a:spLocks/>
            </p:cNvSpPr>
            <p:nvPr/>
          </p:nvSpPr>
          <p:spPr bwMode="auto">
            <a:xfrm>
              <a:off x="1714480" y="3214686"/>
              <a:ext cx="4929222" cy="928694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“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Химический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”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источник тока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– “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элемент Вольта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”: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285720" y="3357562"/>
              <a:ext cx="1810912" cy="1785950"/>
              <a:chOff x="5480" y="3925"/>
              <a:chExt cx="1439" cy="1420"/>
            </a:xfrm>
          </p:grpSpPr>
          <p:sp>
            <p:nvSpPr>
              <p:cNvPr id="33800" name="AutoShape 8"/>
              <p:cNvSpPr>
                <a:spLocks noChangeAspect="1" noChangeArrowheads="1"/>
              </p:cNvSpPr>
              <p:nvPr/>
            </p:nvSpPr>
            <p:spPr bwMode="auto">
              <a:xfrm>
                <a:off x="5480" y="3925"/>
                <a:ext cx="1439" cy="1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5800" y="3925"/>
                <a:ext cx="716" cy="1074"/>
                <a:chOff x="5800" y="3925"/>
                <a:chExt cx="716" cy="1074"/>
              </a:xfrm>
            </p:grpSpPr>
            <p:sp>
              <p:nvSpPr>
                <p:cNvPr id="3380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006" y="4600"/>
                  <a:ext cx="415" cy="3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876" y="4097"/>
                  <a:ext cx="520" cy="4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r>
                    <a:rPr kumimoji="0" lang="ru-RU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kumimoji="0" lang="en-US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4" name="Line 12"/>
                <p:cNvSpPr>
                  <a:spLocks noChangeShapeType="1"/>
                </p:cNvSpPr>
                <p:nvPr/>
              </p:nvSpPr>
              <p:spPr bwMode="auto">
                <a:xfrm rot="-5400000">
                  <a:off x="5384" y="4528"/>
                  <a:ext cx="8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5" name="Rectangle 13"/>
                <p:cNvSpPr>
                  <a:spLocks noChangeArrowheads="1"/>
                </p:cNvSpPr>
                <p:nvPr/>
              </p:nvSpPr>
              <p:spPr bwMode="auto">
                <a:xfrm rot="-5400000">
                  <a:off x="6123" y="4758"/>
                  <a:ext cx="118" cy="363"/>
                </a:xfrm>
                <a:prstGeom prst="rect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6" name="Line 14"/>
                <p:cNvSpPr>
                  <a:spLocks noChangeShapeType="1"/>
                </p:cNvSpPr>
                <p:nvPr/>
              </p:nvSpPr>
              <p:spPr bwMode="auto">
                <a:xfrm rot="-5400000">
                  <a:off x="5900" y="4843"/>
                  <a:ext cx="0" cy="2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7" name="Line 15"/>
                <p:cNvSpPr>
                  <a:spLocks noChangeShapeType="1"/>
                </p:cNvSpPr>
                <p:nvPr/>
              </p:nvSpPr>
              <p:spPr bwMode="auto">
                <a:xfrm rot="-5400000">
                  <a:off x="6440" y="4866"/>
                  <a:ext cx="0" cy="1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8" name="Line 16"/>
                <p:cNvSpPr>
                  <a:spLocks noChangeShapeType="1"/>
                </p:cNvSpPr>
                <p:nvPr/>
              </p:nvSpPr>
              <p:spPr bwMode="auto">
                <a:xfrm rot="-5400000">
                  <a:off x="5959" y="3949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09" name="Line 17"/>
                <p:cNvSpPr>
                  <a:spLocks noChangeShapeType="1"/>
                </p:cNvSpPr>
                <p:nvPr/>
              </p:nvSpPr>
              <p:spPr bwMode="auto">
                <a:xfrm rot="16200000">
                  <a:off x="6054" y="4102"/>
                  <a:ext cx="101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10" name="Line 18"/>
                <p:cNvSpPr>
                  <a:spLocks noChangeShapeType="1"/>
                </p:cNvSpPr>
                <p:nvPr/>
              </p:nvSpPr>
              <p:spPr bwMode="auto">
                <a:xfrm rot="16200000">
                  <a:off x="6020" y="4098"/>
                  <a:ext cx="346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11" name="Line 19"/>
                <p:cNvSpPr>
                  <a:spLocks noChangeShapeType="1"/>
                </p:cNvSpPr>
                <p:nvPr/>
              </p:nvSpPr>
              <p:spPr bwMode="auto">
                <a:xfrm rot="-5400000">
                  <a:off x="6358" y="3940"/>
                  <a:ext cx="0" cy="3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812" name="Line 20"/>
                <p:cNvSpPr>
                  <a:spLocks noChangeShapeType="1"/>
                </p:cNvSpPr>
                <p:nvPr/>
              </p:nvSpPr>
              <p:spPr bwMode="auto">
                <a:xfrm rot="-5400000">
                  <a:off x="6100" y="4524"/>
                  <a:ext cx="83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33814" name="Picture 2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19583" y="3030421"/>
              <a:ext cx="2067259" cy="2154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" name="Прямоугольник 81"/>
            <p:cNvSpPr/>
            <p:nvPr/>
          </p:nvSpPr>
          <p:spPr>
            <a:xfrm>
              <a:off x="7862590" y="2887545"/>
              <a:ext cx="11385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 / C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681584" y="4459181"/>
              <a:ext cx="7143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Zn</a:t>
              </a:r>
              <a:endPara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753022" y="3959115"/>
              <a:ext cx="50006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7597943" y="2786058"/>
              <a:ext cx="5000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>
              <a:off x="6118822" y="6499246"/>
              <a:ext cx="107157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rot="5400000" flipH="1" flipV="1">
              <a:off x="6871217" y="6178569"/>
              <a:ext cx="64294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7198413" y="5856304"/>
              <a:ext cx="5220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rot="5400000" flipH="1" flipV="1">
              <a:off x="7358876" y="5499114"/>
              <a:ext cx="7143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>
              <a:off x="7786710" y="5141924"/>
              <a:ext cx="1143008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8"/>
            <p:cNvSpPr>
              <a:spLocks noChangeArrowheads="1"/>
            </p:cNvSpPr>
            <p:nvPr/>
          </p:nvSpPr>
          <p:spPr bwMode="auto">
            <a:xfrm>
              <a:off x="7643834" y="4599188"/>
              <a:ext cx="7858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</a:t>
              </a:r>
              <a:r>
                <a:rPr lang="en-US" sz="2400" i="1" baseline="-30000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Cu</a:t>
              </a:r>
              <a:endPara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14" name="Прямая со стрелкой 113"/>
            <p:cNvCxnSpPr/>
            <p:nvPr/>
          </p:nvCxnSpPr>
          <p:spPr>
            <a:xfrm rot="5400000">
              <a:off x="8000230" y="5784866"/>
              <a:ext cx="1285884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7286644" y="6499246"/>
              <a:ext cx="1714512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Прямоугольник 116"/>
            <p:cNvSpPr/>
            <p:nvPr/>
          </p:nvSpPr>
          <p:spPr>
            <a:xfrm>
              <a:off x="8167963" y="5397180"/>
              <a:ext cx="5715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</a:t>
              </a:r>
              <a:endParaRPr lang="ru-RU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7215206" y="5965934"/>
              <a:ext cx="7143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0,5</a:t>
              </a:r>
              <a:r>
                <a:rPr lang="ru-RU" sz="14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В</a:t>
              </a:r>
              <a:r>
                <a:rPr lang="en-US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7715272" y="5284800"/>
              <a:ext cx="6429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0,</a:t>
              </a:r>
              <a:r>
                <a:rPr lang="ru-RU" sz="14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ru-RU" sz="14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В</a:t>
              </a:r>
              <a:r>
                <a:rPr lang="en-US" sz="14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16" name="Text Box 24"/>
            <p:cNvSpPr txBox="1">
              <a:spLocks noChangeArrowheads="1"/>
            </p:cNvSpPr>
            <p:nvPr/>
          </p:nvSpPr>
          <p:spPr bwMode="auto">
            <a:xfrm>
              <a:off x="3286116" y="5857892"/>
              <a:ext cx="1714512" cy="3730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7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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10</a:t>
              </a:r>
              <a:r>
                <a:rPr kumimoji="0" lang="ru-RU" sz="2400" b="0" i="0" u="none" strike="noStrike" cap="none" normalizeH="0" baseline="30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 Дж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/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Calibri" pitchFamily="34" charset="0"/>
                  <a:cs typeface="Arial" pitchFamily="34" charset="0"/>
                </a:rPr>
                <a:t>кг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8"/>
            <p:cNvSpPr>
              <a:spLocks/>
            </p:cNvSpPr>
            <p:nvPr/>
          </p:nvSpPr>
          <p:spPr bwMode="auto">
            <a:xfrm>
              <a:off x="5000628" y="557214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sp>
          <p:nvSpPr>
            <p:cNvPr id="37891" name="AutoShape 3"/>
            <p:cNvSpPr>
              <a:spLocks noChangeArrowheads="1"/>
            </p:cNvSpPr>
            <p:nvPr/>
          </p:nvSpPr>
          <p:spPr bwMode="auto">
            <a:xfrm>
              <a:off x="7643834" y="3588654"/>
              <a:ext cx="341312" cy="1269106"/>
            </a:xfrm>
            <a:prstGeom prst="can">
              <a:avLst>
                <a:gd name="adj" fmla="val 32054"/>
              </a:avLst>
            </a:prstGeom>
            <a:noFill/>
            <a:ln w="31750" cap="rnd">
              <a:solidFill>
                <a:srgbClr val="00B0F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892" name="Text Box 4"/>
            <p:cNvSpPr txBox="1">
              <a:spLocks noChangeArrowheads="1"/>
            </p:cNvSpPr>
            <p:nvPr/>
          </p:nvSpPr>
          <p:spPr bwMode="auto">
            <a:xfrm>
              <a:off x="7429520" y="4000504"/>
              <a:ext cx="838200" cy="3746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(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MnO</a:t>
              </a:r>
              <a:r>
                <a:rPr kumimoji="0" lang="en-US" sz="1600" b="1" i="0" u="none" strike="noStrike" cap="none" normalizeH="0" baseline="-2500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lang="en-US" sz="1600" dirty="0" smtClean="0">
                  <a:solidFill>
                    <a:srgbClr val="0070C0"/>
                  </a:solidFill>
                  <a:latin typeface="Calibri" pitchFamily="34" charset="0"/>
                  <a:cs typeface="Arial" pitchFamily="34" charset="0"/>
                </a:rPr>
                <a:t>)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 Box 24"/>
            <p:cNvSpPr txBox="1">
              <a:spLocks noChangeArrowheads="1"/>
            </p:cNvSpPr>
            <p:nvPr/>
          </p:nvSpPr>
          <p:spPr bwMode="auto">
            <a:xfrm>
              <a:off x="1785918" y="5740183"/>
              <a:ext cx="1143008" cy="5000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ru-RU" sz="3200" b="0" i="1" u="none" strike="noStrike" cap="none" normalizeH="0" baseline="30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ст</a:t>
              </a:r>
              <a:r>
                <a:rPr kumimoji="0" lang="ru-RU" sz="3200" b="0" u="none" strike="noStrike" cap="none" normalizeH="0" baseline="30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  <p:sp>
          <p:nvSpPr>
            <p:cNvPr id="99" name="Text Box 23"/>
            <p:cNvSpPr txBox="1">
              <a:spLocks noChangeArrowheads="1"/>
            </p:cNvSpPr>
            <p:nvPr/>
          </p:nvSpPr>
          <p:spPr bwMode="auto">
            <a:xfrm>
              <a:off x="2143108" y="5127639"/>
              <a:ext cx="3643338" cy="5159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Zn + H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SO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4   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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 ZnSO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 + H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lang="en-US" sz="2400" dirty="0" smtClean="0">
                  <a:solidFill>
                    <a:srgbClr val="FF00FF"/>
                  </a:solidFill>
                  <a:latin typeface="Calibri" pitchFamily="34" charset="0"/>
                  <a:cs typeface="Arial" pitchFamily="34" charset="0"/>
                  <a:sym typeface="Symbol"/>
                </a:rPr>
                <a:t>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7715272" y="5143512"/>
              <a:ext cx="28575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 Box 5"/>
            <p:cNvSpPr txBox="1">
              <a:spLocks noChangeArrowheads="1"/>
            </p:cNvSpPr>
            <p:nvPr/>
          </p:nvSpPr>
          <p:spPr bwMode="auto">
            <a:xfrm>
              <a:off x="6675385" y="2754375"/>
              <a:ext cx="1071570" cy="3746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+mn-lt"/>
                  <a:cs typeface="Arial" pitchFamily="34" charset="0"/>
                </a:rPr>
                <a:t>( </a:t>
              </a: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+mn-lt"/>
                  <a:cs typeface="Arial" pitchFamily="34" charset="0"/>
                </a:rPr>
                <a:t>NH</a:t>
              </a:r>
              <a:r>
                <a:rPr kumimoji="0" lang="en-US" sz="1600" b="0" i="1" u="none" strike="noStrike" cap="none" normalizeH="0" baseline="-2500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+mn-lt"/>
                  <a:cs typeface="Arial" pitchFamily="34" charset="0"/>
                </a:rPr>
                <a:t>4</a:t>
              </a: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+mn-lt"/>
                  <a:cs typeface="Arial" pitchFamily="34" charset="0"/>
                </a:rPr>
                <a:t>Cl</a:t>
              </a:r>
              <a:r>
                <a:rPr lang="en-US" sz="1600" i="1" baseline="-25000" dirty="0" smtClean="0">
                  <a:solidFill>
                    <a:srgbClr val="FF00FF"/>
                  </a:solidFill>
                  <a:latin typeface="+mn-lt"/>
                  <a:cs typeface="Arial" pitchFamily="34" charset="0"/>
                </a:rPr>
                <a:t>4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+mn-lt"/>
                  <a:cs typeface="Arial" pitchFamily="34" charset="0"/>
                </a:rPr>
                <a:t>)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6770555" y="3301905"/>
              <a:ext cx="436700" cy="26202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Text Box 5"/>
            <p:cNvSpPr txBox="1">
              <a:spLocks noChangeArrowheads="1"/>
            </p:cNvSpPr>
            <p:nvPr/>
          </p:nvSpPr>
          <p:spPr bwMode="auto">
            <a:xfrm>
              <a:off x="6563950" y="3222516"/>
              <a:ext cx="785818" cy="3746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+mn-lt"/>
                  <a:cs typeface="Arial" pitchFamily="34" charset="0"/>
                </a:rPr>
                <a:t>H</a:t>
              </a:r>
              <a:r>
                <a:rPr lang="en-US" sz="1600" i="1" baseline="-25000" dirty="0" smtClean="0">
                  <a:solidFill>
                    <a:srgbClr val="FF00FF"/>
                  </a:solidFill>
                  <a:latin typeface="+mn-lt"/>
                  <a:cs typeface="Arial" pitchFamily="34" charset="0"/>
                </a:rPr>
                <a:t>2</a:t>
              </a:r>
              <a:r>
                <a:rPr lang="en-US" sz="1600" i="1" dirty="0" smtClean="0">
                  <a:solidFill>
                    <a:srgbClr val="FF00FF"/>
                  </a:solidFill>
                  <a:latin typeface="+mn-lt"/>
                  <a:cs typeface="Arial" pitchFamily="34" charset="0"/>
                </a:rPr>
                <a:t>SO</a:t>
              </a:r>
              <a:r>
                <a:rPr lang="en-US" sz="1600" i="1" baseline="-25000" dirty="0" smtClean="0">
                  <a:solidFill>
                    <a:srgbClr val="FF00FF"/>
                  </a:solidFill>
                  <a:latin typeface="+mn-lt"/>
                  <a:cs typeface="Arial" pitchFamily="34" charset="0"/>
                </a:rPr>
                <a:t>4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cxnSp>
        <p:nvCxnSpPr>
          <p:cNvPr id="58" name="Прямая со стрелкой 57"/>
          <p:cNvCxnSpPr/>
          <p:nvPr/>
        </p:nvCxnSpPr>
        <p:spPr>
          <a:xfrm>
            <a:off x="960466" y="3270343"/>
            <a:ext cx="428628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944684" y="3191196"/>
            <a:ext cx="626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/>
      <p:bldP spid="78" grpId="0" build="p"/>
      <p:bldP spid="33793" grpId="0" animBg="1"/>
      <p:bldP spid="60" grpId="0" build="p"/>
      <p:bldP spid="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214282" y="142852"/>
            <a:ext cx="3857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Генератор  Ван-де-Граафа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5716" name="Picture 4" descr="https://avatars.mds.yandex.net/get-zen_doc/235990/pub_5bb3915ea7b1ae00aa5ed5e5_5bb391f81f55fb00a91a60cd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7" y="642919"/>
            <a:ext cx="4575849" cy="5994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56359" name="Rectangle 3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457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55" name="Лимон_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6" name="Rectangle 4"/>
          <p:cNvSpPr>
            <a:spLocks/>
          </p:cNvSpPr>
          <p:nvPr/>
        </p:nvSpPr>
        <p:spPr bwMode="auto">
          <a:xfrm>
            <a:off x="1785918" y="142852"/>
            <a:ext cx="4929222" cy="92869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dirty="0" smtClean="0">
                <a:latin typeface="Constantia" pitchFamily="18" charset="0"/>
              </a:rPr>
              <a:t>“</a:t>
            </a:r>
            <a:r>
              <a:rPr lang="ru-RU" sz="2400" b="1" dirty="0" smtClean="0">
                <a:latin typeface="Constantia" pitchFamily="18" charset="0"/>
              </a:rPr>
              <a:t>Химический</a:t>
            </a:r>
            <a:r>
              <a:rPr lang="en-US" sz="2400" b="1" dirty="0" smtClean="0">
                <a:latin typeface="Constantia" pitchFamily="18" charset="0"/>
              </a:rPr>
              <a:t>”</a:t>
            </a:r>
            <a:r>
              <a:rPr lang="ru-RU" sz="2400" b="1" dirty="0" smtClean="0">
                <a:latin typeface="Constantia" pitchFamily="18" charset="0"/>
              </a:rPr>
              <a:t>  источник тока</a:t>
            </a:r>
            <a:r>
              <a:rPr lang="en-US" sz="2400" b="1" dirty="0" smtClean="0">
                <a:latin typeface="Constantia" pitchFamily="18" charset="0"/>
              </a:rPr>
              <a:t> – “</a:t>
            </a:r>
            <a:r>
              <a:rPr lang="ru-RU" sz="2400" b="1" dirty="0" smtClean="0">
                <a:latin typeface="Constantia" pitchFamily="18" charset="0"/>
              </a:rPr>
              <a:t>элемент Вольта</a:t>
            </a:r>
            <a:r>
              <a:rPr lang="en-US" sz="2400" b="1" dirty="0" smtClean="0">
                <a:latin typeface="Constantia" pitchFamily="18" charset="0"/>
              </a:rPr>
              <a:t>”</a:t>
            </a:r>
            <a:endParaRPr lang="ru-RU" sz="2400" b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video>
          </p:childTnLst>
        </p:cTn>
      </p:par>
    </p:tnLst>
    <p:bldLst>
      <p:bldP spid="5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42844" y="4286256"/>
            <a:ext cx="8286808" cy="2214578"/>
            <a:chOff x="142844" y="4286256"/>
            <a:chExt cx="8286808" cy="2214578"/>
          </a:xfrm>
        </p:grpSpPr>
        <p:sp>
          <p:nvSpPr>
            <p:cNvPr id="89" name="Rectangle 4"/>
            <p:cNvSpPr>
              <a:spLocks/>
            </p:cNvSpPr>
            <p:nvPr/>
          </p:nvSpPr>
          <p:spPr bwMode="auto">
            <a:xfrm>
              <a:off x="2500298" y="4857782"/>
              <a:ext cx="157163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1. Знаки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endPara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122" name="Rectangle 8"/>
            <p:cNvSpPr>
              <a:spLocks/>
            </p:cNvSpPr>
            <p:nvPr/>
          </p:nvSpPr>
          <p:spPr bwMode="auto">
            <a:xfrm>
              <a:off x="3857620" y="457203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?!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pic>
          <p:nvPicPr>
            <p:cNvPr id="34831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5373" y="4286256"/>
              <a:ext cx="3824279" cy="1619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1" name="Rectangle 4"/>
            <p:cNvSpPr>
              <a:spLocks/>
            </p:cNvSpPr>
            <p:nvPr/>
          </p:nvSpPr>
          <p:spPr bwMode="auto">
            <a:xfrm>
              <a:off x="142844" y="4286256"/>
              <a:ext cx="3214710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u="sng" dirty="0" smtClean="0">
                  <a:solidFill>
                    <a:srgbClr val="00B0F0"/>
                  </a:solidFill>
                  <a:latin typeface="Constantia" pitchFamily="18" charset="0"/>
                </a:rPr>
                <a:t>Важные замечания</a:t>
              </a:r>
              <a:r>
                <a:rPr lang="ru-RU" sz="2400" b="1" dirty="0" smtClean="0">
                  <a:solidFill>
                    <a:srgbClr val="00B0F0"/>
                  </a:solidFill>
                  <a:latin typeface="Constantia" pitchFamily="18" charset="0"/>
                </a:rPr>
                <a:t>: </a:t>
              </a: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  <a:endParaRPr lang="ru-RU" sz="2400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113" name="Rectangle 4"/>
            <p:cNvSpPr>
              <a:spLocks/>
            </p:cNvSpPr>
            <p:nvPr/>
          </p:nvSpPr>
          <p:spPr bwMode="auto">
            <a:xfrm>
              <a:off x="142844" y="5572148"/>
              <a:ext cx="157163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2. </a:t>
              </a:r>
              <a:r>
                <a:rPr lang="ru-RU" sz="3200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</a:t>
              </a:r>
              <a:r>
                <a:rPr lang="ru-RU" sz="32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 </a:t>
              </a:r>
              <a:r>
                <a:rPr lang="ru-RU" sz="2400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  <a:sym typeface="Symbol"/>
                </a:rPr>
                <a:t>= 0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endPara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34836" name="Object 20"/>
            <p:cNvGraphicFramePr>
              <a:graphicFrameLocks noChangeAspect="1"/>
            </p:cNvGraphicFramePr>
            <p:nvPr/>
          </p:nvGraphicFramePr>
          <p:xfrm>
            <a:off x="2065338" y="5457825"/>
            <a:ext cx="1720844" cy="722674"/>
          </p:xfrm>
          <a:graphic>
            <a:graphicData uri="http://schemas.openxmlformats.org/presentationml/2006/ole">
              <p:oleObj spid="_x0000_s97284" name="Формула" r:id="rId5" imgW="1206360" imgH="495000" progId="Equation.3">
                <p:embed/>
              </p:oleObj>
            </a:graphicData>
          </a:graphic>
        </p:graphicFrame>
        <p:sp>
          <p:nvSpPr>
            <p:cNvPr id="128" name="Rectangle 4"/>
            <p:cNvSpPr>
              <a:spLocks/>
            </p:cNvSpPr>
            <p:nvPr/>
          </p:nvSpPr>
          <p:spPr bwMode="auto">
            <a:xfrm>
              <a:off x="142844" y="6000768"/>
              <a:ext cx="2286016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000" dirty="0" smtClean="0">
                  <a:solidFill>
                    <a:srgbClr val="00B0F0"/>
                  </a:solidFill>
                  <a:latin typeface="Constantia" pitchFamily="18" charset="0"/>
                </a:rPr>
                <a:t>(</a:t>
              </a:r>
              <a:r>
                <a:rPr lang="en-US" sz="2000" i="1" dirty="0" smtClean="0">
                  <a:solidFill>
                    <a:srgbClr val="00B0F0"/>
                  </a:solidFill>
                  <a:latin typeface="Constantia" pitchFamily="18" charset="0"/>
                </a:rPr>
                <a:t>“</a:t>
              </a:r>
              <a:r>
                <a:rPr lang="ru-RU" sz="2000" i="1" dirty="0" smtClean="0">
                  <a:solidFill>
                    <a:srgbClr val="00B0F0"/>
                  </a:solidFill>
                  <a:latin typeface="Constantia" pitchFamily="18" charset="0"/>
                </a:rPr>
                <a:t>однородный</a:t>
              </a:r>
              <a:r>
                <a:rPr lang="en-US" sz="2000" i="1" dirty="0" smtClean="0">
                  <a:solidFill>
                    <a:srgbClr val="00B0F0"/>
                  </a:solidFill>
                  <a:latin typeface="Constantia" pitchFamily="18" charset="0"/>
                </a:rPr>
                <a:t>”</a:t>
              </a:r>
              <a:r>
                <a:rPr lang="ru-RU" sz="2000" dirty="0" smtClean="0">
                  <a:solidFill>
                    <a:srgbClr val="00B0F0"/>
                  </a:solidFill>
                  <a:latin typeface="Constantia" pitchFamily="18" charset="0"/>
                </a:rPr>
                <a:t>)</a:t>
              </a:r>
              <a:endParaRPr lang="ru-RU" sz="2000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85720" y="142852"/>
            <a:ext cx="8243646" cy="2577531"/>
            <a:chOff x="285720" y="142852"/>
            <a:chExt cx="8243646" cy="2577531"/>
          </a:xfrm>
        </p:grpSpPr>
        <p:sp>
          <p:nvSpPr>
            <p:cNvPr id="78" name="Rectangle 13"/>
            <p:cNvSpPr>
              <a:spLocks noChangeArrowheads="1"/>
            </p:cNvSpPr>
            <p:nvPr/>
          </p:nvSpPr>
          <p:spPr bwMode="auto">
            <a:xfrm>
              <a:off x="714348" y="142852"/>
              <a:ext cx="728667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2400" b="1" spc="-100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rgbClr val="0000FF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13.1. Закон Ома  для  неоднородного  участка  цепи</a:t>
              </a:r>
            </a:p>
            <a:p>
              <a:pPr algn="ctr"/>
              <a:r>
                <a:rPr lang="ru-RU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(</a:t>
              </a:r>
              <a:r>
                <a:rPr lang="ru-RU" i="1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на  котором  действует   ЭДС</a:t>
              </a:r>
              <a:r>
                <a:rPr lang="ru-RU" dirty="0" smtClean="0">
                  <a:ln w="3200">
                    <a:solidFill>
                      <a:schemeClr val="bg2">
                        <a:shade val="75000"/>
                        <a:alpha val="25000"/>
                      </a:schemeClr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innerShdw blurRad="50800" dist="25400" dir="13500000">
                      <a:prstClr val="black">
                        <a:alpha val="70000"/>
                      </a:prstClr>
                    </a:innerShdw>
                  </a:effectLst>
                  <a:latin typeface="+mj-lt"/>
                  <a:ea typeface="+mj-ea"/>
                  <a:cs typeface="+mj-cs"/>
                </a:rPr>
                <a:t>)</a:t>
              </a:r>
              <a:endParaRPr lang="ru-RU" sz="24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graphicFrame>
          <p:nvGraphicFramePr>
            <p:cNvPr id="34820" name="Object 4"/>
            <p:cNvGraphicFramePr>
              <a:graphicFrameLocks noChangeAspect="1"/>
            </p:cNvGraphicFramePr>
            <p:nvPr/>
          </p:nvGraphicFramePr>
          <p:xfrm>
            <a:off x="5541963" y="1314450"/>
            <a:ext cx="230187" cy="500063"/>
          </p:xfrm>
          <a:graphic>
            <a:graphicData uri="http://schemas.openxmlformats.org/presentationml/2006/ole">
              <p:oleObj spid="_x0000_s97282" name="Формула" r:id="rId6" imgW="139680" imgH="291960" progId="Equation.3">
                <p:embed/>
              </p:oleObj>
            </a:graphicData>
          </a:graphic>
        </p:graphicFrame>
        <p:sp>
          <p:nvSpPr>
            <p:cNvPr id="100" name="Левая фигурная скобка 99"/>
            <p:cNvSpPr/>
            <p:nvPr/>
          </p:nvSpPr>
          <p:spPr>
            <a:xfrm>
              <a:off x="3428992" y="1308070"/>
              <a:ext cx="214314" cy="1143008"/>
            </a:xfrm>
            <a:prstGeom prst="leftBrace">
              <a:avLst>
                <a:gd name="adj1" fmla="val 35240"/>
                <a:gd name="adj2" fmla="val 5000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97288" name="Object 8"/>
            <p:cNvGraphicFramePr>
              <a:graphicFrameLocks noChangeAspect="1"/>
            </p:cNvGraphicFramePr>
            <p:nvPr/>
          </p:nvGraphicFramePr>
          <p:xfrm>
            <a:off x="3786182" y="1357298"/>
            <a:ext cx="3735187" cy="428628"/>
          </p:xfrm>
          <a:graphic>
            <a:graphicData uri="http://schemas.openxmlformats.org/presentationml/2006/ole">
              <p:oleObj spid="_x0000_s97288" name="Формула" r:id="rId7" imgW="2323800" imgH="266400" progId="Equation.3">
                <p:embed/>
              </p:oleObj>
            </a:graphicData>
          </a:graphic>
        </p:graphicFrame>
        <p:graphicFrame>
          <p:nvGraphicFramePr>
            <p:cNvPr id="97289" name="Object 9"/>
            <p:cNvGraphicFramePr>
              <a:graphicFrameLocks noChangeAspect="1"/>
            </p:cNvGraphicFramePr>
            <p:nvPr/>
          </p:nvGraphicFramePr>
          <p:xfrm>
            <a:off x="3794953" y="1928800"/>
            <a:ext cx="4734413" cy="428629"/>
          </p:xfrm>
          <a:graphic>
            <a:graphicData uri="http://schemas.openxmlformats.org/presentationml/2006/ole">
              <p:oleObj spid="_x0000_s97289" name="Формула" r:id="rId8" imgW="3085920" imgH="279360" progId="Equation.3">
                <p:embed/>
              </p:oleObj>
            </a:graphicData>
          </a:graphic>
        </p:graphicFrame>
        <p:grpSp>
          <p:nvGrpSpPr>
            <p:cNvPr id="87" name="Группа 86"/>
            <p:cNvGrpSpPr/>
            <p:nvPr/>
          </p:nvGrpSpPr>
          <p:grpSpPr>
            <a:xfrm>
              <a:off x="285720" y="928670"/>
              <a:ext cx="2609847" cy="1791713"/>
              <a:chOff x="285720" y="928670"/>
              <a:chExt cx="2609847" cy="1791713"/>
            </a:xfrm>
          </p:grpSpPr>
          <p:grpSp>
            <p:nvGrpSpPr>
              <p:cNvPr id="3" name="Группа 82"/>
              <p:cNvGrpSpPr/>
              <p:nvPr/>
            </p:nvGrpSpPr>
            <p:grpSpPr>
              <a:xfrm>
                <a:off x="285720" y="928670"/>
                <a:ext cx="2609847" cy="1791713"/>
                <a:chOff x="285720" y="928670"/>
                <a:chExt cx="2609847" cy="1791713"/>
              </a:xfrm>
            </p:grpSpPr>
            <p:pic>
              <p:nvPicPr>
                <p:cNvPr id="34830" name="Picture 14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85720" y="928670"/>
                  <a:ext cx="2609847" cy="1791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82" name="Rectangle 4"/>
                <p:cNvSpPr>
                  <a:spLocks/>
                </p:cNvSpPr>
                <p:nvPr/>
              </p:nvSpPr>
              <p:spPr bwMode="auto">
                <a:xfrm>
                  <a:off x="1857356" y="1500174"/>
                  <a:ext cx="428628" cy="348952"/>
                </a:xfrm>
                <a:prstGeom prst="rect">
                  <a:avLst/>
                </a:prstGeom>
                <a:noFill/>
                <a:ln w="6350" cap="rnd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0" hangingPunct="0">
                    <a:defRPr/>
                  </a:pPr>
                  <a:r>
                    <a:rPr lang="ru-RU" sz="2400" baseline="-30000" dirty="0" smtClean="0">
                      <a:solidFill>
                        <a:schemeClr val="bg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  <a:sym typeface="Symbol" pitchFamily="18" charset="2"/>
                    </a:rPr>
                    <a:t> </a:t>
                  </a:r>
                  <a:endParaRPr lang="ru-RU" sz="2400" b="1" i="1" dirty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endParaRPr>
                </a:p>
              </p:txBody>
            </p:sp>
          </p:grpSp>
          <p:sp>
            <p:nvSpPr>
              <p:cNvPr id="86" name="Овал 85"/>
              <p:cNvSpPr/>
              <p:nvPr/>
            </p:nvSpPr>
            <p:spPr>
              <a:xfrm>
                <a:off x="1729020" y="1191861"/>
                <a:ext cx="414334" cy="3428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3" name="Группа 32"/>
          <p:cNvGrpSpPr/>
          <p:nvPr/>
        </p:nvGrpSpPr>
        <p:grpSpPr>
          <a:xfrm>
            <a:off x="357158" y="1835308"/>
            <a:ext cx="8572560" cy="2379510"/>
            <a:chOff x="357158" y="1835308"/>
            <a:chExt cx="8572560" cy="2379510"/>
          </a:xfrm>
        </p:grpSpPr>
        <p:sp>
          <p:nvSpPr>
            <p:cNvPr id="85" name="Выгнутая влево стрелка 84"/>
            <p:cNvSpPr/>
            <p:nvPr/>
          </p:nvSpPr>
          <p:spPr>
            <a:xfrm rot="1041192" flipH="1">
              <a:off x="8577834" y="1835308"/>
              <a:ext cx="345694" cy="1421371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34839" name="Object 23"/>
            <p:cNvGraphicFramePr>
              <a:graphicFrameLocks noChangeAspect="1"/>
            </p:cNvGraphicFramePr>
            <p:nvPr/>
          </p:nvGraphicFramePr>
          <p:xfrm>
            <a:off x="714348" y="3071810"/>
            <a:ext cx="1995801" cy="857257"/>
          </p:xfrm>
          <a:graphic>
            <a:graphicData uri="http://schemas.openxmlformats.org/presentationml/2006/ole">
              <p:oleObj spid="_x0000_s97285" name="Формула" r:id="rId10" imgW="1459866" imgH="609336" progId="Equation.3">
                <p:embed/>
              </p:oleObj>
            </a:graphicData>
          </a:graphic>
        </p:graphicFrame>
        <p:graphicFrame>
          <p:nvGraphicFramePr>
            <p:cNvPr id="34842" name="Object 26"/>
            <p:cNvGraphicFramePr>
              <a:graphicFrameLocks noChangeAspect="1"/>
            </p:cNvGraphicFramePr>
            <p:nvPr/>
          </p:nvGraphicFramePr>
          <p:xfrm>
            <a:off x="5357818" y="2928934"/>
            <a:ext cx="2586504" cy="438151"/>
          </p:xfrm>
          <a:graphic>
            <a:graphicData uri="http://schemas.openxmlformats.org/presentationml/2006/ole">
              <p:oleObj spid="_x0000_s97286" name="Формула" r:id="rId11" imgW="1790700" imgH="292100" progId="Equation.3">
                <p:embed/>
              </p:oleObj>
            </a:graphicData>
          </a:graphic>
        </p:graphicFrame>
        <p:sp>
          <p:nvSpPr>
            <p:cNvPr id="84" name="AutoShape 13"/>
            <p:cNvSpPr>
              <a:spLocks noChangeArrowheads="1"/>
            </p:cNvSpPr>
            <p:nvPr/>
          </p:nvSpPr>
          <p:spPr bwMode="auto">
            <a:xfrm>
              <a:off x="357158" y="2786058"/>
              <a:ext cx="2928958" cy="1428760"/>
            </a:xfrm>
            <a:prstGeom prst="cloudCallout">
              <a:avLst>
                <a:gd name="adj1" fmla="val 50503"/>
                <a:gd name="adj2" fmla="val -84059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4"/>
            <p:cNvSpPr>
              <a:spLocks/>
            </p:cNvSpPr>
            <p:nvPr/>
          </p:nvSpPr>
          <p:spPr bwMode="auto">
            <a:xfrm>
              <a:off x="4500562" y="3571876"/>
              <a:ext cx="442915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I </a:t>
              </a: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и </a:t>
              </a:r>
              <a:r>
                <a:rPr lang="en-US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R</a:t>
              </a:r>
              <a:r>
                <a:rPr lang="ru-RU" b="1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12</a:t>
              </a:r>
              <a:r>
                <a:rPr lang="en-US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–  </a:t>
              </a:r>
              <a:r>
                <a:rPr lang="ru-RU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величины «алгебраические»! </a:t>
              </a:r>
              <a:endPara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cxnSp>
        <p:nvCxnSpPr>
          <p:cNvPr id="37" name="Прямая со стрелкой 36"/>
          <p:cNvCxnSpPr/>
          <p:nvPr/>
        </p:nvCxnSpPr>
        <p:spPr>
          <a:xfrm rot="10800000" flipV="1">
            <a:off x="3500430" y="3214686"/>
            <a:ext cx="1643074" cy="142876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4"/>
          <p:cNvSpPr>
            <a:spLocks/>
          </p:cNvSpPr>
          <p:nvPr/>
        </p:nvSpPr>
        <p:spPr bwMode="auto">
          <a:xfrm>
            <a:off x="2428860" y="4929198"/>
            <a:ext cx="4071966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u="sng" dirty="0" smtClean="0">
                <a:solidFill>
                  <a:srgbClr val="00B0F0"/>
                </a:solidFill>
                <a:latin typeface="Constantia" pitchFamily="18" charset="0"/>
              </a:rPr>
              <a:t>Полезное дополнение 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: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21" name="Rectangle 4"/>
          <p:cNvSpPr>
            <a:spLocks/>
          </p:cNvSpPr>
          <p:nvPr/>
        </p:nvSpPr>
        <p:spPr bwMode="auto">
          <a:xfrm>
            <a:off x="214282" y="3000372"/>
            <a:ext cx="221457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4.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400" baseline="-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400" baseline="-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3386308" y="1300405"/>
          <a:ext cx="1185692" cy="1010754"/>
        </p:xfrm>
        <a:graphic>
          <a:graphicData uri="http://schemas.openxmlformats.org/presentationml/2006/ole">
            <p:oleObj spid="_x0000_s98306" name="Формула" r:id="rId4" imgW="583947" imgH="495085" progId="Equation.3">
              <p:embed/>
            </p:oleObj>
          </a:graphicData>
        </a:graphic>
      </p:graphicFrame>
      <p:sp>
        <p:nvSpPr>
          <p:cNvPr id="90" name="Rectangle 4"/>
          <p:cNvSpPr>
            <a:spLocks/>
          </p:cNvSpPr>
          <p:nvPr/>
        </p:nvSpPr>
        <p:spPr bwMode="auto">
          <a:xfrm>
            <a:off x="214282" y="357166"/>
            <a:ext cx="850112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3. 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Внутреннее сопротивление источника</a:t>
            </a:r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ru-RU" sz="2400" baseline="-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baseline="-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aseline="-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3" name="Group 24"/>
          <p:cNvGrpSpPr>
            <a:grpSpLocks noChangeAspect="1"/>
          </p:cNvGrpSpPr>
          <p:nvPr/>
        </p:nvGrpSpPr>
        <p:grpSpPr bwMode="auto">
          <a:xfrm>
            <a:off x="6210525" y="1071546"/>
            <a:ext cx="1218995" cy="1643074"/>
            <a:chOff x="9656" y="7962"/>
            <a:chExt cx="1660" cy="2239"/>
          </a:xfrm>
        </p:grpSpPr>
        <p:sp>
          <p:nvSpPr>
            <p:cNvPr id="35865" name="AutoShape 25"/>
            <p:cNvSpPr>
              <a:spLocks noChangeAspect="1" noChangeArrowheads="1"/>
            </p:cNvSpPr>
            <p:nvPr/>
          </p:nvSpPr>
          <p:spPr bwMode="auto">
            <a:xfrm>
              <a:off x="9656" y="7962"/>
              <a:ext cx="1660" cy="2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66" name="Text Box 26"/>
            <p:cNvSpPr txBox="1">
              <a:spLocks noChangeArrowheads="1"/>
            </p:cNvSpPr>
            <p:nvPr/>
          </p:nvSpPr>
          <p:spPr bwMode="auto">
            <a:xfrm>
              <a:off x="10142" y="8449"/>
              <a:ext cx="876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</a:t>
              </a: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r>
                <a:rPr kumimoji="0" lang="en-US" sz="16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67" name="Line 27"/>
            <p:cNvSpPr>
              <a:spLocks noChangeShapeType="1"/>
            </p:cNvSpPr>
            <p:nvPr/>
          </p:nvSpPr>
          <p:spPr bwMode="auto">
            <a:xfrm rot="-5400000">
              <a:off x="9441" y="9008"/>
              <a:ext cx="11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68" name="Line 28"/>
            <p:cNvSpPr>
              <a:spLocks noChangeShapeType="1"/>
            </p:cNvSpPr>
            <p:nvPr/>
          </p:nvSpPr>
          <p:spPr bwMode="auto">
            <a:xfrm rot="-5400000">
              <a:off x="10156" y="9445"/>
              <a:ext cx="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69" name="Line 29"/>
            <p:cNvSpPr>
              <a:spLocks noChangeShapeType="1"/>
            </p:cNvSpPr>
            <p:nvPr/>
          </p:nvSpPr>
          <p:spPr bwMode="auto">
            <a:xfrm rot="-5400000">
              <a:off x="10844" y="9421"/>
              <a:ext cx="1" cy="3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 rot="-5400000">
              <a:off x="10237" y="8207"/>
              <a:ext cx="0" cy="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 rot="-5400000">
              <a:off x="10387" y="8418"/>
              <a:ext cx="1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72" name="Line 32"/>
            <p:cNvSpPr>
              <a:spLocks noChangeShapeType="1"/>
            </p:cNvSpPr>
            <p:nvPr/>
          </p:nvSpPr>
          <p:spPr bwMode="auto">
            <a:xfrm rot="-5400000">
              <a:off x="10328" y="8413"/>
              <a:ext cx="48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73" name="Line 33"/>
            <p:cNvSpPr>
              <a:spLocks noChangeShapeType="1"/>
            </p:cNvSpPr>
            <p:nvPr/>
          </p:nvSpPr>
          <p:spPr bwMode="auto">
            <a:xfrm rot="-5400000">
              <a:off x="10789" y="8193"/>
              <a:ext cx="0" cy="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74" name="Line 34"/>
            <p:cNvSpPr>
              <a:spLocks noChangeShapeType="1"/>
            </p:cNvSpPr>
            <p:nvPr/>
          </p:nvSpPr>
          <p:spPr bwMode="auto">
            <a:xfrm rot="-5400000">
              <a:off x="10432" y="9004"/>
              <a:ext cx="11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5875" name="Text Box 35"/>
            <p:cNvSpPr txBox="1">
              <a:spLocks noChangeArrowheads="1"/>
            </p:cNvSpPr>
            <p:nvPr/>
          </p:nvSpPr>
          <p:spPr bwMode="auto">
            <a:xfrm>
              <a:off x="10289" y="9325"/>
              <a:ext cx="437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А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76" name="Oval 36"/>
            <p:cNvSpPr>
              <a:spLocks noChangeArrowheads="1"/>
            </p:cNvSpPr>
            <p:nvPr/>
          </p:nvSpPr>
          <p:spPr bwMode="auto">
            <a:xfrm>
              <a:off x="10319" y="9396"/>
              <a:ext cx="359" cy="359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0" name="Штриховая стрелка вправо 129"/>
          <p:cNvSpPr/>
          <p:nvPr/>
        </p:nvSpPr>
        <p:spPr>
          <a:xfrm flipH="1">
            <a:off x="5093790" y="1643050"/>
            <a:ext cx="978408" cy="413194"/>
          </a:xfrm>
          <a:prstGeom prst="stripedRightArrow">
            <a:avLst>
              <a:gd name="adj1" fmla="val 465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Штриховая стрелка вправо 134"/>
          <p:cNvSpPr/>
          <p:nvPr/>
        </p:nvSpPr>
        <p:spPr>
          <a:xfrm>
            <a:off x="2786050" y="3000372"/>
            <a:ext cx="978408" cy="413194"/>
          </a:xfrm>
          <a:prstGeom prst="stripedRightArrow">
            <a:avLst>
              <a:gd name="adj1" fmla="val 465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Rectangle 4"/>
          <p:cNvSpPr>
            <a:spLocks/>
          </p:cNvSpPr>
          <p:nvPr/>
        </p:nvSpPr>
        <p:spPr bwMode="auto">
          <a:xfrm>
            <a:off x="71406" y="4071942"/>
            <a:ext cx="395425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5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. </a:t>
            </a:r>
            <a:r>
              <a:rPr lang="en-US" sz="2400" i="1" dirty="0" smtClean="0">
                <a:solidFill>
                  <a:schemeClr val="bg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lang="ru-RU" baseline="-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12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– “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напряжение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”: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35896" name="Object 56"/>
          <p:cNvGraphicFramePr>
            <a:graphicFrameLocks noChangeAspect="1"/>
          </p:cNvGraphicFramePr>
          <p:nvPr/>
        </p:nvGraphicFramePr>
        <p:xfrm>
          <a:off x="4040188" y="3983038"/>
          <a:ext cx="2355850" cy="479425"/>
        </p:xfrm>
        <a:graphic>
          <a:graphicData uri="http://schemas.openxmlformats.org/presentationml/2006/ole">
            <p:oleObj spid="_x0000_s98307" name="Формула" r:id="rId5" imgW="1104840" imgH="215640" progId="Equation.3">
              <p:embed/>
            </p:oleObj>
          </a:graphicData>
        </a:graphic>
      </p:graphicFrame>
      <p:sp>
        <p:nvSpPr>
          <p:cNvPr id="142" name="Штриховая стрелка вправо 141"/>
          <p:cNvSpPr/>
          <p:nvPr/>
        </p:nvSpPr>
        <p:spPr>
          <a:xfrm rot="5400000">
            <a:off x="4048650" y="5831462"/>
            <a:ext cx="978408" cy="646087"/>
          </a:xfrm>
          <a:prstGeom prst="stripedRightArrow">
            <a:avLst>
              <a:gd name="adj1" fmla="val 465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Rectangle 4"/>
          <p:cNvSpPr>
            <a:spLocks/>
          </p:cNvSpPr>
          <p:nvPr/>
        </p:nvSpPr>
        <p:spPr bwMode="auto">
          <a:xfrm>
            <a:off x="3071802" y="571480"/>
            <a:ext cx="2571768" cy="6429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aseline="-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400" baseline="-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400" baseline="-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89" name="Rectangle 4"/>
          <p:cNvSpPr>
            <a:spLocks/>
          </p:cNvSpPr>
          <p:nvPr/>
        </p:nvSpPr>
        <p:spPr bwMode="auto">
          <a:xfrm>
            <a:off x="214282" y="857232"/>
            <a:ext cx="307183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Короткое замыкание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en-US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91" name="Rectangle 4"/>
          <p:cNvSpPr>
            <a:spLocks/>
          </p:cNvSpPr>
          <p:nvPr/>
        </p:nvSpPr>
        <p:spPr bwMode="auto">
          <a:xfrm>
            <a:off x="6376972" y="2805238"/>
            <a:ext cx="1714544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Замкнутая </a:t>
            </a:r>
          </a:p>
          <a:p>
            <a:pPr algn="ctr" eaLnBrk="0" hangingPunct="0">
              <a:defRPr/>
            </a:pP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цепь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en-US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4414838" y="2786063"/>
          <a:ext cx="1244600" cy="857250"/>
        </p:xfrm>
        <a:graphic>
          <a:graphicData uri="http://schemas.openxmlformats.org/presentationml/2006/ole">
            <p:oleObj spid="_x0000_s98308" name="Формула" r:id="rId6" imgW="571320" imgH="393480" progId="Equation.3">
              <p:embed/>
            </p:oleObj>
          </a:graphicData>
        </a:graphic>
      </p:graphicFrame>
      <p:sp>
        <p:nvSpPr>
          <p:cNvPr id="92" name="Rectangle 4"/>
          <p:cNvSpPr>
            <a:spLocks/>
          </p:cNvSpPr>
          <p:nvPr/>
        </p:nvSpPr>
        <p:spPr bwMode="auto">
          <a:xfrm>
            <a:off x="285720" y="4429132"/>
            <a:ext cx="814393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Удельная  работа  электростатических  </a:t>
            </a:r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И</a:t>
            </a:r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  сторонних  сил  на  участке  цепи 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93" name="Rectangle 4"/>
          <p:cNvSpPr>
            <a:spLocks/>
          </p:cNvSpPr>
          <p:nvPr/>
        </p:nvSpPr>
        <p:spPr bwMode="auto">
          <a:xfrm>
            <a:off x="8215338" y="4286256"/>
            <a:ext cx="714380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3600" b="1" i="1" dirty="0" smtClean="0">
                <a:solidFill>
                  <a:srgbClr val="00B0F0"/>
                </a:solidFill>
                <a:latin typeface="Constantia" pitchFamily="18" charset="0"/>
              </a:rPr>
              <a:t>!!</a:t>
            </a:r>
            <a:endParaRPr lang="ru-RU" sz="3600" b="1" dirty="0">
              <a:solidFill>
                <a:srgbClr val="00B0F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73BEF-8A8E-4B97-9D7F-1505F098D47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6253310" cy="560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/>
          </p:cNvSpPr>
          <p:nvPr/>
        </p:nvSpPr>
        <p:spPr bwMode="auto">
          <a:xfrm>
            <a:off x="285720" y="214290"/>
            <a:ext cx="414340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Эволюция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потенциала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6471596" y="2214554"/>
            <a:ext cx="2428924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2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) 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Что покажет вольтметр </a:t>
            </a: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6429388" y="3500438"/>
            <a:ext cx="2714676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3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) 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А если поменять полярность </a:t>
            </a: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6379054" y="4929198"/>
            <a:ext cx="2714676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4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) 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Как измерить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  <a:sym typeface="Symbol"/>
              </a:rPr>
              <a:t> </a:t>
            </a:r>
            <a:r>
              <a:rPr lang="ru-RU" sz="3200" i="1" dirty="0" smtClean="0">
                <a:solidFill>
                  <a:schemeClr val="bg1"/>
                </a:solidFill>
                <a:latin typeface="Constantia" pitchFamily="18" charset="0"/>
                <a:sym typeface="Symbol"/>
              </a:rPr>
              <a:t>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  </a:t>
            </a: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6551160" y="428604"/>
            <a:ext cx="2214578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1) Может ли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400" baseline="-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быть больше 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2400" baseline="-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58214" y="2374208"/>
            <a:ext cx="50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Book Antiqua" pitchFamily="18" charset="0"/>
              </a:rPr>
              <a:t>u</a:t>
            </a:r>
            <a:r>
              <a:rPr lang="en-US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7286644" y="135729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7286644" y="2857496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7358082" y="4286256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7358082" y="550070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2143108" y="3929066"/>
            <a:ext cx="928694" cy="357190"/>
          </a:xfrm>
          <a:prstGeom prst="rect">
            <a:avLst/>
          </a:prstGeom>
          <a:solidFill>
            <a:schemeClr val="tx1"/>
          </a:solidFill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  </a:t>
            </a: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4048650" y="5831462"/>
            <a:ext cx="978408" cy="646087"/>
          </a:xfrm>
          <a:prstGeom prst="stripedRightArrow">
            <a:avLst>
              <a:gd name="adj1" fmla="val 4653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5"/>
          <p:cNvGrpSpPr/>
          <p:nvPr/>
        </p:nvGrpSpPr>
        <p:grpSpPr>
          <a:xfrm>
            <a:off x="3120131" y="1767013"/>
            <a:ext cx="978361" cy="1144345"/>
            <a:chOff x="3120131" y="1767013"/>
            <a:chExt cx="978361" cy="1144345"/>
          </a:xfrm>
        </p:grpSpPr>
        <p:grpSp>
          <p:nvGrpSpPr>
            <p:cNvPr id="18" name="Группа 24"/>
            <p:cNvGrpSpPr/>
            <p:nvPr/>
          </p:nvGrpSpPr>
          <p:grpSpPr>
            <a:xfrm>
              <a:off x="3420754" y="2483830"/>
              <a:ext cx="414334" cy="427528"/>
              <a:chOff x="642910" y="1643050"/>
              <a:chExt cx="414334" cy="427528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642910" y="1643050"/>
                <a:ext cx="414334" cy="41433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667624" y="1670468"/>
                <a:ext cx="3690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solidFill>
                      <a:schemeClr val="bg1"/>
                    </a:solidFill>
                    <a:latin typeface="Book Antiqua" pitchFamily="18" charset="0"/>
                  </a:rPr>
                  <a:t>V</a:t>
                </a:r>
                <a:endParaRPr lang="ru-RU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" name="Полилиния 22"/>
            <p:cNvSpPr/>
            <p:nvPr/>
          </p:nvSpPr>
          <p:spPr>
            <a:xfrm rot="389836">
              <a:off x="3120131" y="1779373"/>
              <a:ext cx="335006" cy="873211"/>
            </a:xfrm>
            <a:custGeom>
              <a:avLst/>
              <a:gdLst>
                <a:gd name="connsiteX0" fmla="*/ 236152 w 335006"/>
                <a:gd name="connsiteY0" fmla="*/ 0 h 873211"/>
                <a:gd name="connsiteX1" fmla="*/ 79633 w 335006"/>
                <a:gd name="connsiteY1" fmla="*/ 115330 h 873211"/>
                <a:gd name="connsiteX2" fmla="*/ 21968 w 335006"/>
                <a:gd name="connsiteY2" fmla="*/ 271849 h 873211"/>
                <a:gd name="connsiteX3" fmla="*/ 21968 w 335006"/>
                <a:gd name="connsiteY3" fmla="*/ 378941 h 873211"/>
                <a:gd name="connsiteX4" fmla="*/ 13730 w 335006"/>
                <a:gd name="connsiteY4" fmla="*/ 510746 h 873211"/>
                <a:gd name="connsiteX5" fmla="*/ 104347 w 335006"/>
                <a:gd name="connsiteY5" fmla="*/ 708454 h 873211"/>
                <a:gd name="connsiteX6" fmla="*/ 227914 w 335006"/>
                <a:gd name="connsiteY6" fmla="*/ 840259 h 873211"/>
                <a:gd name="connsiteX7" fmla="*/ 335006 w 335006"/>
                <a:gd name="connsiteY7" fmla="*/ 873211 h 87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006" h="873211">
                  <a:moveTo>
                    <a:pt x="236152" y="0"/>
                  </a:moveTo>
                  <a:cubicBezTo>
                    <a:pt x="175741" y="35011"/>
                    <a:pt x="115330" y="70022"/>
                    <a:pt x="79633" y="115330"/>
                  </a:cubicBezTo>
                  <a:cubicBezTo>
                    <a:pt x="43936" y="160638"/>
                    <a:pt x="31579" y="227914"/>
                    <a:pt x="21968" y="271849"/>
                  </a:cubicBezTo>
                  <a:cubicBezTo>
                    <a:pt x="12357" y="315784"/>
                    <a:pt x="23341" y="339125"/>
                    <a:pt x="21968" y="378941"/>
                  </a:cubicBezTo>
                  <a:cubicBezTo>
                    <a:pt x="20595" y="418757"/>
                    <a:pt x="0" y="455827"/>
                    <a:pt x="13730" y="510746"/>
                  </a:cubicBezTo>
                  <a:cubicBezTo>
                    <a:pt x="27460" y="565665"/>
                    <a:pt x="68650" y="653535"/>
                    <a:pt x="104347" y="708454"/>
                  </a:cubicBezTo>
                  <a:cubicBezTo>
                    <a:pt x="140044" y="763373"/>
                    <a:pt x="189471" y="812800"/>
                    <a:pt x="227914" y="840259"/>
                  </a:cubicBezTo>
                  <a:cubicBezTo>
                    <a:pt x="266357" y="867718"/>
                    <a:pt x="300681" y="870464"/>
                    <a:pt x="335006" y="873211"/>
                  </a:cubicBezTo>
                </a:path>
              </a:pathLst>
            </a:cu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олилиния 23"/>
            <p:cNvSpPr/>
            <p:nvPr/>
          </p:nvSpPr>
          <p:spPr>
            <a:xfrm rot="20869598" flipH="1">
              <a:off x="3763486" y="1767013"/>
              <a:ext cx="335006" cy="873211"/>
            </a:xfrm>
            <a:custGeom>
              <a:avLst/>
              <a:gdLst>
                <a:gd name="connsiteX0" fmla="*/ 236152 w 335006"/>
                <a:gd name="connsiteY0" fmla="*/ 0 h 873211"/>
                <a:gd name="connsiteX1" fmla="*/ 79633 w 335006"/>
                <a:gd name="connsiteY1" fmla="*/ 115330 h 873211"/>
                <a:gd name="connsiteX2" fmla="*/ 21968 w 335006"/>
                <a:gd name="connsiteY2" fmla="*/ 271849 h 873211"/>
                <a:gd name="connsiteX3" fmla="*/ 21968 w 335006"/>
                <a:gd name="connsiteY3" fmla="*/ 378941 h 873211"/>
                <a:gd name="connsiteX4" fmla="*/ 13730 w 335006"/>
                <a:gd name="connsiteY4" fmla="*/ 510746 h 873211"/>
                <a:gd name="connsiteX5" fmla="*/ 104347 w 335006"/>
                <a:gd name="connsiteY5" fmla="*/ 708454 h 873211"/>
                <a:gd name="connsiteX6" fmla="*/ 227914 w 335006"/>
                <a:gd name="connsiteY6" fmla="*/ 840259 h 873211"/>
                <a:gd name="connsiteX7" fmla="*/ 335006 w 335006"/>
                <a:gd name="connsiteY7" fmla="*/ 873211 h 87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006" h="873211">
                  <a:moveTo>
                    <a:pt x="236152" y="0"/>
                  </a:moveTo>
                  <a:cubicBezTo>
                    <a:pt x="175741" y="35011"/>
                    <a:pt x="115330" y="70022"/>
                    <a:pt x="79633" y="115330"/>
                  </a:cubicBezTo>
                  <a:cubicBezTo>
                    <a:pt x="43936" y="160638"/>
                    <a:pt x="31579" y="227914"/>
                    <a:pt x="21968" y="271849"/>
                  </a:cubicBezTo>
                  <a:cubicBezTo>
                    <a:pt x="12357" y="315784"/>
                    <a:pt x="23341" y="339125"/>
                    <a:pt x="21968" y="378941"/>
                  </a:cubicBezTo>
                  <a:cubicBezTo>
                    <a:pt x="20595" y="418757"/>
                    <a:pt x="0" y="455827"/>
                    <a:pt x="13730" y="510746"/>
                  </a:cubicBezTo>
                  <a:cubicBezTo>
                    <a:pt x="27460" y="565665"/>
                    <a:pt x="68650" y="653535"/>
                    <a:pt x="104347" y="708454"/>
                  </a:cubicBezTo>
                  <a:cubicBezTo>
                    <a:pt x="140044" y="763373"/>
                    <a:pt x="189471" y="812800"/>
                    <a:pt x="227914" y="840259"/>
                  </a:cubicBezTo>
                  <a:cubicBezTo>
                    <a:pt x="266357" y="867718"/>
                    <a:pt x="300681" y="870464"/>
                    <a:pt x="335006" y="873211"/>
                  </a:cubicBezTo>
                </a:path>
              </a:pathLst>
            </a:cu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 autoUpdateAnimBg="0"/>
      <p:bldP spid="9" grpId="0" build="p"/>
      <p:bldP spid="10" grpId="0" build="p" autoUpdateAnimBg="0"/>
      <p:bldP spid="11" grpId="0" build="p" autoUpdateAnimBg="0"/>
      <p:bldP spid="12" grpId="0" build="p" autoUpdateAnimBg="0"/>
      <p:bldP spid="13" grpId="0" build="p" autoUpdateAnimBg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9" name="Rectangle 4"/>
          <p:cNvSpPr>
            <a:spLocks/>
          </p:cNvSpPr>
          <p:nvPr/>
        </p:nvSpPr>
        <p:spPr bwMode="auto">
          <a:xfrm>
            <a:off x="571472" y="857232"/>
            <a:ext cx="314327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Правила Кирхгофа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8" name="Rectangle 13"/>
          <p:cNvSpPr>
            <a:spLocks noChangeArrowheads="1"/>
          </p:cNvSpPr>
          <p:nvPr/>
        </p:nvSpPr>
        <p:spPr bwMode="auto">
          <a:xfrm>
            <a:off x="500034" y="285728"/>
            <a:ext cx="6858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13.3. Разветвлённые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цепи.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Правила </a:t>
            </a:r>
            <a:r>
              <a:rPr lang="en-US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Кирхгофа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3" name="Rectangle 8"/>
          <p:cNvSpPr>
            <a:spLocks/>
          </p:cNvSpPr>
          <p:nvPr/>
        </p:nvSpPr>
        <p:spPr bwMode="auto">
          <a:xfrm>
            <a:off x="4929190" y="4143380"/>
            <a:ext cx="121444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!!?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28596" y="1357298"/>
            <a:ext cx="7769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>
              <a:buFontTx/>
              <a:buChar char="•"/>
            </a:pP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Алгебраическая сумма сил токов, сходящихся в узле, равна нулю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7786710" y="1714488"/>
          <a:ext cx="924319" cy="675994"/>
        </p:xfrm>
        <a:graphic>
          <a:graphicData uri="http://schemas.openxmlformats.org/presentationml/2006/ole">
            <p:oleObj spid="_x0000_s99330" name="Формула" r:id="rId4" imgW="634725" imgH="469696" progId="Equation.3">
              <p:embed/>
            </p:oleObj>
          </a:graphicData>
        </a:graphic>
      </p:graphicFrame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7266018" y="1643050"/>
            <a:ext cx="1735138" cy="928694"/>
          </a:xfrm>
          <a:prstGeom prst="cloudCallout">
            <a:avLst>
              <a:gd name="adj1" fmla="val -180426"/>
              <a:gd name="adj2" fmla="val -36253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500034" y="2714620"/>
            <a:ext cx="77692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just">
              <a:buFontTx/>
              <a:buChar char="•"/>
            </a:pP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lang="ru-RU" i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лгебраическая сумма произведений сил токов на полные сопротивления в неразветвлённых участках контура равна алгебраической сумме ЭДС, действующих в контуре:</a:t>
            </a:r>
          </a:p>
        </p:txBody>
      </p:sp>
      <p:graphicFrame>
        <p:nvGraphicFramePr>
          <p:cNvPr id="37898" name="Object 10"/>
          <p:cNvGraphicFramePr>
            <a:graphicFrameLocks noChangeAspect="1"/>
          </p:cNvGraphicFramePr>
          <p:nvPr/>
        </p:nvGraphicFramePr>
        <p:xfrm>
          <a:off x="6542088" y="3652838"/>
          <a:ext cx="2058987" cy="550862"/>
        </p:xfrm>
        <a:graphic>
          <a:graphicData uri="http://schemas.openxmlformats.org/presentationml/2006/ole">
            <p:oleObj spid="_x0000_s99331" name="Формула" r:id="rId5" imgW="1269720" imgH="342720" progId="Equation.3">
              <p:embed/>
            </p:oleObj>
          </a:graphicData>
        </a:graphic>
      </p:graphicFrame>
      <p:sp>
        <p:nvSpPr>
          <p:cNvPr id="64" name="AutoShape 6"/>
          <p:cNvSpPr>
            <a:spLocks noChangeArrowheads="1"/>
          </p:cNvSpPr>
          <p:nvPr/>
        </p:nvSpPr>
        <p:spPr bwMode="auto">
          <a:xfrm>
            <a:off x="5929322" y="3429000"/>
            <a:ext cx="3071834" cy="1143008"/>
          </a:xfrm>
          <a:prstGeom prst="cloudCallout">
            <a:avLst>
              <a:gd name="adj1" fmla="val 40781"/>
              <a:gd name="adj2" fmla="val -78529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57224" y="3857628"/>
            <a:ext cx="3144838" cy="2319338"/>
            <a:chOff x="2009" y="8593"/>
            <a:chExt cx="4953" cy="3652"/>
          </a:xfrm>
        </p:grpSpPr>
        <p:sp>
          <p:nvSpPr>
            <p:cNvPr id="37901" name="AutoShape 13"/>
            <p:cNvSpPr>
              <a:spLocks noChangeAspect="1" noChangeArrowheads="1"/>
            </p:cNvSpPr>
            <p:nvPr/>
          </p:nvSpPr>
          <p:spPr bwMode="auto">
            <a:xfrm>
              <a:off x="2009" y="8593"/>
              <a:ext cx="4953" cy="3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>
              <a:off x="3225" y="9272"/>
              <a:ext cx="49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>
              <a:off x="3710" y="9272"/>
              <a:ext cx="4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04" name="Rectangle 16"/>
            <p:cNvSpPr>
              <a:spLocks noChangeArrowheads="1"/>
            </p:cNvSpPr>
            <p:nvPr/>
          </p:nvSpPr>
          <p:spPr bwMode="auto">
            <a:xfrm>
              <a:off x="4168" y="9188"/>
              <a:ext cx="450" cy="14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>
              <a:off x="4618" y="9272"/>
              <a:ext cx="3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>
              <a:off x="4951" y="9188"/>
              <a:ext cx="0" cy="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>
              <a:off x="5009" y="9051"/>
              <a:ext cx="0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>
              <a:off x="5017" y="9272"/>
              <a:ext cx="3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>
              <a:off x="5393" y="9272"/>
              <a:ext cx="5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H="1">
              <a:off x="2982" y="9317"/>
              <a:ext cx="182" cy="4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 rot="21472314" flipH="1">
              <a:off x="2805" y="9612"/>
              <a:ext cx="264" cy="6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2" name="Rectangle 24"/>
            <p:cNvSpPr>
              <a:spLocks noChangeArrowheads="1"/>
            </p:cNvSpPr>
            <p:nvPr/>
          </p:nvSpPr>
          <p:spPr bwMode="auto">
            <a:xfrm rot="17478051">
              <a:off x="2511" y="10424"/>
              <a:ext cx="452" cy="1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 flipH="1">
              <a:off x="2475" y="10719"/>
              <a:ext cx="193" cy="5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>
              <a:off x="2518" y="11310"/>
              <a:ext cx="49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5" name="Line 27"/>
            <p:cNvSpPr>
              <a:spLocks noChangeShapeType="1"/>
            </p:cNvSpPr>
            <p:nvPr/>
          </p:nvSpPr>
          <p:spPr bwMode="auto">
            <a:xfrm>
              <a:off x="2972" y="11310"/>
              <a:ext cx="4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6" name="Rectangle 28"/>
            <p:cNvSpPr>
              <a:spLocks noChangeArrowheads="1"/>
            </p:cNvSpPr>
            <p:nvPr/>
          </p:nvSpPr>
          <p:spPr bwMode="auto">
            <a:xfrm>
              <a:off x="3430" y="11227"/>
              <a:ext cx="450" cy="14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7" name="Line 29"/>
            <p:cNvSpPr>
              <a:spLocks noChangeShapeType="1"/>
            </p:cNvSpPr>
            <p:nvPr/>
          </p:nvSpPr>
          <p:spPr bwMode="auto">
            <a:xfrm>
              <a:off x="3880" y="11310"/>
              <a:ext cx="3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8" name="Line 30"/>
            <p:cNvSpPr>
              <a:spLocks noChangeShapeType="1"/>
            </p:cNvSpPr>
            <p:nvPr/>
          </p:nvSpPr>
          <p:spPr bwMode="auto">
            <a:xfrm>
              <a:off x="4214" y="11235"/>
              <a:ext cx="1" cy="1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19" name="Line 31"/>
            <p:cNvSpPr>
              <a:spLocks noChangeShapeType="1"/>
            </p:cNvSpPr>
            <p:nvPr/>
          </p:nvSpPr>
          <p:spPr bwMode="auto">
            <a:xfrm>
              <a:off x="4271" y="11097"/>
              <a:ext cx="1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0" name="Line 32"/>
            <p:cNvSpPr>
              <a:spLocks noChangeShapeType="1"/>
            </p:cNvSpPr>
            <p:nvPr/>
          </p:nvSpPr>
          <p:spPr bwMode="auto">
            <a:xfrm>
              <a:off x="4271" y="11310"/>
              <a:ext cx="3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1" name="Line 33"/>
            <p:cNvSpPr>
              <a:spLocks noChangeShapeType="1"/>
            </p:cNvSpPr>
            <p:nvPr/>
          </p:nvSpPr>
          <p:spPr bwMode="auto">
            <a:xfrm>
              <a:off x="4656" y="11310"/>
              <a:ext cx="5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2" name="Line 34"/>
            <p:cNvSpPr>
              <a:spLocks noChangeShapeType="1"/>
            </p:cNvSpPr>
            <p:nvPr/>
          </p:nvSpPr>
          <p:spPr bwMode="auto">
            <a:xfrm rot="6669781">
              <a:off x="5666" y="9551"/>
              <a:ext cx="49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3" name="Line 35"/>
            <p:cNvSpPr>
              <a:spLocks noChangeShapeType="1"/>
            </p:cNvSpPr>
            <p:nvPr/>
          </p:nvSpPr>
          <p:spPr bwMode="auto">
            <a:xfrm rot="6669781">
              <a:off x="5769" y="9788"/>
              <a:ext cx="12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4" name="Rectangle 36"/>
            <p:cNvSpPr>
              <a:spLocks noChangeArrowheads="1"/>
            </p:cNvSpPr>
            <p:nvPr/>
          </p:nvSpPr>
          <p:spPr bwMode="auto">
            <a:xfrm rot="6669781">
              <a:off x="5335" y="10395"/>
              <a:ext cx="472" cy="13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5" name="Line 37"/>
            <p:cNvSpPr>
              <a:spLocks noChangeShapeType="1"/>
            </p:cNvSpPr>
            <p:nvPr/>
          </p:nvSpPr>
          <p:spPr bwMode="auto">
            <a:xfrm rot="6669781">
              <a:off x="5545" y="10077"/>
              <a:ext cx="34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6" name="Line 38"/>
            <p:cNvSpPr>
              <a:spLocks noChangeShapeType="1"/>
            </p:cNvSpPr>
            <p:nvPr/>
          </p:nvSpPr>
          <p:spPr bwMode="auto">
            <a:xfrm rot="6669781">
              <a:off x="5787" y="9842"/>
              <a:ext cx="1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7" name="Line 39"/>
            <p:cNvSpPr>
              <a:spLocks noChangeShapeType="1"/>
            </p:cNvSpPr>
            <p:nvPr/>
          </p:nvSpPr>
          <p:spPr bwMode="auto">
            <a:xfrm rot="6669781">
              <a:off x="5808" y="9651"/>
              <a:ext cx="0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8" name="Line 40"/>
            <p:cNvSpPr>
              <a:spLocks noChangeShapeType="1"/>
            </p:cNvSpPr>
            <p:nvPr/>
          </p:nvSpPr>
          <p:spPr bwMode="auto">
            <a:xfrm rot="6669781">
              <a:off x="5210" y="10876"/>
              <a:ext cx="40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29" name="Line 41"/>
            <p:cNvSpPr>
              <a:spLocks noChangeShapeType="1"/>
            </p:cNvSpPr>
            <p:nvPr/>
          </p:nvSpPr>
          <p:spPr bwMode="auto">
            <a:xfrm rot="6669781" flipH="1">
              <a:off x="5143" y="11193"/>
              <a:ext cx="29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30" name="Rectangle 42"/>
            <p:cNvSpPr>
              <a:spLocks noChangeArrowheads="1"/>
            </p:cNvSpPr>
            <p:nvPr/>
          </p:nvSpPr>
          <p:spPr bwMode="auto">
            <a:xfrm rot="2591017">
              <a:off x="4045" y="10238"/>
              <a:ext cx="433" cy="14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31" name="Line 43"/>
            <p:cNvSpPr>
              <a:spLocks noChangeShapeType="1"/>
            </p:cNvSpPr>
            <p:nvPr/>
          </p:nvSpPr>
          <p:spPr bwMode="auto">
            <a:xfrm rot="2591017" flipH="1">
              <a:off x="4695" y="11037"/>
              <a:ext cx="6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32" name="Line 44"/>
            <p:cNvSpPr>
              <a:spLocks noChangeShapeType="1"/>
            </p:cNvSpPr>
            <p:nvPr/>
          </p:nvSpPr>
          <p:spPr bwMode="auto">
            <a:xfrm rot="2591017" flipH="1">
              <a:off x="4358" y="10642"/>
              <a:ext cx="50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33" name="Line 45"/>
            <p:cNvSpPr>
              <a:spLocks noChangeShapeType="1"/>
            </p:cNvSpPr>
            <p:nvPr/>
          </p:nvSpPr>
          <p:spPr bwMode="auto">
            <a:xfrm rot="2591017" flipH="1">
              <a:off x="3660" y="9981"/>
              <a:ext cx="5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34" name="Line 46"/>
            <p:cNvSpPr>
              <a:spLocks noChangeShapeType="1"/>
            </p:cNvSpPr>
            <p:nvPr/>
          </p:nvSpPr>
          <p:spPr bwMode="auto">
            <a:xfrm rot="2591017" flipH="1">
              <a:off x="3094" y="9560"/>
              <a:ext cx="7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35" name="Text Box 47"/>
            <p:cNvSpPr txBox="1">
              <a:spLocks noChangeArrowheads="1"/>
            </p:cNvSpPr>
            <p:nvPr/>
          </p:nvSpPr>
          <p:spPr bwMode="auto">
            <a:xfrm>
              <a:off x="2862" y="8855"/>
              <a:ext cx="512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а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6" name="Text Box 48"/>
            <p:cNvSpPr txBox="1">
              <a:spLocks noChangeArrowheads="1"/>
            </p:cNvSpPr>
            <p:nvPr/>
          </p:nvSpPr>
          <p:spPr bwMode="auto">
            <a:xfrm>
              <a:off x="5709" y="8879"/>
              <a:ext cx="486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2090" y="10924"/>
              <a:ext cx="57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d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8" name="Text Box 50"/>
            <p:cNvSpPr txBox="1">
              <a:spLocks noChangeArrowheads="1"/>
            </p:cNvSpPr>
            <p:nvPr/>
          </p:nvSpPr>
          <p:spPr bwMode="auto">
            <a:xfrm>
              <a:off x="5203" y="11171"/>
              <a:ext cx="649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c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39" name="Text Box 51"/>
            <p:cNvSpPr txBox="1">
              <a:spLocks noChangeArrowheads="1"/>
            </p:cNvSpPr>
            <p:nvPr/>
          </p:nvSpPr>
          <p:spPr bwMode="auto">
            <a:xfrm>
              <a:off x="3516" y="8773"/>
              <a:ext cx="85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5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5992" y="9344"/>
              <a:ext cx="743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5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1" name="Text Box 53"/>
            <p:cNvSpPr txBox="1">
              <a:spLocks noChangeArrowheads="1"/>
            </p:cNvSpPr>
            <p:nvPr/>
          </p:nvSpPr>
          <p:spPr bwMode="auto">
            <a:xfrm>
              <a:off x="2742" y="11340"/>
              <a:ext cx="617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5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2" name="Text Box 54"/>
            <p:cNvSpPr txBox="1">
              <a:spLocks noChangeArrowheads="1"/>
            </p:cNvSpPr>
            <p:nvPr/>
          </p:nvSpPr>
          <p:spPr bwMode="auto">
            <a:xfrm>
              <a:off x="2564" y="9299"/>
              <a:ext cx="683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5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3" name="Text Box 55"/>
            <p:cNvSpPr txBox="1">
              <a:spLocks noChangeArrowheads="1"/>
            </p:cNvSpPr>
            <p:nvPr/>
          </p:nvSpPr>
          <p:spPr bwMode="auto">
            <a:xfrm>
              <a:off x="3768" y="9515"/>
              <a:ext cx="829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5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4" name="Text Box 56"/>
            <p:cNvSpPr txBox="1">
              <a:spLocks noChangeArrowheads="1"/>
            </p:cNvSpPr>
            <p:nvPr/>
          </p:nvSpPr>
          <p:spPr bwMode="auto">
            <a:xfrm>
              <a:off x="4123" y="8705"/>
              <a:ext cx="716" cy="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5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r>
                <a:rPr kumimoji="0" lang="ru-RU" sz="15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5" name="Text Box 57"/>
            <p:cNvSpPr txBox="1">
              <a:spLocks noChangeArrowheads="1"/>
            </p:cNvSpPr>
            <p:nvPr/>
          </p:nvSpPr>
          <p:spPr bwMode="auto">
            <a:xfrm>
              <a:off x="5593" y="10315"/>
              <a:ext cx="703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5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6" name="Text Box 58"/>
            <p:cNvSpPr txBox="1">
              <a:spLocks noChangeArrowheads="1"/>
            </p:cNvSpPr>
            <p:nvPr/>
          </p:nvSpPr>
          <p:spPr bwMode="auto">
            <a:xfrm>
              <a:off x="3369" y="11340"/>
              <a:ext cx="729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5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7" name="Text Box 59"/>
            <p:cNvSpPr txBox="1">
              <a:spLocks noChangeArrowheads="1"/>
            </p:cNvSpPr>
            <p:nvPr/>
          </p:nvSpPr>
          <p:spPr bwMode="auto">
            <a:xfrm>
              <a:off x="2220" y="10116"/>
              <a:ext cx="679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5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4</a:t>
              </a: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8" name="Text Box 60"/>
            <p:cNvSpPr txBox="1">
              <a:spLocks noChangeArrowheads="1"/>
            </p:cNvSpPr>
            <p:nvPr/>
          </p:nvSpPr>
          <p:spPr bwMode="auto">
            <a:xfrm>
              <a:off x="4167" y="9800"/>
              <a:ext cx="677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5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r>
                <a:rPr kumimoji="0" lang="ru-RU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49" name="Text Box 61"/>
            <p:cNvSpPr txBox="1">
              <a:spLocks noChangeArrowheads="1"/>
            </p:cNvSpPr>
            <p:nvPr/>
          </p:nvSpPr>
          <p:spPr bwMode="auto">
            <a:xfrm>
              <a:off x="4617" y="8593"/>
              <a:ext cx="1063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ε</a:t>
              </a:r>
              <a:r>
                <a:rPr kumimoji="0" lang="en-US" sz="15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r>
                <a: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r>
                <a:rPr kumimoji="0" lang="en-US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50" name="Text Box 62"/>
            <p:cNvSpPr txBox="1">
              <a:spLocks noChangeArrowheads="1"/>
            </p:cNvSpPr>
            <p:nvPr/>
          </p:nvSpPr>
          <p:spPr bwMode="auto">
            <a:xfrm>
              <a:off x="5722" y="9740"/>
              <a:ext cx="1061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ε</a:t>
              </a:r>
              <a:r>
                <a:rPr kumimoji="0" lang="en-US" sz="15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51" name="Text Box 63"/>
            <p:cNvSpPr txBox="1">
              <a:spLocks noChangeArrowheads="1"/>
            </p:cNvSpPr>
            <p:nvPr/>
          </p:nvSpPr>
          <p:spPr bwMode="auto">
            <a:xfrm>
              <a:off x="3996" y="11380"/>
              <a:ext cx="952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ε</a:t>
              </a:r>
              <a:r>
                <a:rPr kumimoji="0" lang="en-US" sz="11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r>
                <a:rPr kumimoji="0" lang="en-US" sz="18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, </a:t>
              </a:r>
              <a:r>
                <a:rPr kumimoji="0" lang="en-US" sz="12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1200" b="0" i="0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3</a:t>
              </a:r>
              <a:r>
                <a:rPr kumimoji="0" lang="en-US" sz="15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52" name="Freeform 64"/>
            <p:cNvSpPr>
              <a:spLocks/>
            </p:cNvSpPr>
            <p:nvPr/>
          </p:nvSpPr>
          <p:spPr bwMode="auto">
            <a:xfrm>
              <a:off x="6040" y="9117"/>
              <a:ext cx="718" cy="12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105" y="45"/>
                </a:cxn>
                <a:cxn ang="0">
                  <a:pos x="652" y="45"/>
                </a:cxn>
                <a:cxn ang="0">
                  <a:pos x="742" y="0"/>
                </a:cxn>
              </a:cxnLst>
              <a:rect l="0" t="0" r="r" b="b"/>
              <a:pathLst>
                <a:path w="742" h="120">
                  <a:moveTo>
                    <a:pt x="0" y="120"/>
                  </a:moveTo>
                  <a:cubicBezTo>
                    <a:pt x="13" y="79"/>
                    <a:pt x="65" y="57"/>
                    <a:pt x="105" y="45"/>
                  </a:cubicBezTo>
                  <a:cubicBezTo>
                    <a:pt x="349" y="51"/>
                    <a:pt x="409" y="57"/>
                    <a:pt x="652" y="45"/>
                  </a:cubicBezTo>
                  <a:cubicBezTo>
                    <a:pt x="696" y="43"/>
                    <a:pt x="742" y="52"/>
                    <a:pt x="742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53" name="Freeform 65"/>
            <p:cNvSpPr>
              <a:spLocks/>
            </p:cNvSpPr>
            <p:nvPr/>
          </p:nvSpPr>
          <p:spPr bwMode="auto">
            <a:xfrm>
              <a:off x="2009" y="11303"/>
              <a:ext cx="435" cy="388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382" y="22"/>
                </a:cxn>
                <a:cxn ang="0">
                  <a:pos x="210" y="67"/>
                </a:cxn>
                <a:cxn ang="0">
                  <a:pos x="135" y="135"/>
                </a:cxn>
                <a:cxn ang="0">
                  <a:pos x="112" y="157"/>
                </a:cxn>
                <a:cxn ang="0">
                  <a:pos x="90" y="180"/>
                </a:cxn>
                <a:cxn ang="0">
                  <a:pos x="60" y="225"/>
                </a:cxn>
                <a:cxn ang="0">
                  <a:pos x="30" y="322"/>
                </a:cxn>
                <a:cxn ang="0">
                  <a:pos x="0" y="382"/>
                </a:cxn>
              </a:cxnLst>
              <a:rect l="0" t="0" r="r" b="b"/>
              <a:pathLst>
                <a:path w="450" h="382">
                  <a:moveTo>
                    <a:pt x="450" y="0"/>
                  </a:moveTo>
                  <a:cubicBezTo>
                    <a:pt x="411" y="25"/>
                    <a:pt x="441" y="10"/>
                    <a:pt x="382" y="22"/>
                  </a:cubicBezTo>
                  <a:cubicBezTo>
                    <a:pt x="324" y="34"/>
                    <a:pt x="268" y="56"/>
                    <a:pt x="210" y="67"/>
                  </a:cubicBezTo>
                  <a:cubicBezTo>
                    <a:pt x="161" y="105"/>
                    <a:pt x="193" y="78"/>
                    <a:pt x="135" y="135"/>
                  </a:cubicBezTo>
                  <a:cubicBezTo>
                    <a:pt x="127" y="142"/>
                    <a:pt x="120" y="149"/>
                    <a:pt x="112" y="157"/>
                  </a:cubicBezTo>
                  <a:cubicBezTo>
                    <a:pt x="104" y="165"/>
                    <a:pt x="90" y="180"/>
                    <a:pt x="90" y="180"/>
                  </a:cubicBezTo>
                  <a:cubicBezTo>
                    <a:pt x="64" y="253"/>
                    <a:pt x="107" y="141"/>
                    <a:pt x="60" y="225"/>
                  </a:cubicBezTo>
                  <a:cubicBezTo>
                    <a:pt x="45" y="252"/>
                    <a:pt x="40" y="292"/>
                    <a:pt x="30" y="322"/>
                  </a:cubicBezTo>
                  <a:cubicBezTo>
                    <a:pt x="24" y="340"/>
                    <a:pt x="9" y="364"/>
                    <a:pt x="0" y="38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54" name="Oval 66"/>
            <p:cNvSpPr>
              <a:spLocks noChangeArrowheads="1"/>
            </p:cNvSpPr>
            <p:nvPr/>
          </p:nvSpPr>
          <p:spPr bwMode="auto">
            <a:xfrm>
              <a:off x="5230" y="11247"/>
              <a:ext cx="88" cy="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55" name="Oval 67"/>
            <p:cNvSpPr>
              <a:spLocks noChangeArrowheads="1"/>
            </p:cNvSpPr>
            <p:nvPr/>
          </p:nvSpPr>
          <p:spPr bwMode="auto">
            <a:xfrm>
              <a:off x="5968" y="9241"/>
              <a:ext cx="81" cy="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56" name="Oval 68"/>
            <p:cNvSpPr>
              <a:spLocks noChangeArrowheads="1"/>
            </p:cNvSpPr>
            <p:nvPr/>
          </p:nvSpPr>
          <p:spPr bwMode="auto">
            <a:xfrm>
              <a:off x="3137" y="9233"/>
              <a:ext cx="80" cy="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7957" name="Oval 69"/>
            <p:cNvSpPr>
              <a:spLocks noChangeArrowheads="1"/>
            </p:cNvSpPr>
            <p:nvPr/>
          </p:nvSpPr>
          <p:spPr bwMode="auto">
            <a:xfrm>
              <a:off x="2429" y="11250"/>
              <a:ext cx="82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23" name="Rectangle 4"/>
          <p:cNvSpPr>
            <a:spLocks/>
          </p:cNvSpPr>
          <p:nvPr/>
        </p:nvSpPr>
        <p:spPr bwMode="auto">
          <a:xfrm>
            <a:off x="3857620" y="4429132"/>
            <a:ext cx="157163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Знаки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cxnSp>
        <p:nvCxnSpPr>
          <p:cNvPr id="125" name="Прямая со стрелкой 124"/>
          <p:cNvCxnSpPr/>
          <p:nvPr/>
        </p:nvCxnSpPr>
        <p:spPr>
          <a:xfrm>
            <a:off x="2618007" y="4458625"/>
            <a:ext cx="285752" cy="15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>
            <a:off x="2143108" y="5391382"/>
            <a:ext cx="285752" cy="15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 rot="5400000" flipH="1" flipV="1">
            <a:off x="3036083" y="4536289"/>
            <a:ext cx="142876" cy="7143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Дуга 131"/>
          <p:cNvSpPr/>
          <p:nvPr/>
        </p:nvSpPr>
        <p:spPr>
          <a:xfrm>
            <a:off x="3786182" y="5000636"/>
            <a:ext cx="500066" cy="500066"/>
          </a:xfrm>
          <a:prstGeom prst="arc">
            <a:avLst>
              <a:gd name="adj1" fmla="val 3882011"/>
              <a:gd name="adj2" fmla="val 0"/>
            </a:avLst>
          </a:prstGeom>
          <a:ln w="28575">
            <a:solidFill>
              <a:srgbClr val="0000FF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428596" y="3714752"/>
            <a:ext cx="12858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build="p" autoUpdateAnimBg="0"/>
      <p:bldP spid="63" grpId="0" build="p"/>
      <p:bldP spid="37891" grpId="0" build="p"/>
      <p:bldP spid="37894" grpId="0" animBg="1"/>
      <p:bldP spid="61" grpId="0" build="p"/>
      <p:bldP spid="64" grpId="0" animBg="1"/>
      <p:bldP spid="123" grpId="0" build="p"/>
      <p:bldP spid="132" grpId="0" animBg="1"/>
      <p:bldP spid="37958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9609</TotalTime>
  <Words>591</Words>
  <Application>Microsoft Office PowerPoint</Application>
  <PresentationFormat>Экран (4:3)</PresentationFormat>
  <Paragraphs>143</Paragraphs>
  <Slides>14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Бумажная</vt:lpstr>
      <vt:lpstr>Точечный рисунок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807</cp:revision>
  <dcterms:created xsi:type="dcterms:W3CDTF">2010-10-03T06:36:32Z</dcterms:created>
  <dcterms:modified xsi:type="dcterms:W3CDTF">2023-05-03T13:56:52Z</dcterms:modified>
</cp:coreProperties>
</file>