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331" r:id="rId2"/>
    <p:sldId id="416" r:id="rId3"/>
    <p:sldId id="407" r:id="rId4"/>
    <p:sldId id="408" r:id="rId5"/>
    <p:sldId id="412" r:id="rId6"/>
    <p:sldId id="417" r:id="rId7"/>
    <p:sldId id="413" r:id="rId8"/>
    <p:sldId id="414" r:id="rId9"/>
    <p:sldId id="415" r:id="rId10"/>
    <p:sldId id="418" r:id="rId11"/>
    <p:sldId id="419" r:id="rId12"/>
    <p:sldId id="420" r:id="rId13"/>
    <p:sldId id="421" r:id="rId14"/>
    <p:sldId id="423" r:id="rId15"/>
    <p:sldId id="422" r:id="rId16"/>
    <p:sldId id="41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36" autoAdjust="0"/>
    <p:restoredTop sz="97552" autoAdjust="0"/>
  </p:normalViewPr>
  <p:slideViewPr>
    <p:cSldViewPr>
      <p:cViewPr>
        <p:scale>
          <a:sx n="120" d="100"/>
          <a:sy n="120" d="100"/>
        </p:scale>
        <p:origin x="-106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17.03.2023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9.png"/><Relationship Id="rId9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gi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gif"/><Relationship Id="rId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5.png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38546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85884" y="-68083"/>
            <a:ext cx="6286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5: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Работа и энергия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285720" y="214290"/>
            <a:ext cx="342902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Плоское движение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4530632">
            <a:off x="4272469" y="1975036"/>
            <a:ext cx="434606" cy="103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5000628" y="2214554"/>
            <a:ext cx="3929090" cy="1571636"/>
          </a:xfrm>
          <a:prstGeom prst="cloudCallout">
            <a:avLst>
              <a:gd name="adj1" fmla="val 49108"/>
              <a:gd name="adj2" fmla="val -8094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021138" y="1204913"/>
          <a:ext cx="4960937" cy="735012"/>
        </p:xfrm>
        <a:graphic>
          <a:graphicData uri="http://schemas.openxmlformats.org/presentationml/2006/ole">
            <p:oleObj spid="_x0000_s28674" name="Формула" r:id="rId4" imgW="3174840" imgH="469800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4000500" y="315913"/>
          <a:ext cx="1319213" cy="727075"/>
        </p:xfrm>
        <a:graphic>
          <a:graphicData uri="http://schemas.openxmlformats.org/presentationml/2006/ole">
            <p:oleObj spid="_x0000_s28675" name="Формула" r:id="rId5" imgW="850680" imgH="469800" progId="Equation.3">
              <p:embed/>
            </p:oleObj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6038850" y="381000"/>
          <a:ext cx="2044700" cy="522288"/>
        </p:xfrm>
        <a:graphic>
          <a:graphicData uri="http://schemas.openxmlformats.org/presentationml/2006/ole">
            <p:oleObj spid="_x0000_s28676" name="Формула" r:id="rId6" imgW="1054080" imgH="266400" progId="Equation.3">
              <p:embed/>
            </p:oleObj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5468938" y="2489200"/>
          <a:ext cx="2697162" cy="881063"/>
        </p:xfrm>
        <a:graphic>
          <a:graphicData uri="http://schemas.openxmlformats.org/presentationml/2006/ole">
            <p:oleObj spid="_x0000_s28677" name="Формула" r:id="rId7" imgW="1434960" imgH="469800" progId="Equation.3">
              <p:embed/>
            </p:oleObj>
          </a:graphicData>
        </a:graphic>
      </p:graphicFrame>
      <p:sp>
        <p:nvSpPr>
          <p:cNvPr id="42" name="Rectangle 4"/>
          <p:cNvSpPr>
            <a:spLocks/>
          </p:cNvSpPr>
          <p:nvPr/>
        </p:nvSpPr>
        <p:spPr bwMode="auto">
          <a:xfrm>
            <a:off x="71406" y="4143380"/>
            <a:ext cx="792961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.8</a:t>
            </a:r>
            <a:r>
              <a:rPr lang="en-US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Консервативные и неконсервативные силы </a:t>
            </a:r>
            <a:endParaRPr lang="ru-RU" sz="2400" b="1" dirty="0">
              <a:solidFill>
                <a:srgbClr val="8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-142908" y="4786322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8"/>
              </a:buBlip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Силы, работа которых не зависит от формы траектории, а определяется лишь начальным и конечным положением тела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называются консервативными   </a:t>
            </a:r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>
            <a:off x="357158" y="5857892"/>
            <a:ext cx="864399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Примеры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гравитационные (тяжести), упругие,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кулоновские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, …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85720" y="857232"/>
            <a:ext cx="3429024" cy="2476887"/>
            <a:chOff x="285720" y="857232"/>
            <a:chExt cx="3429024" cy="247688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85720" y="857232"/>
              <a:ext cx="3429024" cy="2476887"/>
              <a:chOff x="285720" y="857232"/>
              <a:chExt cx="3429024" cy="2476887"/>
            </a:xfrm>
          </p:grpSpPr>
          <p:pic>
            <p:nvPicPr>
              <p:cNvPr id="37895" name="Picture 7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5720" y="857232"/>
                <a:ext cx="3429024" cy="24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Rectangle 4"/>
              <p:cNvSpPr>
                <a:spLocks/>
              </p:cNvSpPr>
              <p:nvPr/>
            </p:nvSpPr>
            <p:spPr bwMode="auto">
              <a:xfrm>
                <a:off x="1357290" y="2746181"/>
                <a:ext cx="571504" cy="317435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sz="20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000" b="1" i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1174659" y="1976508"/>
              <a:ext cx="357190" cy="317435"/>
            </a:xfrm>
            <a:prstGeom prst="rect">
              <a:avLst/>
            </a:prstGeom>
            <a:solidFill>
              <a:schemeClr val="tx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4"/>
            <p:cNvSpPr>
              <a:spLocks/>
            </p:cNvSpPr>
            <p:nvPr/>
          </p:nvSpPr>
          <p:spPr bwMode="auto">
            <a:xfrm>
              <a:off x="1071538" y="1960485"/>
              <a:ext cx="642942" cy="317435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subSp spid="_x0000_s2867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902">
                                            <p:subSp spid="_x0000_s2867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6" grpId="0" animBg="1" autoUpdateAnimBg="0"/>
      <p:bldP spid="42" grpId="0" build="p"/>
      <p:bldP spid="37904" grpId="0" build="p"/>
      <p:bldP spid="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214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>
            <a:off x="357158" y="1000108"/>
            <a:ext cx="864399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Примеры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гравитационные (тяжести), </a:t>
            </a:r>
            <a:r>
              <a:rPr lang="ru-RU" sz="2200" dirty="0" smtClean="0">
                <a:solidFill>
                  <a:srgbClr val="FF0000"/>
                </a:solidFill>
                <a:latin typeface="Constantia" pitchFamily="18" charset="0"/>
              </a:rPr>
              <a:t>упругие, </a:t>
            </a:r>
            <a:r>
              <a:rPr lang="en-US" sz="2200" dirty="0" smtClean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кулоновские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, …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2000232" y="3143248"/>
            <a:ext cx="385765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А неконсервативные?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5" name="Rectangle 8"/>
          <p:cNvSpPr>
            <a:spLocks/>
          </p:cNvSpPr>
          <p:nvPr/>
        </p:nvSpPr>
        <p:spPr bwMode="auto">
          <a:xfrm>
            <a:off x="5857884" y="2928934"/>
            <a:ext cx="181336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 …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57158" y="3929066"/>
            <a:ext cx="8572560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… 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трения; реактивная сила; сила, действующая на заряженную частицу со стороны вихревого электрического поля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, …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0034" y="428604"/>
            <a:ext cx="471490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u="sng" dirty="0" smtClean="0">
                <a:solidFill>
                  <a:srgbClr val="00B0F0"/>
                </a:solidFill>
                <a:latin typeface="Constantia" pitchFamily="18" charset="0"/>
              </a:rPr>
              <a:t>Зам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. Можно показать, что 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5643570" y="285728"/>
          <a:ext cx="1357322" cy="623134"/>
        </p:xfrm>
        <a:graphic>
          <a:graphicData uri="http://schemas.openxmlformats.org/presentationml/2006/ole">
            <p:oleObj spid="_x0000_s29698" name="Формула" r:id="rId4" imgW="698400" imgH="317160" progId="Equation.3">
              <p:embed/>
            </p:oleObj>
          </a:graphicData>
        </a:graphic>
      </p:graphicFrame>
      <p:sp>
        <p:nvSpPr>
          <p:cNvPr id="31" name="Дуга 30"/>
          <p:cNvSpPr/>
          <p:nvPr/>
        </p:nvSpPr>
        <p:spPr>
          <a:xfrm rot="10800000">
            <a:off x="6000760" y="642918"/>
            <a:ext cx="142876" cy="142876"/>
          </a:xfrm>
          <a:prstGeom prst="arc">
            <a:avLst>
              <a:gd name="adj1" fmla="val 16200000"/>
              <a:gd name="adj2" fmla="val 15560051"/>
            </a:avLst>
          </a:prstGeom>
          <a:ln>
            <a:solidFill>
              <a:schemeClr val="bg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607050" y="4857749"/>
          <a:ext cx="1431925" cy="622300"/>
        </p:xfrm>
        <a:graphic>
          <a:graphicData uri="http://schemas.openxmlformats.org/presentationml/2006/ole">
            <p:oleObj spid="_x0000_s29699" name="Формула" r:id="rId5" imgW="736560" imgH="317160" progId="Equation.3">
              <p:embed/>
            </p:oleObj>
          </a:graphicData>
        </a:graphic>
      </p:graphicFrame>
      <p:sp>
        <p:nvSpPr>
          <p:cNvPr id="34" name="Дуга 33"/>
          <p:cNvSpPr/>
          <p:nvPr/>
        </p:nvSpPr>
        <p:spPr>
          <a:xfrm rot="10800000">
            <a:off x="6000760" y="5214950"/>
            <a:ext cx="142876" cy="142876"/>
          </a:xfrm>
          <a:prstGeom prst="arc">
            <a:avLst>
              <a:gd name="adj1" fmla="val 16200000"/>
              <a:gd name="adj2" fmla="val 15560051"/>
            </a:avLst>
          </a:prstGeom>
          <a:ln>
            <a:solidFill>
              <a:schemeClr val="bg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3071802" y="5572140"/>
            <a:ext cx="207170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Шкаф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857356" y="1643050"/>
            <a:ext cx="392909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*</a:t>
            </a:r>
            <a:r>
              <a:rPr lang="ru-RU" sz="3200" b="1" i="1" baseline="30000" dirty="0" smtClean="0">
                <a:solidFill>
                  <a:srgbClr val="0070C0"/>
                </a:solidFill>
                <a:latin typeface="Constantia" pitchFamily="18" charset="0"/>
              </a:rPr>
              <a:t>)</a:t>
            </a:r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 Всегда ли </a:t>
            </a:r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 …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33" grpId="0" build="p"/>
      <p:bldP spid="35" grpId="0" build="p"/>
      <p:bldP spid="27" grpId="0" build="p"/>
      <p:bldP spid="28" grpId="0" build="p"/>
      <p:bldP spid="31" grpId="0" animBg="1"/>
      <p:bldP spid="34" grpId="0" animBg="1"/>
      <p:bldP spid="36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/>
          </p:cNvSpPr>
          <p:nvPr/>
        </p:nvSpPr>
        <p:spPr bwMode="auto">
          <a:xfrm>
            <a:off x="3286116" y="5857892"/>
            <a:ext cx="3643338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Консервативна</a:t>
            </a:r>
            <a:endParaRPr lang="ru-RU" sz="2800" b="1" dirty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714348" y="428604"/>
            <a:ext cx="814393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Теорема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о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консервативности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центральных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сил</a:t>
            </a: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860800" y="1873250"/>
          <a:ext cx="2982913" cy="681038"/>
        </p:xfrm>
        <a:graphic>
          <a:graphicData uri="http://schemas.openxmlformats.org/presentationml/2006/ole">
            <p:oleObj spid="_x0000_s30722" name="Формула" r:id="rId4" imgW="1155600" imgH="266400" progId="Equation.3">
              <p:embed/>
            </p:oleObj>
          </a:graphicData>
        </a:graphic>
      </p:graphicFrame>
      <p:sp>
        <p:nvSpPr>
          <p:cNvPr id="38" name="Rectangle 4"/>
          <p:cNvSpPr>
            <a:spLocks/>
          </p:cNvSpPr>
          <p:nvPr/>
        </p:nvSpPr>
        <p:spPr bwMode="auto">
          <a:xfrm>
            <a:off x="214282" y="4643446"/>
            <a:ext cx="242889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 -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Силовой центр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7572396" y="1285860"/>
          <a:ext cx="1071570" cy="937623"/>
        </p:xfrm>
        <a:graphic>
          <a:graphicData uri="http://schemas.openxmlformats.org/presentationml/2006/ole">
            <p:oleObj spid="_x0000_s30723" name="Формула" r:id="rId5" imgW="533169" imgH="469696" progId="Equation.3">
              <p:embed/>
            </p:oleObj>
          </a:graphicData>
        </a:graphic>
      </p:graphicFrame>
      <p:sp>
        <p:nvSpPr>
          <p:cNvPr id="40" name="Rectangle 4"/>
          <p:cNvSpPr>
            <a:spLocks/>
          </p:cNvSpPr>
          <p:nvPr/>
        </p:nvSpPr>
        <p:spPr bwMode="auto">
          <a:xfrm>
            <a:off x="3500430" y="1071546"/>
            <a:ext cx="282444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Центральная сила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-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1" name="Rectangle 8"/>
          <p:cNvSpPr>
            <a:spLocks/>
          </p:cNvSpPr>
          <p:nvPr/>
        </p:nvSpPr>
        <p:spPr bwMode="auto">
          <a:xfrm>
            <a:off x="6190737" y="87526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>
            <a:off x="3714744" y="2714620"/>
            <a:ext cx="4643470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(гравитационные, упругие,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кулоновские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3895043" y="3357562"/>
          <a:ext cx="4311523" cy="1071571"/>
        </p:xfrm>
        <a:graphic>
          <a:graphicData uri="http://schemas.openxmlformats.org/presentationml/2006/ole">
            <p:oleObj spid="_x0000_s30724" name="Формула" r:id="rId6" imgW="2234880" imgH="558720" progId="Equation.3">
              <p:embed/>
            </p:oleObj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3195638" y="4752975"/>
          <a:ext cx="5230812" cy="779463"/>
        </p:xfrm>
        <a:graphic>
          <a:graphicData uri="http://schemas.openxmlformats.org/presentationml/2006/ole">
            <p:oleObj spid="_x0000_s30725" name="Формула" r:id="rId7" imgW="3429000" imgH="507960" progId="Equation.3">
              <p:embed/>
            </p:oleObj>
          </a:graphicData>
        </a:graphic>
      </p:graphicFrame>
      <p:sp>
        <p:nvSpPr>
          <p:cNvPr id="47" name="Выгнутая влево стрелка 46"/>
          <p:cNvSpPr/>
          <p:nvPr/>
        </p:nvSpPr>
        <p:spPr>
          <a:xfrm flipH="1">
            <a:off x="8501090" y="5033588"/>
            <a:ext cx="500066" cy="12144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Rectangle 8"/>
          <p:cNvSpPr>
            <a:spLocks/>
          </p:cNvSpPr>
          <p:nvPr/>
        </p:nvSpPr>
        <p:spPr bwMode="auto">
          <a:xfrm>
            <a:off x="6572264" y="5429286"/>
            <a:ext cx="1000132" cy="114298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80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8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00034" y="840489"/>
            <a:ext cx="2517374" cy="3874395"/>
            <a:chOff x="500034" y="840489"/>
            <a:chExt cx="2517374" cy="3874395"/>
          </a:xfrm>
        </p:grpSpPr>
        <p:grpSp>
          <p:nvGrpSpPr>
            <p:cNvPr id="30726" name="Group 6"/>
            <p:cNvGrpSpPr>
              <a:grpSpLocks noChangeAspect="1"/>
            </p:cNvGrpSpPr>
            <p:nvPr/>
          </p:nvGrpSpPr>
          <p:grpSpPr bwMode="auto">
            <a:xfrm>
              <a:off x="500034" y="840489"/>
              <a:ext cx="2517374" cy="3874395"/>
              <a:chOff x="7764" y="1627"/>
              <a:chExt cx="2560" cy="3940"/>
            </a:xfrm>
          </p:grpSpPr>
          <p:sp>
            <p:nvSpPr>
              <p:cNvPr id="30727" name="AutoShape 7"/>
              <p:cNvSpPr>
                <a:spLocks noChangeAspect="1" noChangeArrowheads="1"/>
              </p:cNvSpPr>
              <p:nvPr/>
            </p:nvSpPr>
            <p:spPr bwMode="auto">
              <a:xfrm>
                <a:off x="7764" y="1627"/>
                <a:ext cx="2560" cy="3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8550" y="1673"/>
                <a:ext cx="18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8782" y="2919"/>
                <a:ext cx="18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9051" y="3047"/>
                <a:ext cx="18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31" name="Text Box 11"/>
              <p:cNvSpPr txBox="1">
                <a:spLocks noChangeArrowheads="1"/>
              </p:cNvSpPr>
              <p:nvPr/>
            </p:nvSpPr>
            <p:spPr bwMode="auto">
              <a:xfrm>
                <a:off x="8552" y="4890"/>
                <a:ext cx="1688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</a:t>
                </a:r>
                <a:r>
                  <a:rPr lang="en-US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5</a:t>
                </a:r>
                <a:r>
                  <a:rPr lang="ru-RU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.8</a:t>
                </a:r>
              </a:p>
            </p:txBody>
          </p:sp>
          <p:sp>
            <p:nvSpPr>
              <p:cNvPr id="30732" name="Arc 12"/>
              <p:cNvSpPr>
                <a:spLocks/>
              </p:cNvSpPr>
              <p:nvPr/>
            </p:nvSpPr>
            <p:spPr bwMode="auto">
              <a:xfrm rot="22158281">
                <a:off x="8805" y="3238"/>
                <a:ext cx="181" cy="17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493"/>
                  <a:gd name="T1" fmla="*/ 0 h 21600"/>
                  <a:gd name="T2" fmla="*/ 20493 w 20493"/>
                  <a:gd name="T3" fmla="*/ 14774 h 21600"/>
                  <a:gd name="T4" fmla="*/ 0 w 204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93" h="21600" fill="none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</a:path>
                  <a:path w="20493" h="21600" stroke="0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auto">
              <a:xfrm rot="-2165990">
                <a:off x="7764" y="2492"/>
                <a:ext cx="2560" cy="1350"/>
              </a:xfrm>
              <a:custGeom>
                <a:avLst/>
                <a:gdLst/>
                <a:ahLst/>
                <a:cxnLst>
                  <a:cxn ang="0">
                    <a:pos x="0" y="1350"/>
                  </a:cxn>
                  <a:cxn ang="0">
                    <a:pos x="110" y="1140"/>
                  </a:cxn>
                  <a:cxn ang="0">
                    <a:pos x="290" y="950"/>
                  </a:cxn>
                  <a:cxn ang="0">
                    <a:pos x="580" y="800"/>
                  </a:cxn>
                  <a:cxn ang="0">
                    <a:pos x="880" y="760"/>
                  </a:cxn>
                  <a:cxn ang="0">
                    <a:pos x="1090" y="780"/>
                  </a:cxn>
                  <a:cxn ang="0">
                    <a:pos x="1520" y="790"/>
                  </a:cxn>
                  <a:cxn ang="0">
                    <a:pos x="2080" y="630"/>
                  </a:cxn>
                  <a:cxn ang="0">
                    <a:pos x="2440" y="360"/>
                  </a:cxn>
                  <a:cxn ang="0">
                    <a:pos x="2710" y="0"/>
                  </a:cxn>
                </a:cxnLst>
                <a:rect l="0" t="0" r="r" b="b"/>
                <a:pathLst>
                  <a:path w="2710" h="1350">
                    <a:moveTo>
                      <a:pt x="0" y="1350"/>
                    </a:moveTo>
                    <a:cubicBezTo>
                      <a:pt x="31" y="1278"/>
                      <a:pt x="62" y="1207"/>
                      <a:pt x="110" y="1140"/>
                    </a:cubicBezTo>
                    <a:cubicBezTo>
                      <a:pt x="158" y="1073"/>
                      <a:pt x="212" y="1007"/>
                      <a:pt x="290" y="950"/>
                    </a:cubicBezTo>
                    <a:cubicBezTo>
                      <a:pt x="368" y="893"/>
                      <a:pt x="482" y="832"/>
                      <a:pt x="580" y="800"/>
                    </a:cubicBezTo>
                    <a:cubicBezTo>
                      <a:pt x="678" y="768"/>
                      <a:pt x="795" y="763"/>
                      <a:pt x="880" y="760"/>
                    </a:cubicBezTo>
                    <a:cubicBezTo>
                      <a:pt x="965" y="757"/>
                      <a:pt x="983" y="775"/>
                      <a:pt x="1090" y="780"/>
                    </a:cubicBezTo>
                    <a:cubicBezTo>
                      <a:pt x="1197" y="785"/>
                      <a:pt x="1355" y="815"/>
                      <a:pt x="1520" y="790"/>
                    </a:cubicBezTo>
                    <a:cubicBezTo>
                      <a:pt x="1685" y="765"/>
                      <a:pt x="1927" y="702"/>
                      <a:pt x="2080" y="630"/>
                    </a:cubicBezTo>
                    <a:cubicBezTo>
                      <a:pt x="2233" y="558"/>
                      <a:pt x="2335" y="465"/>
                      <a:pt x="2440" y="360"/>
                    </a:cubicBezTo>
                    <a:cubicBezTo>
                      <a:pt x="2545" y="255"/>
                      <a:pt x="2627" y="127"/>
                      <a:pt x="2710" y="0"/>
                    </a:cubicBezTo>
                  </a:path>
                </a:pathLst>
              </a:custGeom>
              <a:noFill/>
              <a:ln w="15875" cap="flat">
                <a:solidFill>
                  <a:srgbClr val="9933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34" name="Line 14"/>
              <p:cNvSpPr>
                <a:spLocks noChangeShapeType="1"/>
              </p:cNvSpPr>
              <p:nvPr/>
            </p:nvSpPr>
            <p:spPr bwMode="auto">
              <a:xfrm rot="3234010" flipV="1">
                <a:off x="8993" y="3014"/>
                <a:ext cx="46" cy="6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35" name="Text Box 15"/>
              <p:cNvSpPr txBox="1">
                <a:spLocks noChangeArrowheads="1"/>
              </p:cNvSpPr>
              <p:nvPr/>
            </p:nvSpPr>
            <p:spPr bwMode="auto">
              <a:xfrm>
                <a:off x="9558" y="2550"/>
                <a:ext cx="588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“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”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36" name="Line 16"/>
              <p:cNvSpPr>
                <a:spLocks noChangeShapeType="1"/>
              </p:cNvSpPr>
              <p:nvPr/>
            </p:nvSpPr>
            <p:spPr bwMode="auto">
              <a:xfrm flipV="1">
                <a:off x="8251" y="3490"/>
                <a:ext cx="501" cy="1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37" name="Line 17"/>
              <p:cNvSpPr>
                <a:spLocks noChangeShapeType="1"/>
              </p:cNvSpPr>
              <p:nvPr/>
            </p:nvSpPr>
            <p:spPr bwMode="auto">
              <a:xfrm>
                <a:off x="8884" y="3010"/>
                <a:ext cx="388" cy="12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38" name="AutoShape 18"/>
              <p:cNvSpPr>
                <a:spLocks noChangeArrowheads="1"/>
              </p:cNvSpPr>
              <p:nvPr/>
            </p:nvSpPr>
            <p:spPr bwMode="auto">
              <a:xfrm rot="6447868">
                <a:off x="8854" y="3035"/>
                <a:ext cx="121" cy="94"/>
              </a:xfrm>
              <a:prstGeom prst="parallelogram">
                <a:avLst>
                  <a:gd name="adj" fmla="val 0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39" name="Line 19"/>
              <p:cNvSpPr>
                <a:spLocks noChangeShapeType="1"/>
              </p:cNvSpPr>
              <p:nvPr/>
            </p:nvSpPr>
            <p:spPr bwMode="auto">
              <a:xfrm rot="19434010" flipV="1">
                <a:off x="8387" y="2316"/>
                <a:ext cx="1117" cy="91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40" name="Text Box 20"/>
              <p:cNvSpPr txBox="1">
                <a:spLocks noChangeArrowheads="1"/>
              </p:cNvSpPr>
              <p:nvPr/>
            </p:nvSpPr>
            <p:spPr bwMode="auto">
              <a:xfrm>
                <a:off x="8759" y="2802"/>
                <a:ext cx="389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AutoShape 21"/>
              <p:cNvSpPr>
                <a:spLocks/>
              </p:cNvSpPr>
              <p:nvPr/>
            </p:nvSpPr>
            <p:spPr bwMode="auto">
              <a:xfrm rot="991041">
                <a:off x="8690" y="2972"/>
                <a:ext cx="108" cy="535"/>
              </a:xfrm>
              <a:prstGeom prst="leftBrace">
                <a:avLst>
                  <a:gd name="adj1" fmla="val 41281"/>
                  <a:gd name="adj2" fmla="val 4909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42" name="Text Box 22"/>
              <p:cNvSpPr txBox="1">
                <a:spLocks noChangeArrowheads="1"/>
              </p:cNvSpPr>
              <p:nvPr/>
            </p:nvSpPr>
            <p:spPr bwMode="auto">
              <a:xfrm>
                <a:off x="8273" y="2940"/>
                <a:ext cx="554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dr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4" name="Text Box 24"/>
              <p:cNvSpPr txBox="1">
                <a:spLocks noChangeArrowheads="1"/>
              </p:cNvSpPr>
              <p:nvPr/>
            </p:nvSpPr>
            <p:spPr bwMode="auto">
              <a:xfrm>
                <a:off x="8636" y="3388"/>
                <a:ext cx="509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Text Box 25"/>
              <p:cNvSpPr txBox="1">
                <a:spLocks noChangeArrowheads="1"/>
              </p:cNvSpPr>
              <p:nvPr/>
            </p:nvSpPr>
            <p:spPr bwMode="auto">
              <a:xfrm>
                <a:off x="8064" y="4193"/>
                <a:ext cx="569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6" name="Text Box 26"/>
              <p:cNvSpPr txBox="1">
                <a:spLocks noChangeArrowheads="1"/>
              </p:cNvSpPr>
              <p:nvPr/>
            </p:nvSpPr>
            <p:spPr bwMode="auto">
              <a:xfrm>
                <a:off x="9399" y="1653"/>
                <a:ext cx="407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7" name="Text Box 27"/>
              <p:cNvSpPr txBox="1">
                <a:spLocks noChangeArrowheads="1"/>
              </p:cNvSpPr>
              <p:nvPr/>
            </p:nvSpPr>
            <p:spPr bwMode="auto">
              <a:xfrm>
                <a:off x="7939" y="4983"/>
                <a:ext cx="374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30748" name="Object 28"/>
            <p:cNvGraphicFramePr>
              <a:graphicFrameLocks noChangeAspect="1"/>
            </p:cNvGraphicFramePr>
            <p:nvPr/>
          </p:nvGraphicFramePr>
          <p:xfrm>
            <a:off x="1142976" y="1285860"/>
            <a:ext cx="529591" cy="357166"/>
          </p:xfrm>
          <a:graphic>
            <a:graphicData uri="http://schemas.openxmlformats.org/presentationml/2006/ole">
              <p:oleObj spid="_x0000_s30748" name="Формула" r:id="rId8" imgW="406224" imgH="279279" progId="Equation.3">
                <p:embed/>
              </p:oleObj>
            </a:graphicData>
          </a:graphic>
        </p:graphicFrame>
        <p:graphicFrame>
          <p:nvGraphicFramePr>
            <p:cNvPr id="30750" name="Object 30"/>
            <p:cNvGraphicFramePr>
              <a:graphicFrameLocks noChangeAspect="1"/>
            </p:cNvGraphicFramePr>
            <p:nvPr/>
          </p:nvGraphicFramePr>
          <p:xfrm>
            <a:off x="1928673" y="2285992"/>
            <a:ext cx="330709" cy="357166"/>
          </p:xfrm>
          <a:graphic>
            <a:graphicData uri="http://schemas.openxmlformats.org/presentationml/2006/ole">
              <p:oleObj spid="_x0000_s30750" name="Формула" r:id="rId9" imgW="241195" imgH="253890" progId="Equation.3">
                <p:embed/>
              </p:oleObj>
            </a:graphicData>
          </a:graphic>
        </p:graphicFrame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1428607" y="2190580"/>
              <a:ext cx="50006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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698325" y="4246622"/>
              <a:ext cx="50006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865175" y="3397196"/>
              <a:ext cx="50006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2119255" y="857232"/>
              <a:ext cx="50006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752" name="Object 32"/>
            <p:cNvGraphicFramePr>
              <a:graphicFrameLocks noChangeAspect="1"/>
            </p:cNvGraphicFramePr>
            <p:nvPr/>
          </p:nvGraphicFramePr>
          <p:xfrm>
            <a:off x="1500166" y="3143248"/>
            <a:ext cx="285720" cy="375008"/>
          </p:xfrm>
          <a:graphic>
            <a:graphicData uri="http://schemas.openxmlformats.org/presentationml/2006/ole">
              <p:oleObj spid="_x0000_s30752" name="Формула" r:id="rId10" imgW="152268" imgH="203024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subSp spid="_x0000_s3072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919">
                                            <p:subSp spid="_x0000_s3072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subSp spid="_x0000_s3072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921">
                                            <p:subSp spid="_x0000_s3072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subSp spid="_x0000_s3072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923">
                                            <p:subSp spid="_x0000_s3072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subSp spid="_x0000_s3072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925">
                                            <p:subSp spid="_x0000_s3072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 autoUpdateAnimBg="0"/>
      <p:bldP spid="38" grpId="0" build="p" autoUpdateAnimBg="0"/>
      <p:bldP spid="40" grpId="0" build="p" autoUpdateAnimBg="0"/>
      <p:bldP spid="41" grpId="0" build="p" autoUpdateAnimBg="0"/>
      <p:bldP spid="43" grpId="0" build="p" autoUpdateAnimBg="0"/>
      <p:bldP spid="47" grpId="0" animBg="1" autoUpdateAnimBg="0"/>
      <p:bldP spid="4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>
            <a:off x="3714744" y="714356"/>
            <a:ext cx="434606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1785918" y="1928802"/>
            <a:ext cx="571504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Только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для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консервативных сил</a:t>
            </a:r>
          </a:p>
        </p:txBody>
      </p:sp>
      <p:sp>
        <p:nvSpPr>
          <p:cNvPr id="41" name="Rectangle 8"/>
          <p:cNvSpPr>
            <a:spLocks/>
          </p:cNvSpPr>
          <p:nvPr/>
        </p:nvSpPr>
        <p:spPr bwMode="auto">
          <a:xfrm>
            <a:off x="7215206" y="165411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285720" y="1357298"/>
            <a:ext cx="864399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Запас работы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 счёт взаимодействия тел системы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95275" y="2643188"/>
          <a:ext cx="8077200" cy="449262"/>
        </p:xfrm>
        <a:graphic>
          <a:graphicData uri="http://schemas.openxmlformats.org/presentationml/2006/ole">
            <p:oleObj spid="_x0000_s31746" name="Формула" r:id="rId4" imgW="5295600" imgH="291960" progId="Equation.3">
              <p:embed/>
            </p:oleObj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4071934" y="3143248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/>
          </p:cNvSpPr>
          <p:nvPr/>
        </p:nvSpPr>
        <p:spPr bwMode="auto">
          <a:xfrm>
            <a:off x="6256264" y="3220220"/>
            <a:ext cx="274489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конфигурация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i="1" dirty="0" smtClean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5" name="Выгнутая вправо стрелка 44"/>
          <p:cNvSpPr/>
          <p:nvPr/>
        </p:nvSpPr>
        <p:spPr>
          <a:xfrm rot="6864522">
            <a:off x="6164855" y="3119612"/>
            <a:ext cx="574813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65125" y="3698274"/>
            <a:ext cx="6961188" cy="1375376"/>
            <a:chOff x="365125" y="3698274"/>
            <a:chExt cx="6961188" cy="1375376"/>
          </a:xfrm>
        </p:grpSpPr>
        <p:graphicFrame>
          <p:nvGraphicFramePr>
            <p:cNvPr id="40962" name="Object 2"/>
            <p:cNvGraphicFramePr>
              <a:graphicFrameLocks noChangeAspect="1"/>
            </p:cNvGraphicFramePr>
            <p:nvPr/>
          </p:nvGraphicFramePr>
          <p:xfrm>
            <a:off x="2009783" y="3698274"/>
            <a:ext cx="3776663" cy="573088"/>
          </p:xfrm>
          <a:graphic>
            <a:graphicData uri="http://schemas.openxmlformats.org/presentationml/2006/ole">
              <p:oleObj spid="_x0000_s31747" name="Формула" r:id="rId5" imgW="1942920" imgH="291960" progId="Equation.3">
                <p:embed/>
              </p:oleObj>
            </a:graphicData>
          </a:graphic>
        </p:graphicFrame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365125" y="3798888"/>
            <a:ext cx="1492250" cy="407987"/>
          </p:xfrm>
          <a:graphic>
            <a:graphicData uri="http://schemas.openxmlformats.org/presentationml/2006/ole">
              <p:oleObj spid="_x0000_s31748" name="Формула" r:id="rId6" imgW="977760" imgH="266400" progId="Equation.3">
                <p:embed/>
              </p:oleObj>
            </a:graphicData>
          </a:graphic>
        </p:graphicFrame>
        <p:graphicFrame>
          <p:nvGraphicFramePr>
            <p:cNvPr id="40964" name="Object 4"/>
            <p:cNvGraphicFramePr>
              <a:graphicFrameLocks noChangeAspect="1"/>
            </p:cNvGraphicFramePr>
            <p:nvPr/>
          </p:nvGraphicFramePr>
          <p:xfrm>
            <a:off x="1450975" y="4500563"/>
            <a:ext cx="5875338" cy="573087"/>
          </p:xfrm>
          <a:graphic>
            <a:graphicData uri="http://schemas.openxmlformats.org/presentationml/2006/ole">
              <p:oleObj spid="_x0000_s31749" name="Формула" r:id="rId7" imgW="3022560" imgH="291960" progId="Equation.3">
                <p:embed/>
              </p:oleObj>
            </a:graphicData>
          </a:graphic>
        </p:graphicFrame>
      </p:grpSp>
      <p:sp>
        <p:nvSpPr>
          <p:cNvPr id="46" name="Rectangle 4"/>
          <p:cNvSpPr>
            <a:spLocks/>
          </p:cNvSpPr>
          <p:nvPr/>
        </p:nvSpPr>
        <p:spPr bwMode="auto">
          <a:xfrm>
            <a:off x="357158" y="5143512"/>
            <a:ext cx="4857784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u="sng" dirty="0" smtClean="0">
                <a:solidFill>
                  <a:srgbClr val="00B0F0"/>
                </a:solidFill>
                <a:latin typeface="Constantia" pitchFamily="18" charset="0"/>
              </a:rPr>
              <a:t>Зам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.: 1) Скаляр, 2)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&gt;/&lt; 0 .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143108" y="5720424"/>
            <a:ext cx="4643470" cy="785796"/>
            <a:chOff x="2143108" y="5720424"/>
            <a:chExt cx="4643470" cy="785796"/>
          </a:xfrm>
        </p:grpSpPr>
        <p:sp>
          <p:nvSpPr>
            <p:cNvPr id="38" name="Rectangle 4"/>
            <p:cNvSpPr>
              <a:spLocks/>
            </p:cNvSpPr>
            <p:nvPr/>
          </p:nvSpPr>
          <p:spPr bwMode="auto">
            <a:xfrm>
              <a:off x="2143108" y="5929330"/>
              <a:ext cx="282444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 как узнать 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40965" name="Object 5"/>
            <p:cNvGraphicFramePr>
              <a:graphicFrameLocks noChangeAspect="1"/>
            </p:cNvGraphicFramePr>
            <p:nvPr/>
          </p:nvGraphicFramePr>
          <p:xfrm>
            <a:off x="4143372" y="6000768"/>
            <a:ext cx="1492250" cy="407987"/>
          </p:xfrm>
          <a:graphic>
            <a:graphicData uri="http://schemas.openxmlformats.org/presentationml/2006/ole">
              <p:oleObj spid="_x0000_s31750" name="Формула" r:id="rId8" imgW="977760" imgH="266400" progId="Equation.3">
                <p:embed/>
              </p:oleObj>
            </a:graphicData>
          </a:graphic>
        </p:graphicFrame>
        <p:sp>
          <p:nvSpPr>
            <p:cNvPr id="47" name="Rectangle 8"/>
            <p:cNvSpPr>
              <a:spLocks/>
            </p:cNvSpPr>
            <p:nvPr/>
          </p:nvSpPr>
          <p:spPr bwMode="auto">
            <a:xfrm>
              <a:off x="6072198" y="5720424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sp>
        <p:nvSpPr>
          <p:cNvPr id="40" name="Выгнутая влево стрелка 39"/>
          <p:cNvSpPr/>
          <p:nvPr/>
        </p:nvSpPr>
        <p:spPr>
          <a:xfrm rot="16464842">
            <a:off x="2163920" y="2727708"/>
            <a:ext cx="339819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>
            <a:off x="214282" y="285728"/>
            <a:ext cx="478634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.9</a:t>
            </a:r>
            <a:r>
              <a:rPr lang="en-US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Потенциальная энергия </a:t>
            </a:r>
            <a:endParaRPr lang="ru-RU" sz="2400" b="1" dirty="0">
              <a:solidFill>
                <a:srgbClr val="8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3" grpId="0" build="p"/>
      <p:bldP spid="41" grpId="0" build="p" autoUpdateAnimBg="0"/>
      <p:bldP spid="31" grpId="0" build="p"/>
      <p:bldP spid="39" grpId="0" build="p"/>
      <p:bldP spid="45" grpId="0" animBg="1"/>
      <p:bldP spid="46" grpId="0" build="p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3571868" y="1214422"/>
            <a:ext cx="434606" cy="596708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2071670" y="428604"/>
            <a:ext cx="3571900" cy="571504"/>
          </a:xfrm>
          <a:prstGeom prst="rect">
            <a:avLst/>
          </a:prstGeom>
          <a:noFill/>
          <a:ln w="0" cap="rnd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/>
            <a:r>
              <a:rPr lang="ru-RU" sz="2800" b="1" i="1" dirty="0" smtClean="0">
                <a:latin typeface="Constantia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Constantia" pitchFamily="18" charset="0"/>
                <a:cs typeface="Times New Roman" pitchFamily="18" charset="0"/>
              </a:rPr>
              <a:t>Демо</a:t>
            </a:r>
            <a:r>
              <a:rPr lang="en-US" sz="2800" b="1" i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Constantia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latin typeface="Constantia" pitchFamily="18" charset="0"/>
                <a:cs typeface="Times New Roman" pitchFamily="18" charset="0"/>
              </a:rPr>
              <a:t>Резинка</a:t>
            </a:r>
            <a:r>
              <a:rPr lang="en-US" sz="2800" b="1" i="1" dirty="0" smtClean="0">
                <a:latin typeface="Constantia" pitchFamily="18" charset="0"/>
                <a:cs typeface="Times New Roman" pitchFamily="18" charset="0"/>
              </a:rPr>
              <a:t>”</a:t>
            </a:r>
            <a:r>
              <a:rPr lang="ru-RU" sz="2800" b="1" i="1" dirty="0" smtClean="0">
                <a:latin typeface="Constantia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/>
          </p:cNvSpPr>
          <p:nvPr/>
        </p:nvSpPr>
        <p:spPr bwMode="auto">
          <a:xfrm>
            <a:off x="7215206" y="20002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latin typeface="Constantia" pitchFamily="18" charset="0"/>
              </a:rPr>
              <a:t>??</a:t>
            </a:r>
            <a:endParaRPr lang="ru-RU" sz="4400" b="1" i="1" dirty="0">
              <a:latin typeface="Constantia" pitchFamily="18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1357290" y="1857364"/>
            <a:ext cx="5572164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  <a:cs typeface="Times New Roman" pitchFamily="18" charset="0"/>
              </a:rPr>
              <a:t>Работа  в  результате  изменения </a:t>
            </a:r>
            <a:r>
              <a:rPr lang="en-US" sz="2400" b="1" i="1" dirty="0" smtClean="0">
                <a:latin typeface="Constantia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latin typeface="Constantia" pitchFamily="18" charset="0"/>
                <a:cs typeface="Times New Roman" pitchFamily="18" charset="0"/>
              </a:rPr>
              <a:t>конфигурации</a:t>
            </a:r>
            <a:r>
              <a:rPr lang="en-US" sz="2400" b="1" i="1" dirty="0" smtClean="0">
                <a:latin typeface="Constantia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latin typeface="Constantia" pitchFamily="18" charset="0"/>
                <a:cs typeface="Times New Roman" pitchFamily="18" charset="0"/>
              </a:rPr>
              <a:t>   системы</a:t>
            </a:r>
            <a:endParaRPr lang="ru-RU" sz="2400" b="1" i="1" dirty="0">
              <a:latin typeface="Constantia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43372" y="4214818"/>
            <a:ext cx="4214842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/>
          </p:cNvSpPr>
          <p:nvPr/>
        </p:nvSpPr>
        <p:spPr bwMode="auto">
          <a:xfrm>
            <a:off x="4714876" y="4286256"/>
            <a:ext cx="292895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latin typeface="Constantia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latin typeface="Constantia" pitchFamily="18" charset="0"/>
                <a:cs typeface="Times New Roman" pitchFamily="18" charset="0"/>
              </a:rPr>
              <a:t>конфигурация</a:t>
            </a:r>
            <a:r>
              <a:rPr lang="en-US" sz="2400" b="1" i="1" dirty="0" smtClean="0">
                <a:latin typeface="Constantia" pitchFamily="18" charset="0"/>
                <a:cs typeface="Times New Roman" pitchFamily="18" charset="0"/>
              </a:rPr>
              <a:t>”</a:t>
            </a:r>
            <a:endParaRPr lang="ru-RU" sz="2400" b="1" i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7104230">
            <a:off x="2218560" y="3433071"/>
            <a:ext cx="491399" cy="1502282"/>
          </a:xfrm>
          <a:prstGeom prst="curved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571472" y="3143248"/>
            <a:ext cx="8001056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 eaLnBrk="0" hangingPunct="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…, x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…, x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/>
          </p:cNvSpPr>
          <p:nvPr/>
        </p:nvSpPr>
        <p:spPr bwMode="auto">
          <a:xfrm>
            <a:off x="142844" y="142852"/>
            <a:ext cx="7786742" cy="7144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.10</a:t>
            </a:r>
            <a:r>
              <a:rPr lang="en-US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Связь силы  и  потенциальной энергии.</a:t>
            </a:r>
          </a:p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Прямая и обратная задачи</a:t>
            </a:r>
            <a:endParaRPr lang="ru-RU" sz="2200" b="1" dirty="0">
              <a:solidFill>
                <a:srgbClr val="8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2571736" y="3500438"/>
            <a:ext cx="321471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Процедура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5" name="Выгнутая вправо стрелка 44"/>
          <p:cNvSpPr/>
          <p:nvPr/>
        </p:nvSpPr>
        <p:spPr>
          <a:xfrm rot="326680">
            <a:off x="6756093" y="2947183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42844" y="2269516"/>
            <a:ext cx="6572296" cy="945170"/>
            <a:chOff x="142844" y="2269516"/>
            <a:chExt cx="6572296" cy="945170"/>
          </a:xfrm>
        </p:grpSpPr>
        <p:sp>
          <p:nvSpPr>
            <p:cNvPr id="38" name="Rectangle 4"/>
            <p:cNvSpPr>
              <a:spLocks/>
            </p:cNvSpPr>
            <p:nvPr/>
          </p:nvSpPr>
          <p:spPr bwMode="auto">
            <a:xfrm>
              <a:off x="2793880" y="2690767"/>
              <a:ext cx="1643074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как узнать </a:t>
              </a:r>
              <a:endPara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40961" name="Object 1"/>
            <p:cNvGraphicFramePr>
              <a:graphicFrameLocks noChangeAspect="1"/>
            </p:cNvGraphicFramePr>
            <p:nvPr/>
          </p:nvGraphicFramePr>
          <p:xfrm>
            <a:off x="4457700" y="2857500"/>
            <a:ext cx="1790700" cy="320675"/>
          </p:xfrm>
          <a:graphic>
            <a:graphicData uri="http://schemas.openxmlformats.org/presentationml/2006/ole">
              <p:oleObj spid="_x0000_s32770" name="Формула" r:id="rId4" imgW="1574640" imgH="279360" progId="Equation.3">
                <p:embed/>
              </p:oleObj>
            </a:graphicData>
          </a:graphic>
        </p:graphicFrame>
        <p:sp>
          <p:nvSpPr>
            <p:cNvPr id="47" name="Rectangle 8"/>
            <p:cNvSpPr>
              <a:spLocks/>
            </p:cNvSpPr>
            <p:nvPr/>
          </p:nvSpPr>
          <p:spPr bwMode="auto">
            <a:xfrm>
              <a:off x="6000760" y="2571744"/>
              <a:ext cx="714380" cy="64294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32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endParaRPr lang="ru-RU" sz="32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48" name="Rectangle 4"/>
            <p:cNvSpPr>
              <a:spLocks/>
            </p:cNvSpPr>
            <p:nvPr/>
          </p:nvSpPr>
          <p:spPr bwMode="auto">
            <a:xfrm>
              <a:off x="142844" y="2332716"/>
              <a:ext cx="6429420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tabLst>
                  <a:tab pos="800100" algn="l"/>
                </a:tabLst>
              </a:pPr>
              <a:r>
                <a:rPr lang="en-US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5</a:t>
              </a: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.10.</a:t>
              </a:r>
              <a:r>
                <a:rPr lang="en-US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1.</a:t>
              </a: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 </a:t>
              </a:r>
              <a:r>
                <a:rPr lang="en-US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 </a:t>
              </a: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Прямая задача</a:t>
              </a:r>
              <a:r>
                <a:rPr lang="ru-RU" sz="2000" b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:</a:t>
              </a: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         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Times New Roman" pitchFamily="18" charset="0"/>
                </a:rPr>
                <a:t>известна              </a:t>
              </a: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           ,</a:t>
              </a:r>
              <a:endPara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endParaRPr>
            </a:p>
          </p:txBody>
        </p:sp>
        <p:graphicFrame>
          <p:nvGraphicFramePr>
            <p:cNvPr id="41995" name="Object 11"/>
            <p:cNvGraphicFramePr>
              <a:graphicFrameLocks noChangeAspect="1"/>
            </p:cNvGraphicFramePr>
            <p:nvPr/>
          </p:nvGraphicFramePr>
          <p:xfrm>
            <a:off x="4786314" y="2269516"/>
            <a:ext cx="1330322" cy="397416"/>
          </p:xfrm>
          <a:graphic>
            <a:graphicData uri="http://schemas.openxmlformats.org/presentationml/2006/ole">
              <p:oleObj spid="_x0000_s32777" name="Формула" r:id="rId5" imgW="1054080" imgH="317160" progId="Equation.3">
                <p:embed/>
              </p:oleObj>
            </a:graphicData>
          </a:graphic>
        </p:graphicFrame>
      </p:grpSp>
      <p:grpSp>
        <p:nvGrpSpPr>
          <p:cNvPr id="35" name="Группа 34"/>
          <p:cNvGrpSpPr/>
          <p:nvPr/>
        </p:nvGrpSpPr>
        <p:grpSpPr>
          <a:xfrm>
            <a:off x="285720" y="4080014"/>
            <a:ext cx="7215238" cy="917696"/>
            <a:chOff x="285720" y="4080014"/>
            <a:chExt cx="7215238" cy="917696"/>
          </a:xfrm>
        </p:grpSpPr>
        <p:graphicFrame>
          <p:nvGraphicFramePr>
            <p:cNvPr id="40965" name="Object 5"/>
            <p:cNvGraphicFramePr>
              <a:graphicFrameLocks noChangeAspect="1"/>
            </p:cNvGraphicFramePr>
            <p:nvPr/>
          </p:nvGraphicFramePr>
          <p:xfrm>
            <a:off x="3281363" y="4132398"/>
            <a:ext cx="1646237" cy="447675"/>
          </p:xfrm>
          <a:graphic>
            <a:graphicData uri="http://schemas.openxmlformats.org/presentationml/2006/ole">
              <p:oleObj spid="_x0000_s32773" name="Формула" r:id="rId6" imgW="1079280" imgH="291960" progId="Equation.3">
                <p:embed/>
              </p:oleObj>
            </a:graphicData>
          </a:graphic>
        </p:graphicFrame>
        <p:sp>
          <p:nvSpPr>
            <p:cNvPr id="49" name="Rectangle 4"/>
            <p:cNvSpPr>
              <a:spLocks/>
            </p:cNvSpPr>
            <p:nvPr/>
          </p:nvSpPr>
          <p:spPr bwMode="auto">
            <a:xfrm>
              <a:off x="285720" y="4143380"/>
              <a:ext cx="3000396" cy="71438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rgbClr val="00B0F0"/>
                  </a:solidFill>
                  <a:latin typeface="Constantia" pitchFamily="18" charset="0"/>
                </a:rPr>
                <a:t>1) «Нормировка» - договор:</a:t>
              </a:r>
              <a:endParaRPr lang="ru-RU" sz="20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51" name="Rectangle 4"/>
            <p:cNvSpPr>
              <a:spLocks/>
            </p:cNvSpPr>
            <p:nvPr/>
          </p:nvSpPr>
          <p:spPr bwMode="auto">
            <a:xfrm>
              <a:off x="5143504" y="4080014"/>
              <a:ext cx="235745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</a:rPr>
                <a:t>“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конфигурация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</a:rPr>
                <a:t>”</a:t>
              </a:r>
              <a:endParaRPr lang="ru-RU" b="1" i="1" dirty="0" smtClean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52" name="Выгнутая вправо стрелка 51"/>
            <p:cNvSpPr/>
            <p:nvPr/>
          </p:nvSpPr>
          <p:spPr>
            <a:xfrm rot="5112742">
              <a:off x="4629992" y="4028125"/>
              <a:ext cx="426695" cy="15124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98513" y="4885123"/>
            <a:ext cx="1891385" cy="1609340"/>
            <a:chOff x="798513" y="4885123"/>
            <a:chExt cx="1891385" cy="1609340"/>
          </a:xfrm>
        </p:grpSpPr>
        <p:sp>
          <p:nvSpPr>
            <p:cNvPr id="53" name="Полилиния 52"/>
            <p:cNvSpPr/>
            <p:nvPr/>
          </p:nvSpPr>
          <p:spPr>
            <a:xfrm>
              <a:off x="857224" y="5143512"/>
              <a:ext cx="1152012" cy="1143008"/>
            </a:xfrm>
            <a:custGeom>
              <a:avLst/>
              <a:gdLst>
                <a:gd name="connsiteX0" fmla="*/ 0 w 1009136"/>
                <a:gd name="connsiteY0" fmla="*/ 1003643 h 1003643"/>
                <a:gd name="connsiteX1" fmla="*/ 82379 w 1009136"/>
                <a:gd name="connsiteY1" fmla="*/ 772984 h 1003643"/>
                <a:gd name="connsiteX2" fmla="*/ 296562 w 1009136"/>
                <a:gd name="connsiteY2" fmla="*/ 616465 h 1003643"/>
                <a:gd name="connsiteX3" fmla="*/ 659027 w 1009136"/>
                <a:gd name="connsiteY3" fmla="*/ 534086 h 1003643"/>
                <a:gd name="connsiteX4" fmla="*/ 856735 w 1009136"/>
                <a:gd name="connsiteY4" fmla="*/ 385805 h 1003643"/>
                <a:gd name="connsiteX5" fmla="*/ 988541 w 1009136"/>
                <a:gd name="connsiteY5" fmla="*/ 56292 h 1003643"/>
                <a:gd name="connsiteX6" fmla="*/ 980303 w 1009136"/>
                <a:gd name="connsiteY6" fmla="*/ 48054 h 100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136" h="1003643">
                  <a:moveTo>
                    <a:pt x="0" y="1003643"/>
                  </a:moveTo>
                  <a:cubicBezTo>
                    <a:pt x="16476" y="920578"/>
                    <a:pt x="32952" y="837514"/>
                    <a:pt x="82379" y="772984"/>
                  </a:cubicBezTo>
                  <a:cubicBezTo>
                    <a:pt x="131806" y="708454"/>
                    <a:pt x="200454" y="656281"/>
                    <a:pt x="296562" y="616465"/>
                  </a:cubicBezTo>
                  <a:cubicBezTo>
                    <a:pt x="392670" y="576649"/>
                    <a:pt x="565665" y="572529"/>
                    <a:pt x="659027" y="534086"/>
                  </a:cubicBezTo>
                  <a:cubicBezTo>
                    <a:pt x="752389" y="495643"/>
                    <a:pt x="801816" y="465437"/>
                    <a:pt x="856735" y="385805"/>
                  </a:cubicBezTo>
                  <a:cubicBezTo>
                    <a:pt x="911654" y="306173"/>
                    <a:pt x="967946" y="112584"/>
                    <a:pt x="988541" y="56292"/>
                  </a:cubicBezTo>
                  <a:cubicBezTo>
                    <a:pt x="1009136" y="0"/>
                    <a:pt x="994719" y="24027"/>
                    <a:pt x="980303" y="48054"/>
                  </a:cubicBezTo>
                </a:path>
              </a:pathLst>
            </a:cu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1996" name="Object 12"/>
            <p:cNvGraphicFramePr>
              <a:graphicFrameLocks noChangeAspect="1"/>
            </p:cNvGraphicFramePr>
            <p:nvPr/>
          </p:nvGraphicFramePr>
          <p:xfrm>
            <a:off x="1934248" y="4885123"/>
            <a:ext cx="755650" cy="447675"/>
          </p:xfrm>
          <a:graphic>
            <a:graphicData uri="http://schemas.openxmlformats.org/presentationml/2006/ole">
              <p:oleObj spid="_x0000_s32778" name="Формула" r:id="rId7" imgW="495000" imgH="291960" progId="Equation.3">
                <p:embed/>
              </p:oleObj>
            </a:graphicData>
          </a:graphic>
        </p:graphicFrame>
        <p:graphicFrame>
          <p:nvGraphicFramePr>
            <p:cNvPr id="41997" name="Object 13"/>
            <p:cNvGraphicFramePr>
              <a:graphicFrameLocks noChangeAspect="1"/>
            </p:cNvGraphicFramePr>
            <p:nvPr/>
          </p:nvGraphicFramePr>
          <p:xfrm>
            <a:off x="798513" y="6065838"/>
            <a:ext cx="715962" cy="428625"/>
          </p:xfrm>
          <a:graphic>
            <a:graphicData uri="http://schemas.openxmlformats.org/presentationml/2006/ole">
              <p:oleObj spid="_x0000_s32779" name="Формула" r:id="rId8" imgW="469800" imgH="279360" progId="Equation.3">
                <p:embed/>
              </p:oleObj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2147888" y="5000636"/>
            <a:ext cx="6067450" cy="1428760"/>
            <a:chOff x="2147888" y="5000636"/>
            <a:chExt cx="6067450" cy="1428760"/>
          </a:xfrm>
        </p:grpSpPr>
        <p:graphicFrame>
          <p:nvGraphicFramePr>
            <p:cNvPr id="40964" name="Object 4"/>
            <p:cNvGraphicFramePr>
              <a:graphicFrameLocks noChangeAspect="1"/>
            </p:cNvGraphicFramePr>
            <p:nvPr/>
          </p:nvGraphicFramePr>
          <p:xfrm>
            <a:off x="2147888" y="5475288"/>
            <a:ext cx="2865437" cy="623887"/>
          </p:xfrm>
          <a:graphic>
            <a:graphicData uri="http://schemas.openxmlformats.org/presentationml/2006/ole">
              <p:oleObj spid="_x0000_s32772" name="Формула" r:id="rId9" imgW="1473120" imgH="317160" progId="Equation.3">
                <p:embed/>
              </p:oleObj>
            </a:graphicData>
          </a:graphic>
        </p:graphicFrame>
        <p:graphicFrame>
          <p:nvGraphicFramePr>
            <p:cNvPr id="41998" name="Object 14"/>
            <p:cNvGraphicFramePr>
              <a:graphicFrameLocks noChangeAspect="1"/>
            </p:cNvGraphicFramePr>
            <p:nvPr/>
          </p:nvGraphicFramePr>
          <p:xfrm>
            <a:off x="6213500" y="5214950"/>
            <a:ext cx="2001838" cy="949325"/>
          </p:xfrm>
          <a:graphic>
            <a:graphicData uri="http://schemas.openxmlformats.org/presentationml/2006/ole">
              <p:oleObj spid="_x0000_s32780" name="Формула" r:id="rId10" imgW="1028520" imgH="482400" progId="Equation.3">
                <p:embed/>
              </p:oleObj>
            </a:graphicData>
          </a:graphic>
        </p:graphicFrame>
        <p:graphicFrame>
          <p:nvGraphicFramePr>
            <p:cNvPr id="41999" name="Object 15"/>
            <p:cNvGraphicFramePr>
              <a:graphicFrameLocks noChangeAspect="1"/>
            </p:cNvGraphicFramePr>
            <p:nvPr/>
          </p:nvGraphicFramePr>
          <p:xfrm>
            <a:off x="5533165" y="6143644"/>
            <a:ext cx="1896355" cy="285752"/>
          </p:xfrm>
          <a:graphic>
            <a:graphicData uri="http://schemas.openxmlformats.org/presentationml/2006/ole">
              <p:oleObj spid="_x0000_s32781" name="Формула" r:id="rId11" imgW="927000" imgH="139680" progId="Equation.3">
                <p:embed/>
              </p:oleObj>
            </a:graphicData>
          </a:graphic>
        </p:graphicFrame>
        <p:sp>
          <p:nvSpPr>
            <p:cNvPr id="57" name="Стрелка вниз 56"/>
            <p:cNvSpPr/>
            <p:nvPr/>
          </p:nvSpPr>
          <p:spPr>
            <a:xfrm rot="16200000">
              <a:off x="5500243" y="5429715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Rectangle 4"/>
            <p:cNvSpPr>
              <a:spLocks/>
            </p:cNvSpPr>
            <p:nvPr/>
          </p:nvSpPr>
          <p:spPr bwMode="auto">
            <a:xfrm>
              <a:off x="2928926" y="5000636"/>
              <a:ext cx="221457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rgbClr val="00B0F0"/>
                  </a:solidFill>
                  <a:latin typeface="Constantia" pitchFamily="18" charset="0"/>
                </a:rPr>
                <a:t>2) Как искать:</a:t>
              </a:r>
              <a:endParaRPr lang="ru-RU" sz="20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357290" y="1071546"/>
            <a:ext cx="5973792" cy="1175960"/>
            <a:chOff x="1357290" y="1071546"/>
            <a:chExt cx="5973792" cy="117596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357290" y="1071546"/>
              <a:ext cx="5799160" cy="525450"/>
              <a:chOff x="1357290" y="1071546"/>
              <a:chExt cx="5799160" cy="525450"/>
            </a:xfrm>
          </p:grpSpPr>
          <p:sp>
            <p:nvSpPr>
              <p:cNvPr id="34" name="Стрелка вниз 33"/>
              <p:cNvSpPr/>
              <p:nvPr/>
            </p:nvSpPr>
            <p:spPr>
              <a:xfrm rot="16200000">
                <a:off x="4546345" y="1045891"/>
                <a:ext cx="240420" cy="66814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40963" name="Object 3"/>
              <p:cNvGraphicFramePr>
                <a:graphicFrameLocks noChangeAspect="1"/>
              </p:cNvGraphicFramePr>
              <p:nvPr/>
            </p:nvGraphicFramePr>
            <p:xfrm>
              <a:off x="5703888" y="1152525"/>
              <a:ext cx="1452562" cy="409575"/>
            </p:xfrm>
            <a:graphic>
              <a:graphicData uri="http://schemas.openxmlformats.org/presentationml/2006/ole">
                <p:oleObj spid="_x0000_s32771" name="Формула" r:id="rId12" imgW="952200" imgH="266400" progId="Equation.3">
                  <p:embed/>
                </p:oleObj>
              </a:graphicData>
            </a:graphic>
          </p:graphicFrame>
          <p:sp>
            <p:nvSpPr>
              <p:cNvPr id="46" name="Rectangle 4"/>
              <p:cNvSpPr>
                <a:spLocks/>
              </p:cNvSpPr>
              <p:nvPr/>
            </p:nvSpPr>
            <p:spPr bwMode="auto">
              <a:xfrm>
                <a:off x="1357290" y="1175936"/>
                <a:ext cx="1143008" cy="395676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а)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  <p:graphicFrame>
            <p:nvGraphicFramePr>
              <p:cNvPr id="41991" name="Object 7"/>
              <p:cNvGraphicFramePr>
                <a:graphicFrameLocks noChangeAspect="1"/>
              </p:cNvGraphicFramePr>
              <p:nvPr/>
            </p:nvGraphicFramePr>
            <p:xfrm>
              <a:off x="2285984" y="1071546"/>
              <a:ext cx="1759284" cy="525450"/>
            </p:xfrm>
            <a:graphic>
              <a:graphicData uri="http://schemas.openxmlformats.org/presentationml/2006/ole">
                <p:oleObj spid="_x0000_s32774" name="Формула" r:id="rId13" imgW="1054080" imgH="317160" progId="Equation.3">
                  <p:embed/>
                </p:oleObj>
              </a:graphicData>
            </a:graphic>
          </p:graphicFrame>
        </p:grpSp>
        <p:grpSp>
          <p:nvGrpSpPr>
            <p:cNvPr id="58" name="Группа 57"/>
            <p:cNvGrpSpPr/>
            <p:nvPr/>
          </p:nvGrpSpPr>
          <p:grpSpPr>
            <a:xfrm>
              <a:off x="1357290" y="1643050"/>
              <a:ext cx="5973792" cy="604456"/>
              <a:chOff x="1357290" y="1643050"/>
              <a:chExt cx="5973792" cy="604456"/>
            </a:xfrm>
          </p:grpSpPr>
          <p:graphicFrame>
            <p:nvGraphicFramePr>
              <p:cNvPr id="41993" name="Object 9"/>
              <p:cNvGraphicFramePr>
                <a:graphicFrameLocks noChangeAspect="1"/>
              </p:cNvGraphicFramePr>
              <p:nvPr/>
            </p:nvGraphicFramePr>
            <p:xfrm>
              <a:off x="2285984" y="1785926"/>
              <a:ext cx="1452562" cy="409575"/>
            </p:xfrm>
            <a:graphic>
              <a:graphicData uri="http://schemas.openxmlformats.org/presentationml/2006/ole">
                <p:oleObj spid="_x0000_s32775" name="Формула" r:id="rId14" imgW="952200" imgH="266400" progId="Equation.3">
                  <p:embed/>
                </p:oleObj>
              </a:graphicData>
            </a:graphic>
          </p:graphicFrame>
          <p:sp>
            <p:nvSpPr>
              <p:cNvPr id="43" name="Стрелка вниз 42"/>
              <p:cNvSpPr/>
              <p:nvPr/>
            </p:nvSpPr>
            <p:spPr>
              <a:xfrm rot="16200000">
                <a:off x="4571549" y="1588539"/>
                <a:ext cx="240420" cy="66814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41994" name="Object 10"/>
              <p:cNvGraphicFramePr>
                <a:graphicFrameLocks noChangeAspect="1"/>
              </p:cNvGraphicFramePr>
              <p:nvPr/>
            </p:nvGraphicFramePr>
            <p:xfrm>
              <a:off x="5572132" y="1643050"/>
              <a:ext cx="1758950" cy="525462"/>
            </p:xfrm>
            <a:graphic>
              <a:graphicData uri="http://schemas.openxmlformats.org/presentationml/2006/ole">
                <p:oleObj spid="_x0000_s32776" name="Формула" r:id="rId15" imgW="1054080" imgH="317160" progId="Equation.3">
                  <p:embed/>
                </p:oleObj>
              </a:graphicData>
            </a:graphic>
          </p:graphicFrame>
          <p:sp>
            <p:nvSpPr>
              <p:cNvPr id="56" name="Rectangle 4"/>
              <p:cNvSpPr>
                <a:spLocks/>
              </p:cNvSpPr>
              <p:nvPr/>
            </p:nvSpPr>
            <p:spPr bwMode="auto">
              <a:xfrm>
                <a:off x="1357290" y="1714488"/>
                <a:ext cx="1143008" cy="53301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б)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Выгнутая вправо стрелка 44"/>
          <p:cNvSpPr/>
          <p:nvPr/>
        </p:nvSpPr>
        <p:spPr>
          <a:xfrm rot="1193136">
            <a:off x="8593889" y="2447118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Rectangle 8"/>
          <p:cNvSpPr>
            <a:spLocks/>
          </p:cNvSpPr>
          <p:nvPr/>
        </p:nvSpPr>
        <p:spPr bwMode="auto">
          <a:xfrm>
            <a:off x="7072330" y="1857364"/>
            <a:ext cx="1785950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 smtClean="0">
                <a:solidFill>
                  <a:srgbClr val="0070C0"/>
                </a:solidFill>
                <a:latin typeface="Constantia" pitchFamily="18" charset="0"/>
              </a:rPr>
              <a:t>U &lt; 0  !</a:t>
            </a:r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32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6357950" y="2857496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притяжение !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214282" y="-142900"/>
            <a:ext cx="5000660" cy="127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Примеры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Гравитационное  взаимодействие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1214423"/>
            <a:ext cx="2143139" cy="344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2843737" y="1214422"/>
          <a:ext cx="1585387" cy="400051"/>
        </p:xfrm>
        <a:graphic>
          <a:graphicData uri="http://schemas.openxmlformats.org/presentationml/2006/ole">
            <p:oleObj spid="_x0000_s20482" name="Формула" r:id="rId5" imgW="1015559" imgH="253890" progId="Equation.3">
              <p:embed/>
            </p:oleObj>
          </a:graphicData>
        </a:graphic>
      </p:graphicFrame>
      <p:graphicFrame>
        <p:nvGraphicFramePr>
          <p:cNvPr id="43026" name="Object 18"/>
          <p:cNvGraphicFramePr>
            <a:graphicFrameLocks noChangeAspect="1"/>
          </p:cNvGraphicFramePr>
          <p:nvPr/>
        </p:nvGraphicFramePr>
        <p:xfrm>
          <a:off x="4376763" y="1016584"/>
          <a:ext cx="4498361" cy="714380"/>
        </p:xfrm>
        <a:graphic>
          <a:graphicData uri="http://schemas.openxmlformats.org/presentationml/2006/ole">
            <p:oleObj spid="_x0000_s20483" name="Формула" r:id="rId6" imgW="3835400" imgH="609600" progId="Equation.3">
              <p:embed/>
            </p:oleObj>
          </a:graphicData>
        </a:graphic>
      </p:graphicFrame>
      <p:graphicFrame>
        <p:nvGraphicFramePr>
          <p:cNvPr id="43028" name="Object 20"/>
          <p:cNvGraphicFramePr>
            <a:graphicFrameLocks noChangeAspect="1"/>
          </p:cNvGraphicFramePr>
          <p:nvPr/>
        </p:nvGraphicFramePr>
        <p:xfrm>
          <a:off x="4357686" y="1928802"/>
          <a:ext cx="2041086" cy="714380"/>
        </p:xfrm>
        <a:graphic>
          <a:graphicData uri="http://schemas.openxmlformats.org/presentationml/2006/ole">
            <p:oleObj spid="_x0000_s20484" name="Формула" r:id="rId7" imgW="1333500" imgH="469900" progId="Equation.3">
              <p:embed/>
            </p:oleObj>
          </a:graphicData>
        </a:graphic>
      </p:graphicFrame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4000496" y="1857364"/>
            <a:ext cx="2786082" cy="928694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643174" y="400050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Электростатическое  взаимодействие («кулоновские» силы)</a:t>
            </a:r>
          </a:p>
        </p:txBody>
      </p:sp>
      <p:graphicFrame>
        <p:nvGraphicFramePr>
          <p:cNvPr id="43030" name="Object 22"/>
          <p:cNvGraphicFramePr>
            <a:graphicFrameLocks noChangeAspect="1"/>
          </p:cNvGraphicFramePr>
          <p:nvPr/>
        </p:nvGraphicFramePr>
        <p:xfrm>
          <a:off x="285720" y="4572008"/>
          <a:ext cx="8501123" cy="962959"/>
        </p:xfrm>
        <a:graphic>
          <a:graphicData uri="http://schemas.openxmlformats.org/presentationml/2006/ole">
            <p:oleObj spid="_x0000_s20485" name="Формула" r:id="rId8" imgW="5384800" imgH="609600" progId="Equation.3">
              <p:embed/>
            </p:oleObj>
          </a:graphicData>
        </a:graphic>
      </p:graphicFrame>
      <p:graphicFrame>
        <p:nvGraphicFramePr>
          <p:cNvPr id="43032" name="Object 24"/>
          <p:cNvGraphicFramePr>
            <a:graphicFrameLocks noChangeAspect="1"/>
          </p:cNvGraphicFramePr>
          <p:nvPr/>
        </p:nvGraphicFramePr>
        <p:xfrm>
          <a:off x="1214414" y="5849707"/>
          <a:ext cx="2214578" cy="747251"/>
        </p:xfrm>
        <a:graphic>
          <a:graphicData uri="http://schemas.openxmlformats.org/presentationml/2006/ole">
            <p:oleObj spid="_x0000_s20486" name="Формула" r:id="rId9" imgW="1548728" imgH="520474" progId="Equation.3">
              <p:embed/>
            </p:oleObj>
          </a:graphicData>
        </a:graphic>
      </p:graphicFrame>
      <p:sp>
        <p:nvSpPr>
          <p:cNvPr id="66" name="AutoShape 16"/>
          <p:cNvSpPr>
            <a:spLocks noChangeArrowheads="1"/>
          </p:cNvSpPr>
          <p:nvPr/>
        </p:nvSpPr>
        <p:spPr bwMode="auto">
          <a:xfrm>
            <a:off x="928662" y="5786454"/>
            <a:ext cx="2786082" cy="928694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Rectangle 8"/>
          <p:cNvSpPr>
            <a:spLocks/>
          </p:cNvSpPr>
          <p:nvPr/>
        </p:nvSpPr>
        <p:spPr bwMode="auto">
          <a:xfrm>
            <a:off x="4071934" y="5929330"/>
            <a:ext cx="1785950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 smtClean="0">
                <a:solidFill>
                  <a:srgbClr val="0070C0"/>
                </a:solidFill>
                <a:latin typeface="Constantia" pitchFamily="18" charset="0"/>
              </a:rPr>
              <a:t>U &lt; 0  !</a:t>
            </a:r>
            <a:r>
              <a:rPr lang="ru-RU" sz="32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32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8" name="Rectangle 8"/>
          <p:cNvSpPr>
            <a:spLocks/>
          </p:cNvSpPr>
          <p:nvPr/>
        </p:nvSpPr>
        <p:spPr bwMode="auto">
          <a:xfrm>
            <a:off x="4316496" y="5929330"/>
            <a:ext cx="85725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 smtClean="0">
                <a:solidFill>
                  <a:srgbClr val="0070C0"/>
                </a:solidFill>
                <a:latin typeface="Constantia" pitchFamily="18" charset="0"/>
              </a:rPr>
              <a:t>&gt;</a:t>
            </a:r>
            <a:endParaRPr lang="ru-RU" sz="32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9" name="Rectangle 4"/>
          <p:cNvSpPr>
            <a:spLocks/>
          </p:cNvSpPr>
          <p:nvPr/>
        </p:nvSpPr>
        <p:spPr bwMode="auto">
          <a:xfrm>
            <a:off x="6000760" y="6000768"/>
            <a:ext cx="2214578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отталкивание и</a:t>
            </a:r>
          </a:p>
          <a:p>
            <a:pPr algn="ctr" eaLnBrk="0" hangingPunct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притяжение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build="p" autoUpdateAnimBg="0"/>
      <p:bldP spid="51" grpId="0" build="p"/>
      <p:bldP spid="60" grpId="0" animBg="1"/>
      <p:bldP spid="61" grpId="0" build="p"/>
      <p:bldP spid="66" grpId="0" animBg="1"/>
      <p:bldP spid="67" grpId="0" build="p" autoUpdateAnimBg="0"/>
      <p:bldP spid="68" grpId="0" build="p" autoUpdateAnimBg="0"/>
      <p:bldP spid="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Выгнутая вправо стрелка 44"/>
          <p:cNvSpPr/>
          <p:nvPr/>
        </p:nvSpPr>
        <p:spPr>
          <a:xfrm rot="326680">
            <a:off x="7613350" y="5123666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5456238" y="4819659"/>
          <a:ext cx="2038350" cy="509588"/>
        </p:xfrm>
        <a:graphic>
          <a:graphicData uri="http://schemas.openxmlformats.org/presentationml/2006/ole">
            <p:oleObj spid="_x0000_s26631" name="Формула" r:id="rId4" imgW="1180800" imgH="291960" progId="Equation.3">
              <p:embed/>
            </p:oleObj>
          </a:graphicData>
        </a:graphic>
      </p:graphicFrame>
      <p:grpSp>
        <p:nvGrpSpPr>
          <p:cNvPr id="51" name="Группа 50"/>
          <p:cNvGrpSpPr/>
          <p:nvPr/>
        </p:nvGrpSpPr>
        <p:grpSpPr>
          <a:xfrm>
            <a:off x="5000628" y="5462605"/>
            <a:ext cx="2428892" cy="966791"/>
            <a:chOff x="5000628" y="4643446"/>
            <a:chExt cx="2428892" cy="966791"/>
          </a:xfrm>
        </p:grpSpPr>
        <p:sp>
          <p:nvSpPr>
            <p:cNvPr id="45077" name="AutoShape 21"/>
            <p:cNvSpPr>
              <a:spLocks noChangeArrowheads="1"/>
            </p:cNvSpPr>
            <p:nvPr/>
          </p:nvSpPr>
          <p:spPr bwMode="auto">
            <a:xfrm>
              <a:off x="5000628" y="4643446"/>
              <a:ext cx="2428892" cy="966791"/>
            </a:xfrm>
            <a:prstGeom prst="cloudCallout">
              <a:avLst>
                <a:gd name="adj1" fmla="val 53000"/>
                <a:gd name="adj2" fmla="val -60632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5078" name="Object 22"/>
            <p:cNvGraphicFramePr>
              <a:graphicFrameLocks noChangeAspect="1"/>
            </p:cNvGraphicFramePr>
            <p:nvPr/>
          </p:nvGraphicFramePr>
          <p:xfrm>
            <a:off x="5429250" y="4759325"/>
            <a:ext cx="1652588" cy="625475"/>
          </p:xfrm>
          <a:graphic>
            <a:graphicData uri="http://schemas.openxmlformats.org/presentationml/2006/ole">
              <p:oleObj spid="_x0000_s26632" name="Формула" r:id="rId5" imgW="774360" imgH="291960" progId="Equation.3">
                <p:embed/>
              </p:oleObj>
            </a:graphicData>
          </a:graphic>
        </p:graphicFrame>
      </p:grpSp>
      <p:sp>
        <p:nvSpPr>
          <p:cNvPr id="54" name="Rectangle 4"/>
          <p:cNvSpPr>
            <a:spLocks/>
          </p:cNvSpPr>
          <p:nvPr/>
        </p:nvSpPr>
        <p:spPr bwMode="auto">
          <a:xfrm>
            <a:off x="714348" y="63608"/>
            <a:ext cx="364333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скачок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”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во времени …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  <a:sym typeface="Wingdings" pitchFamily="2" charset="2"/>
              </a:rPr>
              <a:t>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8" name="Выгнутая влево стрелка 57"/>
          <p:cNvSpPr/>
          <p:nvPr/>
        </p:nvSpPr>
        <p:spPr>
          <a:xfrm>
            <a:off x="357158" y="285728"/>
            <a:ext cx="302892" cy="8589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428596" y="1214422"/>
            <a:ext cx="8143932" cy="135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just" eaLnBrk="0" hangingPunct="0"/>
            <a:r>
              <a:rPr lang="ru-RU" sz="2400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равна нулю суммарная работа внешних сил, действующих на тела системы, а также равна нулю и работа внутренних неконсервативных сил, то полная механическая энергия системы не меняется с течением времени </a:t>
            </a:r>
            <a:r>
              <a:rPr lang="ru-RU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(т.е. сохраняется)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4" name="Object 11"/>
          <p:cNvGraphicFramePr>
            <a:graphicFrameLocks noChangeAspect="1"/>
          </p:cNvGraphicFramePr>
          <p:nvPr/>
        </p:nvGraphicFramePr>
        <p:xfrm>
          <a:off x="2933722" y="2546353"/>
          <a:ext cx="1651000" cy="571500"/>
        </p:xfrm>
        <a:graphic>
          <a:graphicData uri="http://schemas.openxmlformats.org/presentationml/2006/ole">
            <p:oleObj spid="_x0000_s26633" name="Формула" r:id="rId6" imgW="850680" imgH="291960" progId="Equation.3">
              <p:embed/>
            </p:oleObj>
          </a:graphicData>
        </a:graphic>
      </p:graphicFrame>
      <p:graphicFrame>
        <p:nvGraphicFramePr>
          <p:cNvPr id="95" name="Object 12"/>
          <p:cNvGraphicFramePr>
            <a:graphicFrameLocks noChangeAspect="1"/>
          </p:cNvGraphicFramePr>
          <p:nvPr/>
        </p:nvGraphicFramePr>
        <p:xfrm>
          <a:off x="2982934" y="3236915"/>
          <a:ext cx="1651000" cy="620713"/>
        </p:xfrm>
        <a:graphic>
          <a:graphicData uri="http://schemas.openxmlformats.org/presentationml/2006/ole">
            <p:oleObj spid="_x0000_s26634" name="Формула" r:id="rId7" imgW="850680" imgH="317160" progId="Equation.3">
              <p:embed/>
            </p:oleObj>
          </a:graphicData>
        </a:graphic>
      </p:graphicFrame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482718" y="2760654"/>
            <a:ext cx="1214446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97" name="Правая фигурная скобка 96"/>
          <p:cNvSpPr/>
          <p:nvPr/>
        </p:nvSpPr>
        <p:spPr>
          <a:xfrm flipH="1">
            <a:off x="2768602" y="2584826"/>
            <a:ext cx="214314" cy="1200152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9" name="Object 15"/>
          <p:cNvGraphicFramePr>
            <a:graphicFrameLocks noChangeAspect="1"/>
          </p:cNvGraphicFramePr>
          <p:nvPr/>
        </p:nvGraphicFramePr>
        <p:xfrm>
          <a:off x="6143647" y="2903540"/>
          <a:ext cx="1571625" cy="490538"/>
        </p:xfrm>
        <a:graphic>
          <a:graphicData uri="http://schemas.openxmlformats.org/presentationml/2006/ole">
            <p:oleObj spid="_x0000_s26635" name="Формула" r:id="rId8" imgW="736560" imgH="228600" progId="Equation.3">
              <p:embed/>
            </p:oleObj>
          </a:graphicData>
        </a:graphic>
      </p:graphicFrame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5054618" y="2760654"/>
            <a:ext cx="1071570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то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270071" y="785793"/>
            <a:ext cx="7802523" cy="442745"/>
            <a:chOff x="1270071" y="785793"/>
            <a:chExt cx="7802523" cy="442745"/>
          </a:xfrm>
        </p:grpSpPr>
        <p:sp>
          <p:nvSpPr>
            <p:cNvPr id="52" name="Rectangle 4"/>
            <p:cNvSpPr>
              <a:spLocks/>
            </p:cNvSpPr>
            <p:nvPr/>
          </p:nvSpPr>
          <p:spPr bwMode="auto">
            <a:xfrm>
              <a:off x="2357422" y="785793"/>
              <a:ext cx="6715172" cy="442745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200" b="1" dirty="0" smtClean="0">
                  <a:solidFill>
                    <a:srgbClr val="8000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5</a:t>
              </a:r>
              <a:r>
                <a:rPr lang="ru-RU" sz="2200" b="1" dirty="0" smtClean="0">
                  <a:solidFill>
                    <a:srgbClr val="8000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.11</a:t>
              </a:r>
              <a:r>
                <a:rPr lang="en-US" sz="2200" b="1" dirty="0" smtClean="0">
                  <a:solidFill>
                    <a:srgbClr val="8000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.</a:t>
              </a:r>
              <a:r>
                <a:rPr lang="ru-RU" sz="2200" b="1" dirty="0" smtClean="0">
                  <a:solidFill>
                    <a:srgbClr val="8000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200" b="1" dirty="0" smtClean="0">
                  <a:solidFill>
                    <a:srgbClr val="8000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200" b="1" dirty="0" smtClean="0">
                  <a:solidFill>
                    <a:srgbClr val="8000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Закон сохранения механической энергии</a:t>
              </a:r>
              <a:endPara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1270071" y="1087448"/>
              <a:ext cx="1152000" cy="1588"/>
            </a:xfrm>
            <a:prstGeom prst="straightConnector1">
              <a:avLst/>
            </a:prstGeom>
            <a:ln w="3492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"/>
          <p:cNvSpPr>
            <a:spLocks/>
          </p:cNvSpPr>
          <p:nvPr/>
        </p:nvSpPr>
        <p:spPr bwMode="auto">
          <a:xfrm>
            <a:off x="579302" y="785793"/>
            <a:ext cx="785818" cy="436579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5.3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143372" y="4286256"/>
            <a:ext cx="4572032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357686" y="4214818"/>
            <a:ext cx="571504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*</a:t>
            </a:r>
            <a:r>
              <a:rPr lang="ru-RU" sz="3200" b="1" i="1" baseline="30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ru-RU" sz="32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2" grpId="0" build="p"/>
      <p:bldP spid="96" grpId="0" build="p"/>
      <p:bldP spid="97" grpId="0" animBg="1"/>
      <p:bldP spid="100" grpId="0" build="p"/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ыгнутая влево стрелка 24"/>
          <p:cNvSpPr/>
          <p:nvPr/>
        </p:nvSpPr>
        <p:spPr>
          <a:xfrm rot="12494890" flipV="1">
            <a:off x="8107675" y="4841941"/>
            <a:ext cx="285752" cy="1700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00034" y="671436"/>
            <a:ext cx="24831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.4. Работа силы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5000595" y="142852"/>
            <a:ext cx="4143405" cy="1428760"/>
            <a:chOff x="357158" y="571480"/>
            <a:chExt cx="4572033" cy="1553507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57158" y="571480"/>
              <a:ext cx="3117511" cy="1553507"/>
              <a:chOff x="357158" y="571480"/>
              <a:chExt cx="3117511" cy="1553507"/>
            </a:xfrm>
          </p:grpSpPr>
          <p:grpSp>
            <p:nvGrpSpPr>
              <p:cNvPr id="18434" name="Group 2"/>
              <p:cNvGrpSpPr>
                <a:grpSpLocks noChangeAspect="1"/>
              </p:cNvGrpSpPr>
              <p:nvPr/>
            </p:nvGrpSpPr>
            <p:grpSpPr bwMode="auto">
              <a:xfrm>
                <a:off x="357158" y="571480"/>
                <a:ext cx="3117511" cy="1553507"/>
                <a:chOff x="3028" y="3390"/>
                <a:chExt cx="3032" cy="1509"/>
              </a:xfrm>
            </p:grpSpPr>
            <p:sp>
              <p:nvSpPr>
                <p:cNvPr id="18435" name="AutoShape 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7" y="3390"/>
                  <a:ext cx="2363" cy="1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37" name="Rectangle 5" descr="Штрихово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3179" y="4844"/>
                  <a:ext cx="2881" cy="55"/>
                </a:xfrm>
                <a:prstGeom prst="rect">
                  <a:avLst/>
                </a:prstGeom>
                <a:pattFill prst="dashDn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39" name="Arc 7"/>
                <p:cNvSpPr>
                  <a:spLocks/>
                </p:cNvSpPr>
                <p:nvPr/>
              </p:nvSpPr>
              <p:spPr bwMode="auto">
                <a:xfrm rot="24324272">
                  <a:off x="4406" y="4594"/>
                  <a:ext cx="192" cy="17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493"/>
                    <a:gd name="T1" fmla="*/ 0 h 21600"/>
                    <a:gd name="T2" fmla="*/ 20493 w 20493"/>
                    <a:gd name="T3" fmla="*/ 14774 h 21600"/>
                    <a:gd name="T4" fmla="*/ 0 w 204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93" h="21600" fill="none" extrusionOk="0">
                      <a:moveTo>
                        <a:pt x="-1" y="0"/>
                      </a:moveTo>
                      <a:cubicBezTo>
                        <a:pt x="9299" y="0"/>
                        <a:pt x="17554" y="5951"/>
                        <a:pt x="20493" y="14773"/>
                      </a:cubicBezTo>
                    </a:path>
                    <a:path w="20493" h="21600" stroke="0" extrusionOk="0">
                      <a:moveTo>
                        <a:pt x="-1" y="0"/>
                      </a:moveTo>
                      <a:cubicBezTo>
                        <a:pt x="9299" y="0"/>
                        <a:pt x="17554" y="5951"/>
                        <a:pt x="20493" y="1477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auto">
                <a:xfrm rot="-5400000">
                  <a:off x="4958" y="3874"/>
                  <a:ext cx="1" cy="1838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040" y="4059"/>
                  <a:ext cx="1382" cy="71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028" y="3724"/>
                  <a:ext cx="1112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b="1" dirty="0" smtClean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</a:t>
                  </a:r>
                  <a:r>
                    <a:rPr lang="en-US" b="1" dirty="0" smtClean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5</a:t>
                  </a:r>
                  <a:r>
                    <a:rPr lang="ru-RU" b="1" dirty="0" smtClean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.2</a:t>
                  </a:r>
                </a:p>
              </p:txBody>
            </p:sp>
            <p:sp>
              <p:nvSpPr>
                <p:cNvPr id="18444" name="Rectangle 12" descr="20%"/>
                <p:cNvSpPr>
                  <a:spLocks noChangeArrowheads="1"/>
                </p:cNvSpPr>
                <p:nvPr/>
              </p:nvSpPr>
              <p:spPr bwMode="auto">
                <a:xfrm>
                  <a:off x="3818" y="4739"/>
                  <a:ext cx="211" cy="91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46" y="4330"/>
                  <a:ext cx="459" cy="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 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18446" name="Object 14"/>
              <p:cNvGraphicFramePr>
                <a:graphicFrameLocks noChangeAspect="1"/>
              </p:cNvGraphicFramePr>
              <p:nvPr/>
            </p:nvGraphicFramePr>
            <p:xfrm>
              <a:off x="2357422" y="928670"/>
              <a:ext cx="297638" cy="357166"/>
            </p:xfrm>
            <a:graphic>
              <a:graphicData uri="http://schemas.openxmlformats.org/presentationml/2006/ole">
                <p:oleObj spid="_x0000_s18446" name="Формула" r:id="rId4" imgW="190500" imgH="228600" progId="Equation.3">
                  <p:embed/>
                </p:oleObj>
              </a:graphicData>
            </a:graphic>
          </p:graphicFrame>
          <p:graphicFrame>
            <p:nvGraphicFramePr>
              <p:cNvPr id="18448" name="Object 16"/>
              <p:cNvGraphicFramePr>
                <a:graphicFrameLocks noChangeAspect="1"/>
              </p:cNvGraphicFramePr>
              <p:nvPr/>
            </p:nvGraphicFramePr>
            <p:xfrm>
              <a:off x="2928926" y="1643050"/>
              <a:ext cx="242873" cy="357166"/>
            </p:xfrm>
            <a:graphic>
              <a:graphicData uri="http://schemas.openxmlformats.org/presentationml/2006/ole">
                <p:oleObj spid="_x0000_s18448" name="Формула" r:id="rId5" imgW="164957" imgH="241091" progId="Equation.3">
                  <p:embed/>
                </p:oleObj>
              </a:graphicData>
            </a:graphic>
          </p:graphicFrame>
          <p:graphicFrame>
            <p:nvGraphicFramePr>
              <p:cNvPr id="18450" name="Object 18"/>
              <p:cNvGraphicFramePr>
                <a:graphicFrameLocks noChangeAspect="1"/>
              </p:cNvGraphicFramePr>
              <p:nvPr/>
            </p:nvGraphicFramePr>
            <p:xfrm>
              <a:off x="1978672" y="1731114"/>
              <a:ext cx="305373" cy="257156"/>
            </p:xfrm>
            <a:graphic>
              <a:graphicData uri="http://schemas.openxmlformats.org/presentationml/2006/ole">
                <p:oleObj spid="_x0000_s18450" name="Формула" r:id="rId6" imgW="177569" imgH="152202" progId="Equation.3">
                  <p:embed/>
                </p:oleObj>
              </a:graphicData>
            </a:graphic>
          </p:graphicFrame>
        </p:grpSp>
        <p:sp>
          <p:nvSpPr>
            <p:cNvPr id="59" name="Rectangle 1"/>
            <p:cNvSpPr>
              <a:spLocks noChangeArrowheads="1"/>
            </p:cNvSpPr>
            <p:nvPr/>
          </p:nvSpPr>
          <p:spPr bwMode="auto">
            <a:xfrm>
              <a:off x="2722003" y="714356"/>
              <a:ext cx="2207188" cy="40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en-US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ru-RU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ru-RU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·</a:t>
              </a:r>
              <a:r>
                <a:rPr lang="en-US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S</a:t>
              </a:r>
              <a:r>
                <a:rPr lang="ru-RU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·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cos</a:t>
              </a:r>
              <a:r>
                <a:rPr lang="en-US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</a:t>
              </a:r>
              <a:endPara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714876" y="1942750"/>
            <a:ext cx="3134306" cy="2486382"/>
            <a:chOff x="5723974" y="585428"/>
            <a:chExt cx="3134306" cy="2486382"/>
          </a:xfrm>
        </p:grpSpPr>
        <p:grpSp>
          <p:nvGrpSpPr>
            <p:cNvPr id="18457" name="Group 25"/>
            <p:cNvGrpSpPr>
              <a:grpSpLocks noChangeAspect="1"/>
            </p:cNvGrpSpPr>
            <p:nvPr/>
          </p:nvGrpSpPr>
          <p:grpSpPr bwMode="auto">
            <a:xfrm>
              <a:off x="5723974" y="585428"/>
              <a:ext cx="3134306" cy="2486382"/>
              <a:chOff x="6095" y="3157"/>
              <a:chExt cx="3422" cy="2717"/>
            </a:xfrm>
          </p:grpSpPr>
          <p:sp>
            <p:nvSpPr>
              <p:cNvPr id="1845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6095" y="3157"/>
                <a:ext cx="3422" cy="2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auto">
              <a:xfrm>
                <a:off x="6163" y="3376"/>
                <a:ext cx="1316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.3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auto">
              <a:xfrm>
                <a:off x="6328" y="3941"/>
                <a:ext cx="2710" cy="1350"/>
              </a:xfrm>
              <a:custGeom>
                <a:avLst/>
                <a:gdLst/>
                <a:ahLst/>
                <a:cxnLst>
                  <a:cxn ang="0">
                    <a:pos x="0" y="1350"/>
                  </a:cxn>
                  <a:cxn ang="0">
                    <a:pos x="110" y="1140"/>
                  </a:cxn>
                  <a:cxn ang="0">
                    <a:pos x="290" y="950"/>
                  </a:cxn>
                  <a:cxn ang="0">
                    <a:pos x="580" y="800"/>
                  </a:cxn>
                  <a:cxn ang="0">
                    <a:pos x="880" y="760"/>
                  </a:cxn>
                  <a:cxn ang="0">
                    <a:pos x="1090" y="780"/>
                  </a:cxn>
                  <a:cxn ang="0">
                    <a:pos x="1520" y="790"/>
                  </a:cxn>
                  <a:cxn ang="0">
                    <a:pos x="2080" y="630"/>
                  </a:cxn>
                  <a:cxn ang="0">
                    <a:pos x="2440" y="360"/>
                  </a:cxn>
                  <a:cxn ang="0">
                    <a:pos x="2710" y="0"/>
                  </a:cxn>
                </a:cxnLst>
                <a:rect l="0" t="0" r="r" b="b"/>
                <a:pathLst>
                  <a:path w="2710" h="1350">
                    <a:moveTo>
                      <a:pt x="0" y="1350"/>
                    </a:moveTo>
                    <a:cubicBezTo>
                      <a:pt x="31" y="1278"/>
                      <a:pt x="62" y="1207"/>
                      <a:pt x="110" y="1140"/>
                    </a:cubicBezTo>
                    <a:cubicBezTo>
                      <a:pt x="158" y="1073"/>
                      <a:pt x="212" y="1007"/>
                      <a:pt x="290" y="950"/>
                    </a:cubicBezTo>
                    <a:cubicBezTo>
                      <a:pt x="368" y="893"/>
                      <a:pt x="482" y="832"/>
                      <a:pt x="580" y="800"/>
                    </a:cubicBezTo>
                    <a:cubicBezTo>
                      <a:pt x="678" y="768"/>
                      <a:pt x="795" y="763"/>
                      <a:pt x="880" y="760"/>
                    </a:cubicBezTo>
                    <a:cubicBezTo>
                      <a:pt x="965" y="757"/>
                      <a:pt x="983" y="775"/>
                      <a:pt x="1090" y="780"/>
                    </a:cubicBezTo>
                    <a:cubicBezTo>
                      <a:pt x="1197" y="785"/>
                      <a:pt x="1355" y="815"/>
                      <a:pt x="1520" y="790"/>
                    </a:cubicBezTo>
                    <a:cubicBezTo>
                      <a:pt x="1685" y="765"/>
                      <a:pt x="1927" y="702"/>
                      <a:pt x="2080" y="630"/>
                    </a:cubicBezTo>
                    <a:cubicBezTo>
                      <a:pt x="2233" y="558"/>
                      <a:pt x="2335" y="465"/>
                      <a:pt x="2440" y="360"/>
                    </a:cubicBezTo>
                    <a:cubicBezTo>
                      <a:pt x="2545" y="255"/>
                      <a:pt x="2627" y="127"/>
                      <a:pt x="2710" y="0"/>
                    </a:cubicBezTo>
                  </a:path>
                </a:pathLst>
              </a:custGeom>
              <a:noFill/>
              <a:ln w="15875" cap="flat">
                <a:solidFill>
                  <a:srgbClr val="9933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auto">
              <a:xfrm flipV="1">
                <a:off x="7690" y="3409"/>
                <a:ext cx="652" cy="132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4" name="Arc 32"/>
              <p:cNvSpPr>
                <a:spLocks/>
              </p:cNvSpPr>
              <p:nvPr/>
            </p:nvSpPr>
            <p:spPr bwMode="auto">
              <a:xfrm rot="23708458">
                <a:off x="7715" y="4559"/>
                <a:ext cx="192" cy="17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493"/>
                  <a:gd name="T1" fmla="*/ 0 h 21600"/>
                  <a:gd name="T2" fmla="*/ 20493 w 20493"/>
                  <a:gd name="T3" fmla="*/ 14774 h 21600"/>
                  <a:gd name="T4" fmla="*/ 0 w 204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93" h="21600" fill="none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</a:path>
                  <a:path w="20493" h="21600" stroke="0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auto">
              <a:xfrm rot="4784186" flipV="1">
                <a:off x="7856" y="4527"/>
                <a:ext cx="39" cy="38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6" name="Text Box 34"/>
              <p:cNvSpPr txBox="1">
                <a:spLocks noChangeArrowheads="1"/>
              </p:cNvSpPr>
              <p:nvPr/>
            </p:nvSpPr>
            <p:spPr bwMode="auto">
              <a:xfrm>
                <a:off x="6521" y="4264"/>
                <a:ext cx="578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“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”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67" name="Text Box 35"/>
              <p:cNvSpPr txBox="1">
                <a:spLocks noChangeArrowheads="1"/>
              </p:cNvSpPr>
              <p:nvPr/>
            </p:nvSpPr>
            <p:spPr bwMode="auto">
              <a:xfrm>
                <a:off x="6189" y="5050"/>
                <a:ext cx="542" cy="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68" name="Text Box 36"/>
              <p:cNvSpPr txBox="1">
                <a:spLocks noChangeArrowheads="1"/>
              </p:cNvSpPr>
              <p:nvPr/>
            </p:nvSpPr>
            <p:spPr bwMode="auto">
              <a:xfrm>
                <a:off x="7401" y="4308"/>
                <a:ext cx="506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18469" name="Text Box 37"/>
              <p:cNvSpPr txBox="1">
                <a:spLocks noChangeArrowheads="1"/>
              </p:cNvSpPr>
              <p:nvPr/>
            </p:nvSpPr>
            <p:spPr bwMode="auto">
              <a:xfrm>
                <a:off x="8891" y="3696"/>
                <a:ext cx="542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470" name="Group 38"/>
              <p:cNvGrpSpPr>
                <a:grpSpLocks/>
              </p:cNvGrpSpPr>
              <p:nvPr/>
            </p:nvGrpSpPr>
            <p:grpSpPr bwMode="auto">
              <a:xfrm>
                <a:off x="7687" y="4258"/>
                <a:ext cx="753" cy="1030"/>
                <a:chOff x="8407" y="4208"/>
                <a:chExt cx="753" cy="1030"/>
              </a:xfrm>
            </p:grpSpPr>
            <p:sp>
              <p:nvSpPr>
                <p:cNvPr id="184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407" y="4744"/>
                  <a:ext cx="632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∆</a:t>
                  </a: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l</a:t>
                  </a:r>
                  <a:r>
                    <a:rPr kumimoji="0" lang="en-US" b="0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auto">
                <a:xfrm>
                  <a:off x="8507" y="4783"/>
                  <a:ext cx="2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528" y="4208"/>
                  <a:ext cx="632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</a:t>
                  </a:r>
                  <a:r>
                    <a:rPr kumimoji="0" lang="en-US" b="0" i="1" u="none" strike="noStrike" cap="none" normalizeH="0" baseline="-2500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Text Box 36"/>
            <p:cNvSpPr txBox="1">
              <a:spLocks noChangeArrowheads="1"/>
            </p:cNvSpPr>
            <p:nvPr/>
          </p:nvSpPr>
          <p:spPr bwMode="auto">
            <a:xfrm>
              <a:off x="6962706" y="1810865"/>
              <a:ext cx="463460" cy="43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63" name="Object 14"/>
            <p:cNvGraphicFramePr>
              <a:graphicFrameLocks noChangeAspect="1"/>
            </p:cNvGraphicFramePr>
            <p:nvPr/>
          </p:nvGraphicFramePr>
          <p:xfrm>
            <a:off x="7286644" y="857232"/>
            <a:ext cx="297638" cy="357166"/>
          </p:xfrm>
          <a:graphic>
            <a:graphicData uri="http://schemas.openxmlformats.org/presentationml/2006/ole">
              <p:oleObj spid="_x0000_s18473" name="Формула" r:id="rId7" imgW="190500" imgH="228600" progId="Equation.3">
                <p:embed/>
              </p:oleObj>
            </a:graphicData>
          </a:graphic>
        </p:graphicFrame>
      </p:grpSp>
      <p:graphicFrame>
        <p:nvGraphicFramePr>
          <p:cNvPr id="18474" name="Object 42"/>
          <p:cNvGraphicFramePr>
            <a:graphicFrameLocks noChangeAspect="1"/>
          </p:cNvGraphicFramePr>
          <p:nvPr/>
        </p:nvGraphicFramePr>
        <p:xfrm>
          <a:off x="928662" y="3571876"/>
          <a:ext cx="3444485" cy="523876"/>
        </p:xfrm>
        <a:graphic>
          <a:graphicData uri="http://schemas.openxmlformats.org/presentationml/2006/ole">
            <p:oleObj spid="_x0000_s18474" name="Формула" r:id="rId8" imgW="2501900" imgH="381000" progId="Equation.3">
              <p:embed/>
            </p:oleObj>
          </a:graphicData>
        </a:graphic>
      </p:graphicFrame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7675659" y="3643338"/>
            <a:ext cx="1111183" cy="857232"/>
            <a:chOff x="7675659" y="3643338"/>
            <a:chExt cx="1111183" cy="857232"/>
          </a:xfrm>
        </p:grpSpPr>
        <p:graphicFrame>
          <p:nvGraphicFramePr>
            <p:cNvPr id="18495" name="Object 63"/>
            <p:cNvGraphicFramePr>
              <a:graphicFrameLocks noChangeAspect="1"/>
            </p:cNvGraphicFramePr>
            <p:nvPr/>
          </p:nvGraphicFramePr>
          <p:xfrm>
            <a:off x="7675659" y="3643338"/>
            <a:ext cx="1000132" cy="392457"/>
          </p:xfrm>
          <a:graphic>
            <a:graphicData uri="http://schemas.openxmlformats.org/presentationml/2006/ole">
              <p:oleObj spid="_x0000_s18495" name="Формула" r:id="rId9" imgW="748975" imgH="291973" progId="Equation.3">
                <p:embed/>
              </p:oleObj>
            </a:graphicData>
          </a:graphic>
        </p:graphicFrame>
        <p:graphicFrame>
          <p:nvGraphicFramePr>
            <p:cNvPr id="18497" name="Object 65"/>
            <p:cNvGraphicFramePr>
              <a:graphicFrameLocks noChangeAspect="1"/>
            </p:cNvGraphicFramePr>
            <p:nvPr/>
          </p:nvGraphicFramePr>
          <p:xfrm>
            <a:off x="7675659" y="4143404"/>
            <a:ext cx="1111183" cy="357166"/>
          </p:xfrm>
          <a:graphic>
            <a:graphicData uri="http://schemas.openxmlformats.org/presentationml/2006/ole">
              <p:oleObj spid="_x0000_s18497" name="Формула" r:id="rId10" imgW="799753" imgH="253890" progId="Equation.3">
                <p:embed/>
              </p:oleObj>
            </a:graphicData>
          </a:graphic>
        </p:graphicFrame>
      </p:grp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-357222" y="4000528"/>
            <a:ext cx="8143932" cy="1562103"/>
            <a:chOff x="-357222" y="4000528"/>
            <a:chExt cx="8143932" cy="1562103"/>
          </a:xfrm>
        </p:grpSpPr>
        <p:sp>
          <p:nvSpPr>
            <p:cNvPr id="40" name="Rectangle 1"/>
            <p:cNvSpPr>
              <a:spLocks noChangeArrowheads="1"/>
            </p:cNvSpPr>
            <p:nvPr/>
          </p:nvSpPr>
          <p:spPr bwMode="auto">
            <a:xfrm>
              <a:off x="-357222" y="4000528"/>
              <a:ext cx="778674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11"/>
                </a:buBlip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Элементарной работой  называется произведение проекции силы на направление малого перемещения  точки приложения силы  на  модуль этого перемещения:</a:t>
              </a:r>
            </a:p>
          </p:txBody>
        </p:sp>
        <p:graphicFrame>
          <p:nvGraphicFramePr>
            <p:cNvPr id="18499" name="Object 67"/>
            <p:cNvGraphicFramePr>
              <a:graphicFrameLocks noChangeAspect="1"/>
            </p:cNvGraphicFramePr>
            <p:nvPr/>
          </p:nvGraphicFramePr>
          <p:xfrm>
            <a:off x="4143372" y="4143404"/>
            <a:ext cx="306138" cy="257156"/>
          </p:xfrm>
          <a:graphic>
            <a:graphicData uri="http://schemas.openxmlformats.org/presentationml/2006/ole">
              <p:oleObj spid="_x0000_s18499" name="Формула" r:id="rId12" imgW="241195" imgH="203112" progId="Equation.3">
                <p:embed/>
              </p:oleObj>
            </a:graphicData>
          </a:graphic>
        </p:graphicFrame>
        <p:graphicFrame>
          <p:nvGraphicFramePr>
            <p:cNvPr id="18501" name="Object 69"/>
            <p:cNvGraphicFramePr>
              <a:graphicFrameLocks noChangeAspect="1"/>
            </p:cNvGraphicFramePr>
            <p:nvPr/>
          </p:nvGraphicFramePr>
          <p:xfrm>
            <a:off x="6379510" y="4354339"/>
            <a:ext cx="304254" cy="328594"/>
          </p:xfrm>
          <a:graphic>
            <a:graphicData uri="http://schemas.openxmlformats.org/presentationml/2006/ole">
              <p:oleObj spid="_x0000_s18501" name="Формула" r:id="rId13" imgW="241195" imgH="253890" progId="Equation.3">
                <p:embed/>
              </p:oleObj>
            </a:graphicData>
          </a:graphic>
        </p:graphicFrame>
        <p:grpSp>
          <p:nvGrpSpPr>
            <p:cNvPr id="69" name="Группа 68"/>
            <p:cNvGrpSpPr/>
            <p:nvPr/>
          </p:nvGrpSpPr>
          <p:grpSpPr>
            <a:xfrm>
              <a:off x="5978525" y="4794281"/>
              <a:ext cx="1808185" cy="768350"/>
              <a:chOff x="5978525" y="4794281"/>
              <a:chExt cx="1808185" cy="768350"/>
            </a:xfrm>
          </p:grpSpPr>
          <p:graphicFrame>
            <p:nvGraphicFramePr>
              <p:cNvPr id="18455" name="Object 23"/>
              <p:cNvGraphicFramePr>
                <a:graphicFrameLocks noChangeAspect="1"/>
              </p:cNvGraphicFramePr>
              <p:nvPr/>
            </p:nvGraphicFramePr>
            <p:xfrm>
              <a:off x="5978525" y="4794281"/>
              <a:ext cx="1041400" cy="339725"/>
            </p:xfrm>
            <a:graphic>
              <a:graphicData uri="http://schemas.openxmlformats.org/presentationml/2006/ole">
                <p:oleObj spid="_x0000_s18455" name="Формула" r:id="rId14" imgW="787320" imgH="241200" progId="Equation.3">
                  <p:embed/>
                </p:oleObj>
              </a:graphicData>
            </a:graphic>
          </p:graphicFrame>
          <p:graphicFrame>
            <p:nvGraphicFramePr>
              <p:cNvPr id="18503" name="Object 71"/>
              <p:cNvGraphicFramePr>
                <a:graphicFrameLocks noChangeAspect="1"/>
              </p:cNvGraphicFramePr>
              <p:nvPr/>
            </p:nvGraphicFramePr>
            <p:xfrm>
              <a:off x="6003947" y="5294344"/>
              <a:ext cx="1782763" cy="268287"/>
            </p:xfrm>
            <a:graphic>
              <a:graphicData uri="http://schemas.openxmlformats.org/presentationml/2006/ole">
                <p:oleObj spid="_x0000_s18503" name="Формула" r:id="rId15" imgW="1244520" imgH="190440" progId="Equation.3">
                  <p:embed/>
                </p:oleObj>
              </a:graphicData>
            </a:graphic>
          </p:graphicFrame>
        </p:grpSp>
      </p:grpSp>
      <p:grpSp>
        <p:nvGrpSpPr>
          <p:cNvPr id="101" name="Группа 100"/>
          <p:cNvGrpSpPr/>
          <p:nvPr/>
        </p:nvGrpSpPr>
        <p:grpSpPr>
          <a:xfrm>
            <a:off x="-285784" y="5476442"/>
            <a:ext cx="7786742" cy="1310144"/>
            <a:chOff x="-285784" y="4476286"/>
            <a:chExt cx="7786742" cy="1310144"/>
          </a:xfrm>
        </p:grpSpPr>
        <p:graphicFrame>
          <p:nvGraphicFramePr>
            <p:cNvPr id="18505" name="Object 73"/>
            <p:cNvGraphicFramePr>
              <a:graphicFrameLocks noChangeAspect="1"/>
            </p:cNvGraphicFramePr>
            <p:nvPr/>
          </p:nvGraphicFramePr>
          <p:xfrm>
            <a:off x="4721225" y="5021232"/>
            <a:ext cx="1068388" cy="601662"/>
          </p:xfrm>
          <a:graphic>
            <a:graphicData uri="http://schemas.openxmlformats.org/presentationml/2006/ole">
              <p:oleObj spid="_x0000_s18505" name="Формула" r:id="rId16" imgW="647640" imgH="368280" progId="Equation.3">
                <p:embed/>
              </p:oleObj>
            </a:graphicData>
          </a:graphic>
        </p:graphicFrame>
        <p:sp>
          <p:nvSpPr>
            <p:cNvPr id="99" name="Rectangle 1"/>
            <p:cNvSpPr>
              <a:spLocks noChangeArrowheads="1"/>
            </p:cNvSpPr>
            <p:nvPr/>
          </p:nvSpPr>
          <p:spPr bwMode="auto">
            <a:xfrm>
              <a:off x="-285784" y="4476286"/>
              <a:ext cx="778674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11"/>
                </a:buBlip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Работа на конечном участке траектории вычисляется как сумма элементарных работ:</a:t>
              </a:r>
            </a:p>
          </p:txBody>
        </p:sp>
        <p:sp>
          <p:nvSpPr>
            <p:cNvPr id="18507" name="AutoShape 75"/>
            <p:cNvSpPr>
              <a:spLocks noChangeArrowheads="1"/>
            </p:cNvSpPr>
            <p:nvPr/>
          </p:nvSpPr>
          <p:spPr bwMode="auto">
            <a:xfrm>
              <a:off x="3929058" y="4929198"/>
              <a:ext cx="3000396" cy="857232"/>
            </a:xfrm>
            <a:prstGeom prst="foldedCorner">
              <a:avLst>
                <a:gd name="adj" fmla="val 24507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Rectangle 8"/>
          <p:cNvSpPr>
            <a:spLocks/>
          </p:cNvSpPr>
          <p:nvPr/>
        </p:nvSpPr>
        <p:spPr bwMode="auto">
          <a:xfrm>
            <a:off x="3000364" y="642918"/>
            <a:ext cx="2000264" cy="50004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 smtClean="0">
                <a:solidFill>
                  <a:srgbClr val="0070C0"/>
                </a:solidFill>
                <a:latin typeface="Constantia" pitchFamily="18" charset="0"/>
              </a:rPr>
              <a:t>“</a:t>
            </a:r>
            <a:r>
              <a:rPr lang="ru-RU" sz="2400" b="1" i="1" u="dbl" dirty="0" smtClean="0">
                <a:solidFill>
                  <a:srgbClr val="0070C0"/>
                </a:solidFill>
                <a:latin typeface="Constantia" pitchFamily="18" charset="0"/>
              </a:rPr>
              <a:t>Опр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.</a:t>
            </a:r>
            <a:r>
              <a:rPr lang="en-US" sz="2400" b="1" i="1" dirty="0" smtClean="0">
                <a:solidFill>
                  <a:srgbClr val="0070C0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???</a:t>
            </a:r>
            <a:endParaRPr lang="ru-RU" sz="2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6" name="Rectangle 4"/>
          <p:cNvSpPr>
            <a:spLocks/>
          </p:cNvSpPr>
          <p:nvPr/>
        </p:nvSpPr>
        <p:spPr bwMode="auto">
          <a:xfrm>
            <a:off x="142844" y="71414"/>
            <a:ext cx="214314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… вернулись …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214282" y="1285860"/>
            <a:ext cx="4071935" cy="1831102"/>
            <a:chOff x="214282" y="1285860"/>
            <a:chExt cx="4071935" cy="183110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214282" y="1285860"/>
              <a:ext cx="4071935" cy="1831102"/>
              <a:chOff x="214282" y="1285860"/>
              <a:chExt cx="4071935" cy="1831102"/>
            </a:xfrm>
          </p:grpSpPr>
          <p:pic>
            <p:nvPicPr>
              <p:cNvPr id="131" name="Picture 2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357290" y="1643050"/>
                <a:ext cx="2928927" cy="147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2" name="Rectangle 4"/>
              <p:cNvSpPr>
                <a:spLocks/>
              </p:cNvSpPr>
              <p:nvPr/>
            </p:nvSpPr>
            <p:spPr bwMode="auto">
              <a:xfrm>
                <a:off x="214282" y="1285860"/>
                <a:ext cx="1571636" cy="428625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Пример</a:t>
                </a:r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:</a:t>
                </a:r>
                <a:endPara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</p:grpSp>
        <p:graphicFrame>
          <p:nvGraphicFramePr>
            <p:cNvPr id="3" name="Object 74"/>
            <p:cNvGraphicFramePr>
              <a:graphicFrameLocks noChangeAspect="1"/>
            </p:cNvGraphicFramePr>
            <p:nvPr/>
          </p:nvGraphicFramePr>
          <p:xfrm>
            <a:off x="2150938" y="1785926"/>
            <a:ext cx="345255" cy="285728"/>
          </p:xfrm>
          <a:graphic>
            <a:graphicData uri="http://schemas.openxmlformats.org/presentationml/2006/ole">
              <p:oleObj spid="_x0000_s18506" name="Формула" r:id="rId18" imgW="2794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>
                                            <p:subSp spid="_x0000_s184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74">
                                            <p:subSp spid="_x0000_s1847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13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5857609" y="71414"/>
            <a:ext cx="2929233" cy="3143272"/>
            <a:chOff x="5857609" y="142852"/>
            <a:chExt cx="2929233" cy="3143272"/>
          </a:xfrm>
        </p:grpSpPr>
        <p:grpSp>
          <p:nvGrpSpPr>
            <p:cNvPr id="9" name="Group 76"/>
            <p:cNvGrpSpPr>
              <a:grpSpLocks noChangeAspect="1"/>
            </p:cNvGrpSpPr>
            <p:nvPr/>
          </p:nvGrpSpPr>
          <p:grpSpPr bwMode="auto">
            <a:xfrm>
              <a:off x="5857609" y="142852"/>
              <a:ext cx="2929233" cy="3143272"/>
              <a:chOff x="8607" y="5597"/>
              <a:chExt cx="3264" cy="3503"/>
            </a:xfrm>
          </p:grpSpPr>
          <p:sp>
            <p:nvSpPr>
              <p:cNvPr id="18509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9081" y="5597"/>
                <a:ext cx="2790" cy="3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10" name="Freeform 78"/>
              <p:cNvSpPr>
                <a:spLocks/>
              </p:cNvSpPr>
              <p:nvPr/>
            </p:nvSpPr>
            <p:spPr bwMode="auto">
              <a:xfrm rot="19010662">
                <a:off x="9809" y="6731"/>
                <a:ext cx="2062" cy="1753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3000"/>
                    </a:srgbClr>
                  </a:gs>
                  <a:gs pos="100000">
                    <a:srgbClr val="00FFFF">
                      <a:alpha val="36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11" name="Text Box 79"/>
              <p:cNvSpPr txBox="1">
                <a:spLocks noChangeArrowheads="1"/>
              </p:cNvSpPr>
              <p:nvPr/>
            </p:nvSpPr>
            <p:spPr bwMode="auto">
              <a:xfrm>
                <a:off x="10209" y="791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2" name="Line 80"/>
              <p:cNvSpPr>
                <a:spLocks noChangeShapeType="1"/>
              </p:cNvSpPr>
              <p:nvPr/>
            </p:nvSpPr>
            <p:spPr bwMode="auto">
              <a:xfrm flipH="1" flipV="1">
                <a:off x="10560" y="5700"/>
                <a:ext cx="1" cy="3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13" name="Text Box 81"/>
              <p:cNvSpPr txBox="1">
                <a:spLocks noChangeArrowheads="1"/>
              </p:cNvSpPr>
              <p:nvPr/>
            </p:nvSpPr>
            <p:spPr bwMode="auto">
              <a:xfrm>
                <a:off x="10009" y="6097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4" name="Text Box 82"/>
              <p:cNvSpPr txBox="1">
                <a:spLocks noChangeArrowheads="1"/>
              </p:cNvSpPr>
              <p:nvPr/>
            </p:nvSpPr>
            <p:spPr bwMode="auto">
              <a:xfrm>
                <a:off x="8607" y="7747"/>
                <a:ext cx="1236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5.4</a:t>
                </a:r>
              </a:p>
            </p:txBody>
          </p:sp>
          <p:sp>
            <p:nvSpPr>
              <p:cNvPr id="18515" name="Text Box 83"/>
              <p:cNvSpPr txBox="1">
                <a:spLocks noChangeArrowheads="1"/>
              </p:cNvSpPr>
              <p:nvPr/>
            </p:nvSpPr>
            <p:spPr bwMode="auto">
              <a:xfrm>
                <a:off x="10219" y="5597"/>
                <a:ext cx="44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6" name="Text Box 84"/>
              <p:cNvSpPr txBox="1">
                <a:spLocks noChangeArrowheads="1"/>
              </p:cNvSpPr>
              <p:nvPr/>
            </p:nvSpPr>
            <p:spPr bwMode="auto">
              <a:xfrm>
                <a:off x="10869" y="5947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7" name="Text Box 85"/>
              <p:cNvSpPr txBox="1">
                <a:spLocks noChangeArrowheads="1"/>
              </p:cNvSpPr>
              <p:nvPr/>
            </p:nvSpPr>
            <p:spPr bwMode="auto">
              <a:xfrm>
                <a:off x="10749" y="7497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8" name="Line 86"/>
              <p:cNvSpPr>
                <a:spLocks noChangeShapeType="1"/>
              </p:cNvSpPr>
              <p:nvPr/>
            </p:nvSpPr>
            <p:spPr bwMode="auto">
              <a:xfrm flipV="1">
                <a:off x="10560" y="6340"/>
                <a:ext cx="1" cy="170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19" name="Text Box 87"/>
              <p:cNvSpPr txBox="1">
                <a:spLocks noChangeArrowheads="1"/>
              </p:cNvSpPr>
              <p:nvPr/>
            </p:nvSpPr>
            <p:spPr bwMode="auto">
              <a:xfrm>
                <a:off x="10379" y="781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20" name="Line 88"/>
              <p:cNvSpPr>
                <a:spLocks noChangeShapeType="1"/>
              </p:cNvSpPr>
              <p:nvPr/>
            </p:nvSpPr>
            <p:spPr bwMode="auto">
              <a:xfrm>
                <a:off x="10570" y="7183"/>
                <a:ext cx="6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21" name="Arc 89"/>
              <p:cNvSpPr>
                <a:spLocks/>
              </p:cNvSpPr>
              <p:nvPr/>
            </p:nvSpPr>
            <p:spPr bwMode="auto">
              <a:xfrm rot="13524333">
                <a:off x="10910" y="7110"/>
                <a:ext cx="54" cy="130"/>
              </a:xfrm>
              <a:custGeom>
                <a:avLst/>
                <a:gdLst>
                  <a:gd name="G0" fmla="+- 19420 0 0"/>
                  <a:gd name="G1" fmla="+- 0 0 0"/>
                  <a:gd name="G2" fmla="+- 21600 0 0"/>
                  <a:gd name="T0" fmla="*/ 27149 w 27149"/>
                  <a:gd name="T1" fmla="*/ 20170 h 21600"/>
                  <a:gd name="T2" fmla="*/ 0 w 27149"/>
                  <a:gd name="T3" fmla="*/ 9457 h 21600"/>
                  <a:gd name="T4" fmla="*/ 19420 w 27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149" h="21600" fill="none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</a:path>
                  <a:path w="27149" h="21600" stroke="0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  <a:lnTo>
                      <a:pt x="1942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Group 90"/>
              <p:cNvGrpSpPr>
                <a:grpSpLocks/>
              </p:cNvGrpSpPr>
              <p:nvPr/>
            </p:nvGrpSpPr>
            <p:grpSpPr bwMode="auto">
              <a:xfrm>
                <a:off x="10330" y="8863"/>
                <a:ext cx="460" cy="70"/>
                <a:chOff x="10330" y="8863"/>
                <a:chExt cx="460" cy="70"/>
              </a:xfrm>
            </p:grpSpPr>
            <p:sp>
              <p:nvSpPr>
                <p:cNvPr id="18523" name="Rectangle 91" descr="20%"/>
                <p:cNvSpPr>
                  <a:spLocks noChangeArrowheads="1"/>
                </p:cNvSpPr>
                <p:nvPr/>
              </p:nvSpPr>
              <p:spPr bwMode="auto">
                <a:xfrm>
                  <a:off x="1033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24" name="Rectangle 92" descr="20%"/>
                <p:cNvSpPr>
                  <a:spLocks noChangeArrowheads="1"/>
                </p:cNvSpPr>
                <p:nvPr/>
              </p:nvSpPr>
              <p:spPr bwMode="auto">
                <a:xfrm>
                  <a:off x="1059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93"/>
              <p:cNvGrpSpPr>
                <a:grpSpLocks/>
              </p:cNvGrpSpPr>
              <p:nvPr/>
            </p:nvGrpSpPr>
            <p:grpSpPr bwMode="auto">
              <a:xfrm>
                <a:off x="10330" y="6103"/>
                <a:ext cx="460" cy="70"/>
                <a:chOff x="10330" y="8863"/>
                <a:chExt cx="460" cy="70"/>
              </a:xfrm>
            </p:grpSpPr>
            <p:sp>
              <p:nvSpPr>
                <p:cNvPr id="18526" name="Rectangle 94" descr="20%"/>
                <p:cNvSpPr>
                  <a:spLocks noChangeArrowheads="1"/>
                </p:cNvSpPr>
                <p:nvPr/>
              </p:nvSpPr>
              <p:spPr bwMode="auto">
                <a:xfrm>
                  <a:off x="1033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27" name="Rectangle 95" descr="20%"/>
                <p:cNvSpPr>
                  <a:spLocks noChangeArrowheads="1"/>
                </p:cNvSpPr>
                <p:nvPr/>
              </p:nvSpPr>
              <p:spPr bwMode="auto">
                <a:xfrm>
                  <a:off x="1059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528" name="Oval 96"/>
              <p:cNvSpPr>
                <a:spLocks noChangeArrowheads="1"/>
              </p:cNvSpPr>
              <p:nvPr/>
            </p:nvSpPr>
            <p:spPr bwMode="auto">
              <a:xfrm>
                <a:off x="9910" y="7003"/>
                <a:ext cx="1290" cy="36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29" name="Line 97"/>
              <p:cNvSpPr>
                <a:spLocks noChangeShapeType="1"/>
              </p:cNvSpPr>
              <p:nvPr/>
            </p:nvSpPr>
            <p:spPr bwMode="auto">
              <a:xfrm flipV="1">
                <a:off x="10560" y="7200"/>
                <a:ext cx="640" cy="8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30" name="Line 98"/>
              <p:cNvSpPr>
                <a:spLocks noChangeShapeType="1"/>
              </p:cNvSpPr>
              <p:nvPr/>
            </p:nvSpPr>
            <p:spPr bwMode="auto">
              <a:xfrm flipH="1" flipV="1">
                <a:off x="10960" y="6360"/>
                <a:ext cx="240" cy="82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31" name="Text Box 99"/>
              <p:cNvSpPr txBox="1">
                <a:spLocks noChangeArrowheads="1"/>
              </p:cNvSpPr>
              <p:nvPr/>
            </p:nvSpPr>
            <p:spPr bwMode="auto">
              <a:xfrm>
                <a:off x="11019" y="693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32" name="Line 100"/>
              <p:cNvSpPr>
                <a:spLocks noChangeShapeType="1"/>
              </p:cNvSpPr>
              <p:nvPr/>
            </p:nvSpPr>
            <p:spPr bwMode="auto">
              <a:xfrm flipV="1">
                <a:off x="10550" y="7103"/>
                <a:ext cx="600" cy="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33" name="Text Box 101"/>
              <p:cNvSpPr txBox="1">
                <a:spLocks noChangeArrowheads="1"/>
              </p:cNvSpPr>
              <p:nvPr/>
            </p:nvSpPr>
            <p:spPr bwMode="auto">
              <a:xfrm>
                <a:off x="10649" y="6707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9470" name="Object 14"/>
            <p:cNvGraphicFramePr>
              <a:graphicFrameLocks noChangeAspect="1"/>
            </p:cNvGraphicFramePr>
            <p:nvPr/>
          </p:nvGraphicFramePr>
          <p:xfrm>
            <a:off x="8143900" y="785794"/>
            <a:ext cx="293386" cy="357166"/>
          </p:xfrm>
          <a:graphic>
            <a:graphicData uri="http://schemas.openxmlformats.org/presentationml/2006/ole">
              <p:oleObj spid="_x0000_s19470" name="Формула" r:id="rId4" imgW="215619" imgH="266353" progId="Equation.3">
                <p:embed/>
              </p:oleObj>
            </a:graphicData>
          </a:graphic>
        </p:graphicFrame>
        <p:graphicFrame>
          <p:nvGraphicFramePr>
            <p:cNvPr id="19472" name="Object 16"/>
            <p:cNvGraphicFramePr>
              <a:graphicFrameLocks noChangeAspect="1"/>
            </p:cNvGraphicFramePr>
            <p:nvPr/>
          </p:nvGraphicFramePr>
          <p:xfrm>
            <a:off x="8001024" y="1857364"/>
            <a:ext cx="285720" cy="380960"/>
          </p:xfrm>
          <a:graphic>
            <a:graphicData uri="http://schemas.openxmlformats.org/presentationml/2006/ole">
              <p:oleObj spid="_x0000_s19472" name="Формула" r:id="rId5" imgW="139639" imgH="190417" progId="Equation.3">
                <p:embed/>
              </p:oleObj>
            </a:graphicData>
          </a:graphic>
        </p:graphicFrame>
        <p:graphicFrame>
          <p:nvGraphicFramePr>
            <p:cNvPr id="19474" name="Object 18"/>
            <p:cNvGraphicFramePr>
              <a:graphicFrameLocks noChangeAspect="1"/>
            </p:cNvGraphicFramePr>
            <p:nvPr/>
          </p:nvGraphicFramePr>
          <p:xfrm>
            <a:off x="7143768" y="785794"/>
            <a:ext cx="357158" cy="408181"/>
          </p:xfrm>
          <a:graphic>
            <a:graphicData uri="http://schemas.openxmlformats.org/presentationml/2006/ole">
              <p:oleObj spid="_x0000_s19474" name="Формула" r:id="rId6" imgW="203112" imgH="228501" progId="Equation.3">
                <p:embed/>
              </p:oleObj>
            </a:graphicData>
          </a:graphic>
        </p:graphicFrame>
        <p:graphicFrame>
          <p:nvGraphicFramePr>
            <p:cNvPr id="19476" name="Object 20"/>
            <p:cNvGraphicFramePr>
              <a:graphicFrameLocks noChangeAspect="1"/>
            </p:cNvGraphicFramePr>
            <p:nvPr/>
          </p:nvGraphicFramePr>
          <p:xfrm>
            <a:off x="7786710" y="1142984"/>
            <a:ext cx="357158" cy="304246"/>
          </p:xfrm>
          <a:graphic>
            <a:graphicData uri="http://schemas.openxmlformats.org/presentationml/2006/ole">
              <p:oleObj spid="_x0000_s19476" name="Формула" r:id="rId7" imgW="253780" imgH="215713" progId="Equation.3">
                <p:embed/>
              </p:oleObj>
            </a:graphicData>
          </a:graphic>
        </p:graphicFrame>
        <p:sp>
          <p:nvSpPr>
            <p:cNvPr id="95" name="Text Box 36"/>
            <p:cNvSpPr txBox="1">
              <a:spLocks noChangeArrowheads="1"/>
            </p:cNvSpPr>
            <p:nvPr/>
          </p:nvSpPr>
          <p:spPr bwMode="auto">
            <a:xfrm>
              <a:off x="7987777" y="1348985"/>
              <a:ext cx="463460" cy="43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7394713" y="2212999"/>
              <a:ext cx="463460" cy="43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53696" y="1601779"/>
            <a:ext cx="6318568" cy="1643074"/>
            <a:chOff x="253696" y="1601779"/>
            <a:chExt cx="6318568" cy="1643074"/>
          </a:xfrm>
        </p:grpSpPr>
        <p:sp>
          <p:nvSpPr>
            <p:cNvPr id="104" name="Rectangle 3"/>
            <p:cNvSpPr txBox="1">
              <a:spLocks/>
            </p:cNvSpPr>
            <p:nvPr/>
          </p:nvSpPr>
          <p:spPr>
            <a:xfrm>
              <a:off x="285720" y="1601779"/>
              <a:ext cx="4857784" cy="469899"/>
            </a:xfrm>
            <a:prstGeom prst="rect">
              <a:avLst/>
            </a:prstGeom>
          </p:spPr>
          <p:txBody>
            <a:bodyPr/>
            <a:lstStyle/>
            <a:p>
              <a:pPr marL="273050" lvl="0" indent="-2730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2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r>
                <a:rPr kumimoji="0" lang="ru-RU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При</a:t>
              </a:r>
              <a:r>
                <a:rPr kumimoji="0" lang="ru-RU" sz="2000" b="1" i="1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вращении твёрдого тела</a:t>
              </a:r>
              <a:r>
                <a:rPr kumimoji="0" lang="ru-RU" sz="2000" b="1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 </a:t>
              </a:r>
              <a:endPara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graphicFrame>
          <p:nvGraphicFramePr>
            <p:cNvPr id="19478" name="Object 22"/>
            <p:cNvGraphicFramePr>
              <a:graphicFrameLocks noChangeAspect="1"/>
            </p:cNvGraphicFramePr>
            <p:nvPr/>
          </p:nvGraphicFramePr>
          <p:xfrm>
            <a:off x="928662" y="2173283"/>
            <a:ext cx="4037399" cy="428628"/>
          </p:xfrm>
          <a:graphic>
            <a:graphicData uri="http://schemas.openxmlformats.org/presentationml/2006/ole">
              <p:oleObj spid="_x0000_s19478" name="Формула" r:id="rId8" imgW="2781300" imgH="292100" progId="Equation.3">
                <p:embed/>
              </p:oleObj>
            </a:graphicData>
          </a:graphic>
        </p:graphicFrame>
        <p:graphicFrame>
          <p:nvGraphicFramePr>
            <p:cNvPr id="19480" name="Object 24"/>
            <p:cNvGraphicFramePr>
              <a:graphicFrameLocks noChangeAspect="1"/>
            </p:cNvGraphicFramePr>
            <p:nvPr/>
          </p:nvGraphicFramePr>
          <p:xfrm>
            <a:off x="253696" y="2887663"/>
            <a:ext cx="6318568" cy="357190"/>
          </p:xfrm>
          <a:graphic>
            <a:graphicData uri="http://schemas.openxmlformats.org/presentationml/2006/ole">
              <p:oleObj spid="_x0000_s19480" name="Формула" r:id="rId9" imgW="4889500" imgH="279400" progId="Equation.3">
                <p:embed/>
              </p:oleObj>
            </a:graphicData>
          </a:graphic>
        </p:graphicFrame>
      </p:grpSp>
      <p:grpSp>
        <p:nvGrpSpPr>
          <p:cNvPr id="57" name="Группа 56"/>
          <p:cNvGrpSpPr/>
          <p:nvPr/>
        </p:nvGrpSpPr>
        <p:grpSpPr>
          <a:xfrm>
            <a:off x="3786182" y="3530605"/>
            <a:ext cx="2000264" cy="1000132"/>
            <a:chOff x="3786182" y="3530605"/>
            <a:chExt cx="2000264" cy="1000132"/>
          </a:xfrm>
        </p:grpSpPr>
        <p:graphicFrame>
          <p:nvGraphicFramePr>
            <p:cNvPr id="19482" name="Object 26"/>
            <p:cNvGraphicFramePr>
              <a:graphicFrameLocks noChangeAspect="1"/>
            </p:cNvGraphicFramePr>
            <p:nvPr/>
          </p:nvGraphicFramePr>
          <p:xfrm>
            <a:off x="4143372" y="3588333"/>
            <a:ext cx="1357290" cy="808890"/>
          </p:xfrm>
          <a:graphic>
            <a:graphicData uri="http://schemas.openxmlformats.org/presentationml/2006/ole">
              <p:oleObj spid="_x0000_s19482" name="Формула" r:id="rId10" imgW="939800" imgH="558800" progId="Equation.3">
                <p:embed/>
              </p:oleObj>
            </a:graphicData>
          </a:graphic>
        </p:graphicFrame>
        <p:sp>
          <p:nvSpPr>
            <p:cNvPr id="105" name="Овал 104"/>
            <p:cNvSpPr/>
            <p:nvPr/>
          </p:nvSpPr>
          <p:spPr>
            <a:xfrm>
              <a:off x="3786182" y="3530605"/>
              <a:ext cx="2000264" cy="100013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Rectangle 3"/>
          <p:cNvSpPr txBox="1">
            <a:spLocks/>
          </p:cNvSpPr>
          <p:nvPr/>
        </p:nvSpPr>
        <p:spPr>
          <a:xfrm>
            <a:off x="285720" y="4203714"/>
            <a:ext cx="2928958" cy="541337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Мощность силы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0" y="19970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57224" y="5387993"/>
            <a:ext cx="6357982" cy="1327155"/>
            <a:chOff x="857224" y="5387993"/>
            <a:chExt cx="6357982" cy="1327155"/>
          </a:xfrm>
        </p:grpSpPr>
        <p:graphicFrame>
          <p:nvGraphicFramePr>
            <p:cNvPr id="19486" name="Object 30"/>
            <p:cNvGraphicFramePr>
              <a:graphicFrameLocks noChangeAspect="1"/>
            </p:cNvGraphicFramePr>
            <p:nvPr/>
          </p:nvGraphicFramePr>
          <p:xfrm>
            <a:off x="857224" y="5530869"/>
            <a:ext cx="1614363" cy="285728"/>
          </p:xfrm>
          <a:graphic>
            <a:graphicData uri="http://schemas.openxmlformats.org/presentationml/2006/ole">
              <p:oleObj spid="_x0000_s19486" name="Формула" r:id="rId11" imgW="1079032" imgH="190417" progId="Equation.3">
                <p:embed/>
              </p:oleObj>
            </a:graphicData>
          </a:graphic>
        </p:graphicFrame>
        <p:graphicFrame>
          <p:nvGraphicFramePr>
            <p:cNvPr id="19488" name="Object 32"/>
            <p:cNvGraphicFramePr>
              <a:graphicFrameLocks noChangeAspect="1"/>
            </p:cNvGraphicFramePr>
            <p:nvPr/>
          </p:nvGraphicFramePr>
          <p:xfrm>
            <a:off x="928662" y="5888059"/>
            <a:ext cx="695427" cy="642942"/>
          </p:xfrm>
          <a:graphic>
            <a:graphicData uri="http://schemas.openxmlformats.org/presentationml/2006/ole">
              <p:oleObj spid="_x0000_s19488" name="Формула" r:id="rId12" imgW="508000" imgH="469900" progId="Equation.3">
                <p:embed/>
              </p:oleObj>
            </a:graphicData>
          </a:graphic>
        </p:graphicFrame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3000364" y="5745183"/>
              <a:ext cx="19132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W = F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·</a:t>
              </a:r>
              <a:r>
                <a:rPr kumimoji="0" lang="ru-RU" sz="24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·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cos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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graphicFrame>
          <p:nvGraphicFramePr>
            <p:cNvPr id="19493" name="Object 37"/>
            <p:cNvGraphicFramePr>
              <a:graphicFrameLocks noChangeAspect="1"/>
            </p:cNvGraphicFramePr>
            <p:nvPr/>
          </p:nvGraphicFramePr>
          <p:xfrm>
            <a:off x="5072066" y="6118999"/>
            <a:ext cx="1359709" cy="428604"/>
          </p:xfrm>
          <a:graphic>
            <a:graphicData uri="http://schemas.openxmlformats.org/presentationml/2006/ole">
              <p:oleObj spid="_x0000_s19493" name="Формула" r:id="rId13" imgW="876300" imgH="279400" progId="Equation.3">
                <p:embed/>
              </p:oleObj>
            </a:graphicData>
          </a:graphic>
        </p:graphicFrame>
        <p:sp>
          <p:nvSpPr>
            <p:cNvPr id="117" name="Rectangle 3"/>
            <p:cNvSpPr txBox="1">
              <a:spLocks/>
            </p:cNvSpPr>
            <p:nvPr/>
          </p:nvSpPr>
          <p:spPr>
            <a:xfrm>
              <a:off x="4143372" y="6173811"/>
              <a:ext cx="928694" cy="541337"/>
            </a:xfrm>
            <a:prstGeom prst="rect">
              <a:avLst/>
            </a:prstGeom>
          </p:spPr>
          <p:txBody>
            <a:bodyPr/>
            <a:lstStyle/>
            <a:p>
              <a:pPr marL="273050" lvl="0" indent="-2730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или</a:t>
              </a:r>
              <a:r>
                <a:rPr kumimoji="0" lang="ru-RU" sz="2000" b="1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18" name="Правая фигурная скобка 117"/>
            <p:cNvSpPr/>
            <p:nvPr/>
          </p:nvSpPr>
          <p:spPr>
            <a:xfrm>
              <a:off x="2428860" y="5459431"/>
              <a:ext cx="214314" cy="1143008"/>
            </a:xfrm>
            <a:prstGeom prst="rightBrace">
              <a:avLst>
                <a:gd name="adj1" fmla="val 19969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 rot="10800000" flipV="1">
              <a:off x="2786050" y="5387993"/>
              <a:ext cx="4429156" cy="285752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-71470" y="4673613"/>
            <a:ext cx="8858312" cy="1310144"/>
            <a:chOff x="-71470" y="4673613"/>
            <a:chExt cx="8858312" cy="1310144"/>
          </a:xfrm>
        </p:grpSpPr>
        <p:grpSp>
          <p:nvGrpSpPr>
            <p:cNvPr id="8" name="Группа 100"/>
            <p:cNvGrpSpPr/>
            <p:nvPr/>
          </p:nvGrpSpPr>
          <p:grpSpPr>
            <a:xfrm>
              <a:off x="-71470" y="4673613"/>
              <a:ext cx="8858312" cy="1310144"/>
              <a:chOff x="-285784" y="4476286"/>
              <a:chExt cx="8501122" cy="1310144"/>
            </a:xfrm>
          </p:grpSpPr>
          <p:sp>
            <p:nvSpPr>
              <p:cNvPr id="99" name="Rectangle 1"/>
              <p:cNvSpPr>
                <a:spLocks noChangeArrowheads="1"/>
              </p:cNvSpPr>
              <p:nvPr/>
            </p:nvSpPr>
            <p:spPr bwMode="auto">
              <a:xfrm>
                <a:off x="-285784" y="4476286"/>
                <a:ext cx="7952663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14"/>
                  </a:buBlip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ru-RU" b="1" i="1" u="dbl" strike="noStrike" cap="none" normalizeH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.)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Мощность силы равна отношению работы      , совершаемой за малый интервал времени  </a:t>
                </a:r>
                <a:r>
                  <a:rPr lang="en-US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dt </a:t>
                </a:r>
                <a:r>
                  <a:rPr lang="ru-RU" i="1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 к величине  этого  интервала </a:t>
                </a:r>
                <a:r>
                  <a:rPr lang="ru-RU" dirty="0" smtClean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:</a:t>
                </a:r>
              </a:p>
            </p:txBody>
          </p:sp>
          <p:sp>
            <p:nvSpPr>
              <p:cNvPr id="18507" name="AutoShape 75"/>
              <p:cNvSpPr>
                <a:spLocks noChangeArrowheads="1"/>
              </p:cNvSpPr>
              <p:nvPr/>
            </p:nvSpPr>
            <p:spPr bwMode="auto">
              <a:xfrm>
                <a:off x="7072330" y="4929198"/>
                <a:ext cx="1143008" cy="857232"/>
              </a:xfrm>
              <a:prstGeom prst="foldedCorner">
                <a:avLst>
                  <a:gd name="adj" fmla="val 24507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19484" name="Object 28"/>
            <p:cNvGraphicFramePr>
              <a:graphicFrameLocks noChangeAspect="1"/>
            </p:cNvGraphicFramePr>
            <p:nvPr/>
          </p:nvGraphicFramePr>
          <p:xfrm>
            <a:off x="7715272" y="5189529"/>
            <a:ext cx="857256" cy="666755"/>
          </p:xfrm>
          <a:graphic>
            <a:graphicData uri="http://schemas.openxmlformats.org/presentationml/2006/ole">
              <p:oleObj spid="_x0000_s19484" name="Формула" r:id="rId15" imgW="596900" imgH="469900" progId="Equation.3">
                <p:embed/>
              </p:oleObj>
            </a:graphicData>
          </a:graphic>
        </p:graphicFrame>
        <p:graphicFrame>
          <p:nvGraphicFramePr>
            <p:cNvPr id="19495" name="Object 39"/>
            <p:cNvGraphicFramePr>
              <a:graphicFrameLocks noChangeAspect="1"/>
            </p:cNvGraphicFramePr>
            <p:nvPr/>
          </p:nvGraphicFramePr>
          <p:xfrm>
            <a:off x="6264952" y="4808176"/>
            <a:ext cx="308587" cy="257156"/>
          </p:xfrm>
          <a:graphic>
            <a:graphicData uri="http://schemas.openxmlformats.org/presentationml/2006/ole">
              <p:oleObj spid="_x0000_s19495" name="Формула" r:id="rId16" imgW="228600" imgH="190500" progId="Equation.3">
                <p:embed/>
              </p:oleObj>
            </a:graphicData>
          </a:graphic>
        </p:graphicFrame>
      </p:grpSp>
      <p:sp>
        <p:nvSpPr>
          <p:cNvPr id="125" name="Rectangle 3"/>
          <p:cNvSpPr txBox="1">
            <a:spLocks/>
          </p:cNvSpPr>
          <p:nvPr/>
        </p:nvSpPr>
        <p:spPr bwMode="auto">
          <a:xfrm>
            <a:off x="323906" y="214290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6" name="Rectangle 3"/>
          <p:cNvSpPr txBox="1">
            <a:spLocks/>
          </p:cNvSpPr>
          <p:nvPr/>
        </p:nvSpPr>
        <p:spPr>
          <a:xfrm>
            <a:off x="323906" y="785795"/>
            <a:ext cx="3247962" cy="428628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отсчёта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  <p:bldP spid="1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/>
          </p:cNvSpPr>
          <p:nvPr/>
        </p:nvSpPr>
        <p:spPr bwMode="auto">
          <a:xfrm>
            <a:off x="4929190" y="4513022"/>
            <a:ext cx="3357586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Потенциальная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1000100" y="4572008"/>
            <a:ext cx="2571768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Кинетическая</a:t>
            </a:r>
            <a:endParaRPr lang="ru-RU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928662" y="4500570"/>
            <a:ext cx="2786082" cy="571504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714348" y="3714752"/>
            <a:ext cx="3357586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 счёт движения тел системы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4572000" y="3786190"/>
            <a:ext cx="4071966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 счёт взаимодействия тел системы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097233" y="4429132"/>
            <a:ext cx="3071834" cy="571504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2773665">
            <a:off x="2873302" y="3172005"/>
            <a:ext cx="434606" cy="625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8826335" flipH="1">
            <a:off x="5746810" y="3130201"/>
            <a:ext cx="434606" cy="674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2500298" y="5238781"/>
            <a:ext cx="4286280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Constantia" pitchFamily="18" charset="0"/>
              </a:rPr>
              <a:t>Полная механическая энергия</a:t>
            </a:r>
            <a:endParaRPr lang="ru-RU" sz="2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3622675" y="6124575"/>
          <a:ext cx="1825625" cy="457200"/>
        </p:xfrm>
        <a:graphic>
          <a:graphicData uri="http://schemas.openxmlformats.org/presentationml/2006/ole">
            <p:oleObj spid="_x0000_s22532" name="Формула" r:id="rId4" imgW="888840" imgH="215640" progId="Equation.3">
              <p:embed/>
            </p:oleObj>
          </a:graphicData>
        </a:graphic>
      </p:graphicFrame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14282" y="214290"/>
            <a:ext cx="39467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800100" algn="l"/>
              </a:tabLst>
            </a:pP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.5. 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Механическая энергия </a:t>
            </a:r>
          </a:p>
        </p:txBody>
      </p:sp>
      <p:sp>
        <p:nvSpPr>
          <p:cNvPr id="32" name="Rectangle 3"/>
          <p:cNvSpPr txBox="1">
            <a:spLocks/>
          </p:cNvSpPr>
          <p:nvPr/>
        </p:nvSpPr>
        <p:spPr>
          <a:xfrm>
            <a:off x="357158" y="601647"/>
            <a:ext cx="1928826" cy="541337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Энергия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58"/>
          <p:cNvSpPr>
            <a:spLocks noChangeArrowheads="1"/>
          </p:cNvSpPr>
          <p:nvPr/>
        </p:nvSpPr>
        <p:spPr bwMode="auto">
          <a:xfrm>
            <a:off x="1671091" y="357166"/>
            <a:ext cx="1071570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??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>
          <a:xfrm>
            <a:off x="2643174" y="706337"/>
            <a:ext cx="1500198" cy="357190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b="1" i="1" baseline="0" dirty="0" smtClean="0">
                <a:solidFill>
                  <a:srgbClr val="0000FF"/>
                </a:solidFill>
                <a:latin typeface="+mn-lt"/>
              </a:rPr>
              <a:t>Примеры</a:t>
            </a:r>
            <a:r>
              <a:rPr lang="ru-RU" b="1" baseline="0" dirty="0" smtClean="0">
                <a:solidFill>
                  <a:srgbClr val="0000FF"/>
                </a:solidFill>
                <a:latin typeface="+mn-lt"/>
              </a:rPr>
              <a:t>:</a:t>
            </a: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 flipH="1">
            <a:off x="4071934" y="214290"/>
            <a:ext cx="214314" cy="1928826"/>
          </a:xfrm>
          <a:prstGeom prst="rightBrace">
            <a:avLst>
              <a:gd name="adj1" fmla="val 1996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3"/>
          <p:cNvSpPr txBox="1">
            <a:spLocks/>
          </p:cNvSpPr>
          <p:nvPr/>
        </p:nvSpPr>
        <p:spPr>
          <a:xfrm>
            <a:off x="4429124" y="246215"/>
            <a:ext cx="4000528" cy="1928826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от Солнца за год – 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Дж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i="0" baseline="0" dirty="0" smtClean="0">
                <a:solidFill>
                  <a:schemeClr val="bg1"/>
                </a:solidFill>
                <a:latin typeface="+mn-lt"/>
              </a:rPr>
              <a:t>2) </a:t>
            </a:r>
            <a:r>
              <a:rPr lang="ru-RU" i="1" baseline="0" dirty="0" smtClean="0">
                <a:solidFill>
                  <a:schemeClr val="bg1"/>
                </a:solidFill>
                <a:latin typeface="+mn-lt"/>
              </a:rPr>
              <a:t>н</a:t>
            </a:r>
            <a:r>
              <a:rPr lang="ru-RU" i="1" dirty="0" smtClean="0">
                <a:solidFill>
                  <a:schemeClr val="bg1"/>
                </a:solidFill>
                <a:latin typeface="+mn-lt"/>
              </a:rPr>
              <a:t>а Землю </a:t>
            </a:r>
            <a:r>
              <a:rPr lang="ru-RU" i="1" dirty="0" smtClean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i="1" dirty="0" smtClean="0">
                <a:solidFill>
                  <a:schemeClr val="bg1"/>
                </a:solidFill>
                <a:latin typeface="+mn-lt"/>
              </a:rPr>
              <a:t>Дж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i="1" dirty="0" smtClean="0">
                <a:solidFill>
                  <a:schemeClr val="bg1"/>
                </a:solidFill>
                <a:latin typeface="+mn-lt"/>
              </a:rPr>
              <a:t>3)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+mn-lt"/>
              </a:rPr>
              <a:t>землетрясение  </a:t>
            </a:r>
            <a:r>
              <a:rPr lang="ru-RU" i="1" dirty="0" smtClean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i="1" dirty="0" smtClean="0">
                <a:solidFill>
                  <a:schemeClr val="bg1"/>
                </a:solidFill>
                <a:latin typeface="+mn-lt"/>
              </a:rPr>
              <a:t>Дж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i="1" dirty="0" smtClean="0">
                <a:solidFill>
                  <a:schemeClr val="bg1"/>
                </a:solidFill>
                <a:latin typeface="+mn-lt"/>
              </a:rPr>
              <a:t>4) Химическая связь</a:t>
            </a:r>
            <a:r>
              <a:rPr lang="ru-RU" i="1" dirty="0" smtClean="0">
                <a:solidFill>
                  <a:schemeClr val="bg1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ru-RU" i="1" dirty="0" smtClean="0">
                <a:solidFill>
                  <a:schemeClr val="bg1"/>
                </a:solidFill>
                <a:latin typeface="+mn-lt"/>
              </a:rPr>
              <a:t>Дж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i="1" dirty="0" smtClean="0">
                <a:solidFill>
                  <a:schemeClr val="bg1"/>
                </a:solidFill>
                <a:latin typeface="+mn-lt"/>
              </a:rPr>
              <a:t>5</a:t>
            </a:r>
            <a:r>
              <a:rPr lang="ru-RU" i="1" dirty="0" smtClean="0">
                <a:solidFill>
                  <a:schemeClr val="bg1"/>
                </a:solidFill>
                <a:latin typeface="+mn-lt"/>
              </a:rPr>
              <a:t>) Ядерная связь </a:t>
            </a:r>
            <a:r>
              <a:rPr lang="ru-RU" i="1" dirty="0" smtClean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ru-RU" i="1" dirty="0" smtClean="0">
                <a:solidFill>
                  <a:schemeClr val="bg1"/>
                </a:solidFill>
                <a:latin typeface="+mn-lt"/>
              </a:rPr>
              <a:t>Дж.</a:t>
            </a:r>
            <a:endParaRPr lang="ru-RU" i="1" dirty="0" smtClean="0">
              <a:solidFill>
                <a:schemeClr val="bg1"/>
              </a:solidFill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1643042" y="5143512"/>
            <a:ext cx="121444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/>
          </p:cNvSpPr>
          <p:nvPr/>
        </p:nvSpPr>
        <p:spPr bwMode="auto">
          <a:xfrm>
            <a:off x="6429388" y="5143512"/>
            <a:ext cx="121444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"/>
          <p:cNvSpPr txBox="1">
            <a:spLocks/>
          </p:cNvSpPr>
          <p:nvPr/>
        </p:nvSpPr>
        <p:spPr>
          <a:xfrm>
            <a:off x="142844" y="1571612"/>
            <a:ext cx="4357718" cy="714380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Слияние чёрных дыр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: 3 массы Солнца (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Дж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</a:t>
            </a:r>
            <a:endParaRPr kumimoji="0" lang="ru-RU" sz="14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                         в излучение гравитационных волн </a:t>
            </a:r>
            <a:endParaRPr kumimoji="0" lang="ru-RU" sz="14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endParaRPr lang="ru-RU" sz="1400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3"/>
          <p:cNvSpPr txBox="1">
            <a:spLocks/>
          </p:cNvSpPr>
          <p:nvPr/>
        </p:nvSpPr>
        <p:spPr>
          <a:xfrm>
            <a:off x="928662" y="1242740"/>
            <a:ext cx="2428892" cy="428628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недавнего  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 ):</a:t>
            </a: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85720" y="2030113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214282" y="2463129"/>
            <a:ext cx="80724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5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Механическая энергия - физическая величина, измеряемая запасённой работой,  которую  способна  совершить  система  тел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 build="p"/>
      <p:bldP spid="28688" grpId="0" animBg="1"/>
      <p:bldP spid="26" grpId="0" build="p"/>
      <p:bldP spid="27" grpId="0" build="p"/>
      <p:bldP spid="28" grpId="0" animBg="1"/>
      <p:bldP spid="29" grpId="0" animBg="1"/>
      <p:bldP spid="30" grpId="0" animBg="1"/>
      <p:bldP spid="36" grpId="0" build="p"/>
      <p:bldP spid="33" grpId="0" build="p"/>
      <p:bldP spid="34" grpId="0" build="p"/>
      <p:bldP spid="37" grpId="0" build="p"/>
      <p:bldP spid="38" grpId="0" build="p"/>
      <p:bldP spid="39" grpId="0" build="p"/>
      <p:bldP spid="40" grpId="0" build="p"/>
      <p:bldP spid="41" grpId="0" build="p"/>
      <p:bldP spid="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42910" y="249302"/>
            <a:ext cx="784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Гравитационный коллапс за 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миллиард </a:t>
            </a:r>
            <a:endParaRPr lang="ru-RU" sz="2400" b="1" i="1" dirty="0">
              <a:solidFill>
                <a:srgbClr val="0000FF"/>
              </a:solidFill>
              <a:latin typeface="Constantia" pitchFamily="18" charset="0"/>
            </a:endParaRPr>
          </a:p>
          <a:p>
            <a:pPr algn="ctr"/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световых лет от 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Земли  –  слияние </a:t>
            </a:r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чёрных 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дыр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(обнаружен 14.09.2015     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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Нобель 2017 г.)</a:t>
            </a:r>
            <a:endParaRPr lang="en-US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240710" cy="484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1357298"/>
            <a:ext cx="8277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29 </a:t>
            </a:r>
            <a:r>
              <a:rPr lang="ru-RU" b="1" i="1" dirty="0" smtClean="0">
                <a:latin typeface="Constantia" pitchFamily="18" charset="0"/>
              </a:rPr>
              <a:t>М</a:t>
            </a:r>
            <a:r>
              <a:rPr lang="ru-RU" b="1" baseline="-25000" dirty="0" smtClean="0">
                <a:latin typeface="Constantia" pitchFamily="18" charset="0"/>
                <a:sym typeface="Symbol"/>
              </a:rPr>
              <a:t></a:t>
            </a:r>
            <a:r>
              <a:rPr lang="ru-RU" b="1" dirty="0" smtClean="0">
                <a:latin typeface="Constantia" pitchFamily="18" charset="0"/>
              </a:rPr>
              <a:t> + 36 </a:t>
            </a:r>
            <a:r>
              <a:rPr lang="ru-RU" b="1" i="1" dirty="0" smtClean="0">
                <a:latin typeface="Constantia" pitchFamily="18" charset="0"/>
              </a:rPr>
              <a:t>М</a:t>
            </a:r>
            <a:r>
              <a:rPr lang="ru-RU" b="1" baseline="-25000" dirty="0" smtClean="0">
                <a:latin typeface="Constantia" pitchFamily="18" charset="0"/>
                <a:sym typeface="Symbol"/>
              </a:rPr>
              <a:t></a:t>
            </a:r>
            <a:r>
              <a:rPr lang="ru-RU" b="1" baseline="-25000" dirty="0" smtClean="0">
                <a:latin typeface="Constantia" pitchFamily="18" charset="0"/>
              </a:rPr>
              <a:t> </a:t>
            </a:r>
            <a:r>
              <a:rPr lang="ru-RU" b="1" dirty="0" smtClean="0">
                <a:latin typeface="Constantia" pitchFamily="18" charset="0"/>
              </a:rPr>
              <a:t>= 62 </a:t>
            </a:r>
            <a:r>
              <a:rPr lang="ru-RU" b="1" i="1" dirty="0" smtClean="0">
                <a:latin typeface="Constantia" pitchFamily="18" charset="0"/>
              </a:rPr>
              <a:t>М</a:t>
            </a:r>
            <a:r>
              <a:rPr lang="ru-RU" b="1" baseline="-25000" dirty="0" smtClean="0">
                <a:latin typeface="Constantia" pitchFamily="18" charset="0"/>
                <a:sym typeface="Symbol"/>
              </a:rPr>
              <a:t>      </a:t>
            </a:r>
            <a:r>
              <a:rPr lang="ru-RU" b="1" dirty="0" smtClean="0">
                <a:latin typeface="Constantia" pitchFamily="18" charset="0"/>
                <a:sym typeface="Symbol"/>
              </a:rPr>
              <a:t></a:t>
            </a:r>
            <a:r>
              <a:rPr lang="ru-RU" b="1" i="1" dirty="0" smtClean="0">
                <a:latin typeface="Constantia" pitchFamily="18" charset="0"/>
                <a:sym typeface="Symbol"/>
              </a:rPr>
              <a:t>     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i="1" dirty="0" smtClean="0">
                <a:latin typeface="Constantia" pitchFamily="18" charset="0"/>
              </a:rPr>
              <a:t>М</a:t>
            </a:r>
            <a:r>
              <a:rPr lang="ru-RU" b="1" baseline="-25000" dirty="0" smtClean="0">
                <a:latin typeface="Constantia" pitchFamily="18" charset="0"/>
                <a:sym typeface="Symbol"/>
              </a:rPr>
              <a:t></a:t>
            </a:r>
            <a:r>
              <a:rPr lang="ru-RU" b="1" i="1" dirty="0" smtClean="0">
                <a:latin typeface="Constantia" pitchFamily="18" charset="0"/>
              </a:rPr>
              <a:t>   энергия гравитационных   волн </a:t>
            </a:r>
            <a:endParaRPr lang="en-US" b="1" i="1" dirty="0">
              <a:latin typeface="Constantia" pitchFamily="18" charset="0"/>
            </a:endParaRPr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8143900" y="1000108"/>
            <a:ext cx="78581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/>
          </p:cNvSpPr>
          <p:nvPr/>
        </p:nvSpPr>
        <p:spPr bwMode="auto">
          <a:xfrm>
            <a:off x="571472" y="1000108"/>
            <a:ext cx="392909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a)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Одна частица (МТ)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6786578" y="2500306"/>
          <a:ext cx="1897863" cy="1144593"/>
        </p:xfrm>
        <a:graphic>
          <a:graphicData uri="http://schemas.openxmlformats.org/presentationml/2006/ole">
            <p:oleObj spid="_x0000_s23554" name="Формула" r:id="rId4" imgW="1041120" imgH="609480" progId="Equation.3">
              <p:embed/>
            </p:oleObj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714348" y="1785926"/>
            <a:ext cx="2071702" cy="857234"/>
            <a:chOff x="714348" y="1785926"/>
            <a:chExt cx="2071702" cy="857234"/>
          </a:xfrm>
        </p:grpSpPr>
        <p:sp>
          <p:nvSpPr>
            <p:cNvPr id="33" name="Rectangle 8"/>
            <p:cNvSpPr>
              <a:spLocks/>
            </p:cNvSpPr>
            <p:nvPr/>
          </p:nvSpPr>
          <p:spPr bwMode="auto">
            <a:xfrm>
              <a:off x="785786" y="1857364"/>
              <a:ext cx="2000264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… </a:t>
              </a:r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???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714348" y="1785926"/>
            <a:ext cx="226728" cy="736609"/>
          </p:xfrm>
          <a:graphic>
            <a:graphicData uri="http://schemas.openxmlformats.org/presentationml/2006/ole">
              <p:oleObj spid="_x0000_s23556" name="Формула" r:id="rId5" imgW="164880" imgH="520560" progId="Equation.3">
                <p:embed/>
              </p:oleObj>
            </a:graphicData>
          </a:graphic>
        </p:graphicFrame>
      </p:grp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714488"/>
            <a:ext cx="3768750" cy="19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Стрелка вниз 33"/>
          <p:cNvSpPr/>
          <p:nvPr/>
        </p:nvSpPr>
        <p:spPr>
          <a:xfrm rot="13663055">
            <a:off x="6921094" y="2109910"/>
            <a:ext cx="434606" cy="74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571472" y="3786190"/>
            <a:ext cx="3929090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Система частиц (или ТТ)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14818"/>
            <a:ext cx="2124232" cy="223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Группа 17"/>
          <p:cNvGrpSpPr/>
          <p:nvPr/>
        </p:nvGrpSpPr>
        <p:grpSpPr>
          <a:xfrm>
            <a:off x="4929190" y="785794"/>
            <a:ext cx="3468779" cy="1000132"/>
            <a:chOff x="4929190" y="785794"/>
            <a:chExt cx="3468779" cy="1000132"/>
          </a:xfrm>
        </p:grpSpPr>
        <p:sp>
          <p:nvSpPr>
            <p:cNvPr id="28688" name="AutoShape 16"/>
            <p:cNvSpPr>
              <a:spLocks noChangeArrowheads="1"/>
            </p:cNvSpPr>
            <p:nvPr/>
          </p:nvSpPr>
          <p:spPr bwMode="auto">
            <a:xfrm>
              <a:off x="6851047" y="857232"/>
              <a:ext cx="1546922" cy="928694"/>
            </a:xfrm>
            <a:prstGeom prst="foldedCorner">
              <a:avLst>
                <a:gd name="adj" fmla="val 26611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29709" name="Object 13"/>
            <p:cNvGraphicFramePr>
              <a:graphicFrameLocks noChangeAspect="1"/>
            </p:cNvGraphicFramePr>
            <p:nvPr/>
          </p:nvGraphicFramePr>
          <p:xfrm>
            <a:off x="7000892" y="785794"/>
            <a:ext cx="1071570" cy="883520"/>
          </p:xfrm>
          <a:graphic>
            <a:graphicData uri="http://schemas.openxmlformats.org/presentationml/2006/ole">
              <p:oleObj spid="_x0000_s23555" name="Формула" r:id="rId8" imgW="761760" imgH="609480" progId="Equation.3">
                <p:embed/>
              </p:oleObj>
            </a:graphicData>
          </a:graphic>
        </p:graphicFrame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4929190" y="1071546"/>
              <a:ext cx="19288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9"/>
                </a:buBlip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400" b="1" dirty="0" smtClean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sz="2400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71802" y="4286256"/>
            <a:ext cx="2214578" cy="1405028"/>
            <a:chOff x="5000628" y="4500570"/>
            <a:chExt cx="2214578" cy="1405028"/>
          </a:xfrm>
        </p:grpSpPr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5072066" y="5048342"/>
              <a:ext cx="2143140" cy="857256"/>
            </a:xfrm>
            <a:prstGeom prst="foldedCorner">
              <a:avLst>
                <a:gd name="adj" fmla="val 26611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31752" name="Object 8"/>
            <p:cNvGraphicFramePr>
              <a:graphicFrameLocks noChangeAspect="1"/>
            </p:cNvGraphicFramePr>
            <p:nvPr/>
          </p:nvGraphicFramePr>
          <p:xfrm>
            <a:off x="5335444" y="5072074"/>
            <a:ext cx="1736886" cy="814386"/>
          </p:xfrm>
          <a:graphic>
            <a:graphicData uri="http://schemas.openxmlformats.org/presentationml/2006/ole">
              <p:oleObj spid="_x0000_s23557" name="Формула" r:id="rId10" imgW="1168200" imgH="545760" progId="Equation.3">
                <p:embed/>
              </p:oleObj>
            </a:graphicData>
          </a:graphic>
        </p:graphicFrame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5000628" y="4500570"/>
              <a:ext cx="22145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9"/>
                </a:buBlip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400" b="1" dirty="0" smtClean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sz="2400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00034" y="642918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5.6.1. Кинетическая энергия</a:t>
            </a:r>
            <a:endParaRPr lang="ru-RU" sz="1600" b="1" i="1" dirty="0" smtClean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14282" y="214290"/>
            <a:ext cx="87145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800100" algn="l"/>
              </a:tabLst>
            </a:pP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.6. 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Кинетическая энергия. Теорема о кинетической энергии 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 bwMode="auto">
          <a:xfrm>
            <a:off x="5500694" y="4786322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5500694" y="5357826"/>
            <a:ext cx="3429024" cy="1285884"/>
          </a:xfrm>
          <a:prstGeom prst="rect">
            <a:avLst/>
          </a:prstGeom>
        </p:spPr>
        <p:txBody>
          <a:bodyPr/>
          <a:lstStyle/>
          <a:p>
            <a:pPr marL="457200" lvl="0" indent="-4572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отсчёта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скаляр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 0;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57200" lvl="0" indent="-4572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аддитивна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4" grpId="0" animBg="1"/>
      <p:bldP spid="35" grpId="0" build="p"/>
      <p:bldP spid="21" grpId="0" build="p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4412718" y="1379531"/>
          <a:ext cx="4445562" cy="1049337"/>
        </p:xfrm>
        <a:graphic>
          <a:graphicData uri="http://schemas.openxmlformats.org/presentationml/2006/ole">
            <p:oleObj spid="_x0000_s24578" name="Формула" r:id="rId4" imgW="2603160" imgH="596880" progId="Equation.3">
              <p:embed/>
            </p:oleObj>
          </a:graphicData>
        </a:graphic>
      </p:graphicFrame>
      <p:sp>
        <p:nvSpPr>
          <p:cNvPr id="34" name="Стрелка вниз 33"/>
          <p:cNvSpPr/>
          <p:nvPr/>
        </p:nvSpPr>
        <p:spPr>
          <a:xfrm>
            <a:off x="8143900" y="4000504"/>
            <a:ext cx="434606" cy="74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-32" y="6000768"/>
            <a:ext cx="464347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</a:rPr>
              <a:t>Теорема</a:t>
            </a:r>
            <a:r>
              <a:rPr lang="en-US" sz="2000" b="1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</a:rPr>
              <a:t>о кинетической энергии </a:t>
            </a:r>
            <a:r>
              <a:rPr lang="en-US" sz="2000" b="1" dirty="0" smtClean="0">
                <a:solidFill>
                  <a:srgbClr val="0000FF"/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928670"/>
            <a:ext cx="40100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5214942" y="785794"/>
          <a:ext cx="1171565" cy="578639"/>
        </p:xfrm>
        <a:graphic>
          <a:graphicData uri="http://schemas.openxmlformats.org/presentationml/2006/ole">
            <p:oleObj spid="_x0000_s24579" name="Формула" r:id="rId6" imgW="609480" imgH="291960" progId="Equation.3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421218" y="2693988"/>
          <a:ext cx="4508500" cy="604837"/>
        </p:xfrm>
        <a:graphic>
          <a:graphicData uri="http://schemas.openxmlformats.org/presentationml/2006/ole">
            <p:oleObj spid="_x0000_s24580" name="Формула" r:id="rId7" imgW="3022560" imgH="393480" progId="Equation.3">
              <p:embed/>
            </p:oleObj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643702" y="3305304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v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    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v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7845438" y="2578921"/>
            <a:ext cx="192028" cy="1500198"/>
          </a:xfrm>
          <a:prstGeom prst="leftBrace">
            <a:avLst>
              <a:gd name="adj1" fmla="val 21887"/>
              <a:gd name="adj2" fmla="val 47583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715140" y="3310838"/>
            <a:ext cx="428628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4529138" y="3783013"/>
          <a:ext cx="3371850" cy="1233487"/>
        </p:xfrm>
        <a:graphic>
          <a:graphicData uri="http://schemas.openxmlformats.org/presentationml/2006/ole">
            <p:oleObj spid="_x0000_s24581" name="Формула" r:id="rId8" imgW="2184120" imgH="774360" progId="Equation.3">
              <p:embed/>
            </p:oleObj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6587484" y="4934606"/>
          <a:ext cx="2413672" cy="1066162"/>
        </p:xfrm>
        <a:graphic>
          <a:graphicData uri="http://schemas.openxmlformats.org/presentationml/2006/ole">
            <p:oleObj spid="_x0000_s24582" name="Формула" r:id="rId9" imgW="1549400" imgH="685800" progId="Equation.3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966509" y="6017244"/>
          <a:ext cx="1820069" cy="515957"/>
        </p:xfrm>
        <a:graphic>
          <a:graphicData uri="http://schemas.openxmlformats.org/presentationml/2006/ole">
            <p:oleObj spid="_x0000_s24583" name="Формула" r:id="rId10" imgW="1028520" imgH="291960" progId="Equation.3">
              <p:embed/>
            </p:oleObj>
          </a:graphicData>
        </a:graphic>
      </p:graphicFrame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4572000" y="5786430"/>
            <a:ext cx="2714644" cy="1000156"/>
          </a:xfrm>
          <a:prstGeom prst="cloudCallout">
            <a:avLst>
              <a:gd name="adj1" fmla="val 95769"/>
              <a:gd name="adj2" fmla="val -41006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85720" y="214290"/>
            <a:ext cx="5143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8001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5.6.2. Теорема</a:t>
            </a:r>
            <a:r>
              <a:rPr lang="en-US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о кинетической энергии</a:t>
            </a:r>
            <a:endParaRPr lang="ru-RU" sz="1600" b="1" i="1" dirty="0" smtClean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7140305" y="6341935"/>
            <a:ext cx="1733877" cy="4286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Пример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5" grpId="0" build="p"/>
      <p:bldP spid="35849" grpId="0" build="p"/>
      <p:bldP spid="36" grpId="0" animBg="1"/>
      <p:bldP spid="40" grpId="0" animBg="1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142844" y="785794"/>
            <a:ext cx="478634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a)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Поступательное движение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71406" y="142852"/>
            <a:ext cx="850112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.7</a:t>
            </a:r>
            <a:r>
              <a:rPr lang="en-US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Кинетическая  энергия  при  движении  твёрдого  тела</a:t>
            </a:r>
            <a:endParaRPr lang="ru-RU" sz="2200" b="1" dirty="0">
              <a:solidFill>
                <a:srgbClr val="8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4530632">
            <a:off x="4651239" y="1663220"/>
            <a:ext cx="434606" cy="103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142844" y="3429000"/>
            <a:ext cx="464347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Вращательное движение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953125" y="2422525"/>
          <a:ext cx="1736725" cy="930275"/>
        </p:xfrm>
        <a:graphic>
          <a:graphicData uri="http://schemas.openxmlformats.org/presentationml/2006/ole">
            <p:oleObj spid="_x0000_s25602" name="Формула" r:id="rId4" imgW="876240" imgH="469800" progId="Equation.3">
              <p:embed/>
            </p:oleObj>
          </a:graphicData>
        </a:graphic>
      </p:graphicFrame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398571"/>
            <a:ext cx="3500462" cy="208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Группа 31"/>
          <p:cNvGrpSpPr/>
          <p:nvPr/>
        </p:nvGrpSpPr>
        <p:grpSpPr>
          <a:xfrm>
            <a:off x="5122863" y="1106488"/>
            <a:ext cx="3768369" cy="690562"/>
            <a:chOff x="5122863" y="1106488"/>
            <a:chExt cx="3768369" cy="690562"/>
          </a:xfrm>
        </p:grpSpPr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5122863" y="1106488"/>
            <a:ext cx="2154237" cy="690562"/>
          </p:xfrm>
          <a:graphic>
            <a:graphicData uri="http://schemas.openxmlformats.org/presentationml/2006/ole">
              <p:oleObj spid="_x0000_s25603" name="Формула" r:id="rId6" imgW="1549080" imgH="495000" progId="Equation.3">
                <p:embed/>
              </p:oleObj>
            </a:graphicData>
          </a:graphic>
        </p:graphicFrame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7411682" y="1176037"/>
            <a:ext cx="1479550" cy="595313"/>
          </p:xfrm>
          <a:graphic>
            <a:graphicData uri="http://schemas.openxmlformats.org/presentationml/2006/ole">
              <p:oleObj spid="_x0000_s25604" name="Формула" r:id="rId7" imgW="1104840" imgH="444240" progId="Equation.3">
                <p:embed/>
              </p:oleObj>
            </a:graphicData>
          </a:graphic>
        </p:graphicFrame>
      </p:grp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5286380" y="2285992"/>
            <a:ext cx="3214710" cy="1428760"/>
          </a:xfrm>
          <a:prstGeom prst="cloudCallout">
            <a:avLst>
              <a:gd name="adj1" fmla="val 59381"/>
              <a:gd name="adj2" fmla="val -8828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2952002" y="4181484"/>
          <a:ext cx="5834840" cy="747714"/>
        </p:xfrm>
        <a:graphic>
          <a:graphicData uri="http://schemas.openxmlformats.org/presentationml/2006/ole">
            <p:oleObj spid="_x0000_s25605" name="Формула" r:id="rId8" imgW="4165600" imgH="533400" progId="Equation.3">
              <p:embed/>
            </p:oleObj>
          </a:graphicData>
        </a:graphic>
      </p:graphicFrame>
      <p:sp>
        <p:nvSpPr>
          <p:cNvPr id="40" name="Стрелка вниз 39"/>
          <p:cNvSpPr/>
          <p:nvPr/>
        </p:nvSpPr>
        <p:spPr>
          <a:xfrm rot="14530632">
            <a:off x="2700833" y="4701567"/>
            <a:ext cx="434606" cy="103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5765800" y="5254625"/>
          <a:ext cx="1747838" cy="990600"/>
        </p:xfrm>
        <a:graphic>
          <a:graphicData uri="http://schemas.openxmlformats.org/presentationml/2006/ole">
            <p:oleObj spid="_x0000_s25606" name="Формула" r:id="rId9" imgW="825480" imgH="469800" progId="Equation.3">
              <p:embed/>
            </p:oleObj>
          </a:graphicData>
        </a:graphic>
      </p:graphicFrame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5072066" y="5143512"/>
            <a:ext cx="3357586" cy="1428760"/>
          </a:xfrm>
          <a:prstGeom prst="cloudCallout">
            <a:avLst>
              <a:gd name="adj1" fmla="val 63366"/>
              <a:gd name="adj2" fmla="val -83096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71472" y="3921119"/>
            <a:ext cx="1785950" cy="2714644"/>
            <a:chOff x="571472" y="3921119"/>
            <a:chExt cx="1785950" cy="2714644"/>
          </a:xfrm>
        </p:grpSpPr>
        <p:pic>
          <p:nvPicPr>
            <p:cNvPr id="36877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1472" y="3921119"/>
              <a:ext cx="1785950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Прямоугольник 32"/>
            <p:cNvSpPr/>
            <p:nvPr/>
          </p:nvSpPr>
          <p:spPr>
            <a:xfrm>
              <a:off x="1047685" y="4381547"/>
              <a:ext cx="142876" cy="357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4" grpId="0" animBg="1" autoUpdateAnimBg="0"/>
      <p:bldP spid="35" grpId="0" build="p"/>
      <p:bldP spid="36" grpId="0" animBg="1"/>
      <p:bldP spid="40" grpId="0" animBg="1" autoUpdateAnimBg="0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8522</TotalTime>
  <Words>740</Words>
  <Application>Microsoft Office PowerPoint</Application>
  <PresentationFormat>Экран (4:3)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692</cp:revision>
  <dcterms:created xsi:type="dcterms:W3CDTF">2010-10-03T06:36:32Z</dcterms:created>
  <dcterms:modified xsi:type="dcterms:W3CDTF">2023-03-17T05:20:35Z</dcterms:modified>
</cp:coreProperties>
</file>