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331" r:id="rId2"/>
    <p:sldId id="441" r:id="rId3"/>
    <p:sldId id="442" r:id="rId4"/>
    <p:sldId id="443" r:id="rId5"/>
    <p:sldId id="444" r:id="rId6"/>
    <p:sldId id="425" r:id="rId7"/>
    <p:sldId id="426" r:id="rId8"/>
    <p:sldId id="445" r:id="rId9"/>
    <p:sldId id="424" r:id="rId10"/>
    <p:sldId id="427" r:id="rId11"/>
    <p:sldId id="436" r:id="rId12"/>
    <p:sldId id="437" r:id="rId13"/>
    <p:sldId id="428" r:id="rId14"/>
    <p:sldId id="439" r:id="rId15"/>
    <p:sldId id="44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95" autoAdjust="0"/>
    <p:restoredTop sz="97552" autoAdjust="0"/>
  </p:normalViewPr>
  <p:slideViewPr>
    <p:cSldViewPr>
      <p:cViewPr>
        <p:scale>
          <a:sx n="120" d="100"/>
          <a:sy n="120" d="100"/>
        </p:scale>
        <p:origin x="-17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41.wmf"/><Relationship Id="rId7" Type="http://schemas.openxmlformats.org/officeDocument/2006/relationships/image" Target="../media/image36.wmf"/><Relationship Id="rId12" Type="http://schemas.openxmlformats.org/officeDocument/2006/relationships/image" Target="../media/image48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5.wmf"/><Relationship Id="rId11" Type="http://schemas.openxmlformats.org/officeDocument/2006/relationships/image" Target="../media/image47.wmf"/><Relationship Id="rId5" Type="http://schemas.openxmlformats.org/officeDocument/2006/relationships/image" Target="../media/image43.wmf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6\&#1069;&#1083;&#1077;&#1082;&#1090;&#1088;&#1080;&#1079;&#1072;&#1094;&#1080;&#1103;%20&#1090;&#1088;&#1077;&#1085;&#1080;&#1077;&#1084;_2%20(online-video-cutter.com).mp4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6\&#1044;&#1086;&#1089;&#1082;&#1072;_1%20(online-video-cutter.com).mp4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gif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8.gif"/><Relationship Id="rId9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5884" y="-5672"/>
            <a:ext cx="6786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6: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Сохранение энергии.</a:t>
            </a: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Электростатика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19136-1B60-4B40-AC35-BE70F85723D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151" name="Содержимое 1"/>
          <p:cNvSpPr>
            <a:spLocks/>
          </p:cNvSpPr>
          <p:nvPr/>
        </p:nvSpPr>
        <p:spPr bwMode="auto">
          <a:xfrm>
            <a:off x="468313" y="2776541"/>
            <a:ext cx="8229600" cy="25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sz="2800" b="1" i="1" dirty="0" smtClean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800" i="1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… Силы трения, сила ветра, химические связи, вязкость, магнетизм, силы, заставляющие вертеться колёса фабрик и заводов, – все эти явления – не что иное, как закон Кулона …</a:t>
            </a:r>
            <a:r>
              <a:rPr lang="ru-RU" sz="28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endParaRPr lang="ru-RU" sz="2800" dirty="0">
              <a:solidFill>
                <a:srgbClr val="0000FF"/>
              </a:solidFill>
              <a:latin typeface="Constantia" pitchFamily="18" charset="0"/>
            </a:endParaRPr>
          </a:p>
          <a:p>
            <a:pPr lvl="0" algn="r" eaLnBrk="0" hangingPunct="0"/>
            <a:endParaRPr lang="ru-RU" sz="2000" dirty="0" smtClean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Дж.Р. Захариас (в журнале “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Science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”, 1957 г.)</a:t>
            </a:r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endParaRPr lang="ru-RU" sz="2600" dirty="0">
              <a:latin typeface="Constantia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42910" y="357166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 2.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ЭЛЕКТРИЧЕСТВО (и МАГНЕТИЗМ)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425347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Электродинамика – раздел физики, изучающий взаимодействия электрически заряженных тел, свойства электрических и магнитных полей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19136-1B60-4B40-AC35-BE70F85723D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" name="Электризация трением_2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2733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714752"/>
            <a:ext cx="6210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71538" y="142853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Электрические взаимодействия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???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19136-1B60-4B40-AC35-BE70F85723D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Доска_1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643050"/>
            <a:ext cx="5101984" cy="29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14414" y="285728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Электрические взаимодействия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???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497336" y="285728"/>
            <a:ext cx="6360812" cy="77627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7.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Закон Кулона. Электрическое поле</a:t>
            </a:r>
          </a:p>
          <a:p>
            <a:pPr lvl="0" eaLnBrk="0" hangingPunct="0">
              <a:defRPr/>
            </a:pP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57290" y="958793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7.1. Электрический заряд 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лево стрелка 44"/>
          <p:cNvSpPr/>
          <p:nvPr/>
        </p:nvSpPr>
        <p:spPr>
          <a:xfrm rot="17694320" flipH="1">
            <a:off x="4758244" y="4431979"/>
            <a:ext cx="383110" cy="18245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857224" y="2571744"/>
            <a:ext cx="1928826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Свойства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3280" name="Object 32"/>
          <p:cNvGraphicFramePr>
            <a:graphicFrameLocks noChangeAspect="1"/>
          </p:cNvGraphicFramePr>
          <p:nvPr/>
        </p:nvGraphicFramePr>
        <p:xfrm>
          <a:off x="2741747" y="4442903"/>
          <a:ext cx="4687773" cy="428628"/>
        </p:xfrm>
        <a:graphic>
          <a:graphicData uri="http://schemas.openxmlformats.org/presentationml/2006/ole">
            <p:oleObj spid="_x0000_s38914" name="Формула" r:id="rId4" imgW="3543120" imgH="317160" progId="Equation.3">
              <p:embed/>
            </p:oleObj>
          </a:graphicData>
        </a:graphic>
      </p:graphicFrame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28596" y="2177141"/>
            <a:ext cx="255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714348" y="2817741"/>
            <a:ext cx="6858048" cy="328614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Существует два сорта эл. зарядов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 – “+”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и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 “-”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;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дискретен – существует минимальная порция: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тел: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сохраняется;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инвариантен; </a:t>
            </a:r>
          </a:p>
          <a:p>
            <a:pPr marL="457200" indent="-457200" algn="just" eaLnBrk="0" hangingPunct="0">
              <a:buAutoNum type="arabicParenR"/>
            </a:pP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2500298" y="3929065"/>
          <a:ext cx="2268537" cy="428625"/>
        </p:xfrm>
        <a:graphic>
          <a:graphicData uri="http://schemas.openxmlformats.org/presentationml/2006/ole">
            <p:oleObj spid="_x0000_s38915" name="Формула" r:id="rId5" imgW="1714320" imgH="317160" progId="Equation.3">
              <p:embed/>
            </p:oleObj>
          </a:graphicData>
        </a:graphic>
      </p:graphicFrame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00034" y="5857892"/>
            <a:ext cx="8330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ru-RU" sz="1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электрически изолированной системе алгебраическая сумма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электрических зарядов не изменяется с течением времени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4" name="Rectangle 8"/>
          <p:cNvSpPr>
            <a:spLocks/>
          </p:cNvSpPr>
          <p:nvPr/>
        </p:nvSpPr>
        <p:spPr bwMode="auto">
          <a:xfrm>
            <a:off x="5072066" y="714356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 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3929058" y="1428736"/>
            <a:ext cx="478634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Ш. Кулон: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электрическая масса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1406" y="1785926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6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- мера  способности  частиц  и  тел  к  электрическим и магнитным взаимодействиям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subSp spid="_x0000_s389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356">
                                            <p:subSp spid="_x0000_s389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5" grpId="0" animBg="1" autoUpdateAnimBg="0"/>
      <p:bldP spid="48" grpId="0" build="p" autoUpdateAnimBg="0"/>
      <p:bldP spid="57355" grpId="0" build="p"/>
      <p:bldP spid="51" grpId="0" build="p" autoUpdateAnimBg="0"/>
      <p:bldP spid="57357" grpId="0" build="p"/>
      <p:bldP spid="54" grpId="0" build="p"/>
      <p:bldP spid="55" grpId="0" build="p"/>
      <p:bldP spid="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27"/>
            <a:ext cx="91176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68755"/>
            <a:ext cx="5081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14282" y="-41133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Доска 1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14480" y="3500438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Доска 2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1406" y="-41133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Доска 3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7461" y="2857496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Доска 4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853" y="-24"/>
            <a:ext cx="7187361" cy="28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80" y="2857496"/>
            <a:ext cx="723681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21144502">
            <a:off x="7781374" y="1832153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4714876" y="2376736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Знакомый результат?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b="1" dirty="0" smtClean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4357686" y="1357298"/>
            <a:ext cx="3214710" cy="1071570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2928926" y="4857760"/>
            <a:ext cx="85725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142852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Упругие силы</a:t>
            </a:r>
          </a:p>
        </p:txBody>
      </p:sp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3071834" cy="180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571604" y="285728"/>
          <a:ext cx="6689407" cy="857256"/>
        </p:xfrm>
        <a:graphic>
          <a:graphicData uri="http://schemas.openxmlformats.org/presentationml/2006/ole">
            <p:oleObj spid="_x0000_s44034" name="Формула" r:id="rId5" imgW="4533900" imgH="584200" progId="Equation.3">
              <p:embed/>
            </p:oleObj>
          </a:graphicData>
        </a:graphic>
      </p:graphicFrame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583113" y="1428750"/>
          <a:ext cx="2671762" cy="835025"/>
        </p:xfrm>
        <a:graphic>
          <a:graphicData uri="http://schemas.openxmlformats.org/presentationml/2006/ole">
            <p:oleObj spid="_x0000_s44035" name="Формула" r:id="rId6" imgW="1892160" imgH="596880" progId="Equation.3">
              <p:embed/>
            </p:oleObj>
          </a:graphicData>
        </a:graphic>
      </p:graphicFrame>
      <p:sp>
        <p:nvSpPr>
          <p:cNvPr id="52" name="Rectangle 4"/>
          <p:cNvSpPr>
            <a:spLocks/>
          </p:cNvSpPr>
          <p:nvPr/>
        </p:nvSpPr>
        <p:spPr bwMode="auto">
          <a:xfrm>
            <a:off x="285720" y="3071810"/>
            <a:ext cx="542928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5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.10.2</a:t>
            </a:r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Обратная задача: известна </a:t>
            </a:r>
            <a:endParaRPr lang="ru-RU" sz="22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5565775" y="3071810"/>
          <a:ext cx="1804988" cy="320675"/>
        </p:xfrm>
        <a:graphic>
          <a:graphicData uri="http://schemas.openxmlformats.org/presentationml/2006/ole">
            <p:oleObj spid="_x0000_s44036" name="Формула" r:id="rId7" imgW="1587240" imgH="279360" progId="Equation.3">
              <p:embed/>
            </p:oleObj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796925" y="3570288"/>
          <a:ext cx="1438275" cy="430212"/>
        </p:xfrm>
        <a:graphic>
          <a:graphicData uri="http://schemas.openxmlformats.org/presentationml/2006/ole">
            <p:oleObj spid="_x0000_s44037" name="Формула" r:id="rId8" imgW="990360" imgH="291960" progId="Equation.3">
              <p:embed/>
            </p:oleObj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787400" y="4064000"/>
          <a:ext cx="1552575" cy="446088"/>
        </p:xfrm>
        <a:graphic>
          <a:graphicData uri="http://schemas.openxmlformats.org/presentationml/2006/ole">
            <p:oleObj spid="_x0000_s44038" name="Формула" r:id="rId9" imgW="1066680" imgH="304560" progId="Equation.3">
              <p:embed/>
            </p:oleObj>
          </a:graphicData>
        </a:graphic>
      </p:graphicFrame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571736" y="4104894"/>
            <a:ext cx="3817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(определение элементарной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96450" y="358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определения потенциальной энергии)</a:t>
            </a:r>
          </a:p>
        </p:txBody>
      </p:sp>
      <p:sp>
        <p:nvSpPr>
          <p:cNvPr id="65" name="Правая фигурная скобка 64"/>
          <p:cNvSpPr/>
          <p:nvPr/>
        </p:nvSpPr>
        <p:spPr>
          <a:xfrm flipH="1">
            <a:off x="500034" y="3571876"/>
            <a:ext cx="214314" cy="914400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928662" y="4714884"/>
          <a:ext cx="2156967" cy="571504"/>
        </p:xfrm>
        <a:graphic>
          <a:graphicData uri="http://schemas.openxmlformats.org/presentationml/2006/ole">
            <p:oleObj spid="_x0000_s44039" name="Формула" r:id="rId10" imgW="1117600" imgH="292100" progId="Equation.3">
              <p:embed/>
            </p:oleObj>
          </a:graphicData>
        </a:graphic>
      </p:graphicFrame>
      <p:sp>
        <p:nvSpPr>
          <p:cNvPr id="70" name="Выгнутая вправо стрелка 69"/>
          <p:cNvSpPr/>
          <p:nvPr/>
        </p:nvSpPr>
        <p:spPr>
          <a:xfrm rot="19832133" flipH="1">
            <a:off x="294917" y="4405500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56" name="Object 24"/>
          <p:cNvGraphicFramePr>
            <a:graphicFrameLocks noChangeAspect="1"/>
          </p:cNvGraphicFramePr>
          <p:nvPr/>
        </p:nvGraphicFramePr>
        <p:xfrm>
          <a:off x="3675487" y="4643446"/>
          <a:ext cx="5234347" cy="785818"/>
        </p:xfrm>
        <a:graphic>
          <a:graphicData uri="http://schemas.openxmlformats.org/presentationml/2006/ole">
            <p:oleObj spid="_x0000_s44040" name="Формула" r:id="rId11" imgW="3784600" imgH="558800" progId="Equation.3">
              <p:embed/>
            </p:oleObj>
          </a:graphicData>
        </a:graphic>
      </p:graphicFrame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" name="Rectangle 4"/>
          <p:cNvSpPr>
            <a:spLocks/>
          </p:cNvSpPr>
          <p:nvPr/>
        </p:nvSpPr>
        <p:spPr bwMode="auto">
          <a:xfrm>
            <a:off x="785786" y="5572140"/>
            <a:ext cx="85725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2106938" y="5393996"/>
            <a:ext cx="311858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 flipV="1">
            <a:off x="4879762" y="5506236"/>
            <a:ext cx="3286148" cy="928693"/>
          </a:xfrm>
          <a:prstGeom prst="cloudCallout">
            <a:avLst>
              <a:gd name="adj1" fmla="val -109391"/>
              <a:gd name="adj2" fmla="val 2770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60" name="Object 28"/>
          <p:cNvGraphicFramePr>
            <a:graphicFrameLocks noChangeAspect="1"/>
          </p:cNvGraphicFramePr>
          <p:nvPr/>
        </p:nvGraphicFramePr>
        <p:xfrm>
          <a:off x="5357818" y="5715016"/>
          <a:ext cx="2035885" cy="500042"/>
        </p:xfrm>
        <a:graphic>
          <a:graphicData uri="http://schemas.openxmlformats.org/presentationml/2006/ole">
            <p:oleObj spid="_x0000_s44041" name="Формула" r:id="rId12" imgW="1117600" imgH="279400" progId="Equation.3">
              <p:embed/>
            </p:oleObj>
          </a:graphicData>
        </a:graphic>
      </p:graphicFrame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62" name="Object 30"/>
          <p:cNvGraphicFramePr>
            <a:graphicFrameLocks noChangeAspect="1"/>
          </p:cNvGraphicFramePr>
          <p:nvPr/>
        </p:nvGraphicFramePr>
        <p:xfrm>
          <a:off x="475400" y="5929330"/>
          <a:ext cx="3414140" cy="785794"/>
        </p:xfrm>
        <a:graphic>
          <a:graphicData uri="http://schemas.openxmlformats.org/presentationml/2006/ole">
            <p:oleObj spid="_x0000_s44042" name="Формула" r:id="rId13" imgW="2451100" imgH="558800" progId="Equation.3">
              <p:embed/>
            </p:oleObj>
          </a:graphicData>
        </a:graphic>
      </p:graphicFrame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10002083">
            <a:off x="4008990" y="6189531"/>
            <a:ext cx="781667" cy="1649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ectangle 4"/>
          <p:cNvSpPr>
            <a:spLocks/>
          </p:cNvSpPr>
          <p:nvPr/>
        </p:nvSpPr>
        <p:spPr bwMode="auto">
          <a:xfrm>
            <a:off x="6357950" y="6429372"/>
            <a:ext cx="235745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Градиент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/>
      <p:bldP spid="60" grpId="0" animBg="1"/>
      <p:bldP spid="69" grpId="0" build="p"/>
      <p:bldP spid="52" grpId="0" build="p"/>
      <p:bldP spid="44048" grpId="0" build="p"/>
      <p:bldP spid="64" grpId="0" build="p"/>
      <p:bldP spid="65" grpId="0" animBg="1"/>
      <p:bldP spid="70" grpId="0" animBg="1"/>
      <p:bldP spid="72" grpId="0" build="p"/>
      <p:bldP spid="73" grpId="0" animBg="1"/>
      <p:bldP spid="44059" grpId="0" animBg="1"/>
      <p:bldP spid="80" grpId="0" animBg="1"/>
      <p:bldP spid="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428596" y="71414"/>
            <a:ext cx="8429684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.11</a:t>
            </a:r>
            <a:r>
              <a:rPr lang="en-US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Закон сохранения механической энергии</a:t>
            </a:r>
            <a:endParaRPr lang="ru-RU" sz="2800" b="1" dirty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1142976" y="2071678"/>
            <a:ext cx="4286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onstantia" pitchFamily="18" charset="0"/>
              </a:rPr>
              <a:t>m</a:t>
            </a:r>
            <a:endParaRPr lang="ru-RU" sz="20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326680">
            <a:off x="8399168" y="2304243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Rectangle 8"/>
          <p:cNvSpPr>
            <a:spLocks/>
          </p:cNvSpPr>
          <p:nvPr/>
        </p:nvSpPr>
        <p:spPr bwMode="auto">
          <a:xfrm>
            <a:off x="7000892" y="1071546"/>
            <a:ext cx="714380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785786" y="785794"/>
            <a:ext cx="392909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5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.11.</a:t>
            </a:r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1.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Одна частица (МТ)</a:t>
            </a:r>
            <a:endParaRPr lang="ru-RU" sz="22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558745" y="1544249"/>
            <a:ext cx="1152012" cy="1143008"/>
          </a:xfrm>
          <a:custGeom>
            <a:avLst/>
            <a:gdLst>
              <a:gd name="connsiteX0" fmla="*/ 0 w 1009136"/>
              <a:gd name="connsiteY0" fmla="*/ 1003643 h 1003643"/>
              <a:gd name="connsiteX1" fmla="*/ 82379 w 1009136"/>
              <a:gd name="connsiteY1" fmla="*/ 772984 h 1003643"/>
              <a:gd name="connsiteX2" fmla="*/ 296562 w 1009136"/>
              <a:gd name="connsiteY2" fmla="*/ 616465 h 1003643"/>
              <a:gd name="connsiteX3" fmla="*/ 659027 w 1009136"/>
              <a:gd name="connsiteY3" fmla="*/ 534086 h 1003643"/>
              <a:gd name="connsiteX4" fmla="*/ 856735 w 1009136"/>
              <a:gd name="connsiteY4" fmla="*/ 385805 h 1003643"/>
              <a:gd name="connsiteX5" fmla="*/ 988541 w 1009136"/>
              <a:gd name="connsiteY5" fmla="*/ 56292 h 1003643"/>
              <a:gd name="connsiteX6" fmla="*/ 980303 w 1009136"/>
              <a:gd name="connsiteY6" fmla="*/ 48054 h 100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136" h="1003643">
                <a:moveTo>
                  <a:pt x="0" y="1003643"/>
                </a:moveTo>
                <a:cubicBezTo>
                  <a:pt x="16476" y="920578"/>
                  <a:pt x="32952" y="837514"/>
                  <a:pt x="82379" y="772984"/>
                </a:cubicBezTo>
                <a:cubicBezTo>
                  <a:pt x="131806" y="708454"/>
                  <a:pt x="200454" y="656281"/>
                  <a:pt x="296562" y="616465"/>
                </a:cubicBezTo>
                <a:cubicBezTo>
                  <a:pt x="392670" y="576649"/>
                  <a:pt x="565665" y="572529"/>
                  <a:pt x="659027" y="534086"/>
                </a:cubicBezTo>
                <a:cubicBezTo>
                  <a:pt x="752389" y="495643"/>
                  <a:pt x="801816" y="465437"/>
                  <a:pt x="856735" y="385805"/>
                </a:cubicBezTo>
                <a:cubicBezTo>
                  <a:pt x="911654" y="306173"/>
                  <a:pt x="967946" y="112584"/>
                  <a:pt x="988541" y="56292"/>
                </a:cubicBezTo>
                <a:cubicBezTo>
                  <a:pt x="1009136" y="0"/>
                  <a:pt x="994719" y="24027"/>
                  <a:pt x="980303" y="48054"/>
                </a:cubicBezTo>
              </a:path>
            </a:pathLst>
          </a:cu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1635896" y="1295400"/>
          <a:ext cx="620713" cy="428625"/>
        </p:xfrm>
        <a:graphic>
          <a:graphicData uri="http://schemas.openxmlformats.org/presentationml/2006/ole">
            <p:oleObj spid="_x0000_s45058" name="Формула" r:id="rId4" imgW="406080" imgH="279360" progId="Equation.3">
              <p:embed/>
            </p:oleObj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478024" y="2466975"/>
          <a:ext cx="328613" cy="428625"/>
        </p:xfrm>
        <a:graphic>
          <a:graphicData uri="http://schemas.openxmlformats.org/presentationml/2006/ole">
            <p:oleObj spid="_x0000_s45059" name="Формула" r:id="rId5" imgW="215640" imgH="279360" progId="Equation.3">
              <p:embed/>
            </p:oleObj>
          </a:graphicData>
        </a:graphic>
      </p:graphicFrame>
      <p:sp>
        <p:nvSpPr>
          <p:cNvPr id="57" name="Стрелка вниз 56"/>
          <p:cNvSpPr/>
          <p:nvPr/>
        </p:nvSpPr>
        <p:spPr>
          <a:xfrm rot="5400000" flipH="1">
            <a:off x="6202021" y="1013161"/>
            <a:ext cx="240420" cy="928694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rot="5400000" flipH="1" flipV="1">
            <a:off x="1035819" y="1917797"/>
            <a:ext cx="357190" cy="14287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1085310" y="2143116"/>
            <a:ext cx="100010" cy="100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881063" y="1452563"/>
          <a:ext cx="371475" cy="476250"/>
        </p:xfrm>
        <a:graphic>
          <a:graphicData uri="http://schemas.openxmlformats.org/presentationml/2006/ole">
            <p:oleObj spid="_x0000_s45060" name="Формула" r:id="rId6" imgW="190440" imgH="241200" progId="Equation.3">
              <p:embed/>
            </p:oleObj>
          </a:graphicData>
        </a:graphic>
      </p:graphicFrame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3217863" y="1166813"/>
          <a:ext cx="2341562" cy="522287"/>
        </p:xfrm>
        <a:graphic>
          <a:graphicData uri="http://schemas.openxmlformats.org/presentationml/2006/ole">
            <p:oleObj spid="_x0000_s45061" name="Формула" r:id="rId7" imgW="1206360" imgH="266400" progId="Equation.3">
              <p:embed/>
            </p:oleObj>
          </a:graphicData>
        </a:graphic>
      </p:graphicFrame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2571736" y="2071678"/>
          <a:ext cx="3032659" cy="500066"/>
        </p:xfrm>
        <a:graphic>
          <a:graphicData uri="http://schemas.openxmlformats.org/presentationml/2006/ole">
            <p:oleObj spid="_x0000_s45062" name="Формула" r:id="rId8" imgW="1790700" imgH="292100" progId="Equation.3">
              <p:embed/>
            </p:oleObj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>
            <a:off x="3904344" y="1714488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Штриховая стрелка вправо 63"/>
          <p:cNvSpPr/>
          <p:nvPr/>
        </p:nvSpPr>
        <p:spPr>
          <a:xfrm rot="7158605">
            <a:off x="3855542" y="1851020"/>
            <a:ext cx="357190" cy="2043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6143636" y="2000240"/>
          <a:ext cx="2235616" cy="509589"/>
        </p:xfrm>
        <a:graphic>
          <a:graphicData uri="http://schemas.openxmlformats.org/presentationml/2006/ole">
            <p:oleObj spid="_x0000_s45063" name="Формула" r:id="rId9" imgW="1295400" imgH="292100" progId="Equation.3">
              <p:embed/>
            </p:oleObj>
          </a:graphicData>
        </a:graphic>
      </p:graphicFrame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5786446" y="2643182"/>
            <a:ext cx="2428892" cy="966791"/>
          </a:xfrm>
          <a:prstGeom prst="cloudCallout">
            <a:avLst>
              <a:gd name="adj1" fmla="val 53000"/>
              <a:gd name="adj2" fmla="val -6063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6215074" y="2786058"/>
          <a:ext cx="1653280" cy="571504"/>
        </p:xfrm>
        <a:graphic>
          <a:graphicData uri="http://schemas.openxmlformats.org/presentationml/2006/ole">
            <p:oleObj spid="_x0000_s45064" name="Формула" r:id="rId10" imgW="774364" imgH="266584" progId="Equation.3">
              <p:embed/>
            </p:oleObj>
          </a:graphicData>
        </a:graphic>
      </p:graphicFrame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142844" y="3357562"/>
            <a:ext cx="8072494" cy="8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 eaLnBrk="0" hangingPunct="0"/>
            <a:r>
              <a:rPr lang="ru-RU" sz="2400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работа неконсервативных сил, действующих на частицу, равна нулю, то её полная механическая энергия сохраняется </a:t>
            </a:r>
            <a:endParaRPr lang="ru-RU" dirty="0"/>
          </a:p>
        </p:txBody>
      </p:sp>
      <p:sp>
        <p:nvSpPr>
          <p:cNvPr id="72" name="Штриховая стрелка вправо 71"/>
          <p:cNvSpPr/>
          <p:nvPr/>
        </p:nvSpPr>
        <p:spPr>
          <a:xfrm rot="7158605">
            <a:off x="5212863" y="3246828"/>
            <a:ext cx="357190" cy="2043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4"/>
          <p:cNvSpPr>
            <a:spLocks/>
          </p:cNvSpPr>
          <p:nvPr/>
        </p:nvSpPr>
        <p:spPr bwMode="auto">
          <a:xfrm>
            <a:off x="857224" y="4714884"/>
            <a:ext cx="550072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5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.11.2</a:t>
            </a:r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2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B0F0"/>
                </a:solidFill>
                <a:latin typeface="Constantia" pitchFamily="18" charset="0"/>
              </a:rPr>
              <a:t>Система материальных точек</a:t>
            </a:r>
            <a:endParaRPr lang="ru-RU" sz="22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14282" y="521495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(«подготовительная» формулировка) 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Если внешних сил, действующих на тела системы, нет, а также нет и внутренних неконсервативных сил, то полная механическая энергия системы не меняется с течением времени (т.е. сохраняется)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 animBg="1"/>
      <p:bldP spid="47" grpId="0" build="p"/>
      <p:bldP spid="48" grpId="0" build="p"/>
      <p:bldP spid="53" grpId="0" animBg="1"/>
      <p:bldP spid="57" grpId="0" animBg="1"/>
      <p:bldP spid="56" grpId="0" animBg="1"/>
      <p:bldP spid="64" grpId="0" animBg="1"/>
      <p:bldP spid="45077" grpId="0" animBg="1"/>
      <p:bldP spid="71" grpId="0" build="p"/>
      <p:bldP spid="72" grpId="0" animBg="1"/>
      <p:bldP spid="73" grpId="0" build="p"/>
      <p:bldP spid="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17731474" flipH="1">
            <a:off x="4730033" y="5832200"/>
            <a:ext cx="482476" cy="11295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4286248" y="3857628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500034" y="71414"/>
            <a:ext cx="8215370" cy="13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 eaLnBrk="0" hangingPunct="0"/>
            <a:r>
              <a:rPr lang="ru-RU" sz="2400" b="1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Б</a:t>
            </a:r>
            <a:r>
              <a:rPr lang="ru-RU" sz="24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(«рабочая» формулировка) </a:t>
            </a:r>
            <a:r>
              <a:rPr lang="ru-RU" sz="2400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равна нулю работа внешних сил, действующих на тела системы, а также равна нулю и работа внутренних неконсервативных сил, то полная механическая энергия системы не меняется с течением времени (т.е. сохраняется)</a:t>
            </a:r>
            <a:endParaRPr lang="ru-RU" dirty="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951038" y="1643063"/>
          <a:ext cx="1651000" cy="571500"/>
        </p:xfrm>
        <a:graphic>
          <a:graphicData uri="http://schemas.openxmlformats.org/presentationml/2006/ole">
            <p:oleObj spid="_x0000_s46082" name="Формула" r:id="rId4" imgW="850680" imgH="291960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000250" y="2333625"/>
          <a:ext cx="1651000" cy="620713"/>
        </p:xfrm>
        <a:graphic>
          <a:graphicData uri="http://schemas.openxmlformats.org/presentationml/2006/ole">
            <p:oleObj spid="_x0000_s46083" name="Формула" r:id="rId5" imgW="850680" imgH="317160" progId="Equation.3">
              <p:embed/>
            </p:oleObj>
          </a:graphicData>
        </a:graphic>
      </p:graphicFrame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00034" y="1857364"/>
            <a:ext cx="1214446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59" name="Правая фигурная скобка 58"/>
          <p:cNvSpPr/>
          <p:nvPr/>
        </p:nvSpPr>
        <p:spPr>
          <a:xfrm flipH="1">
            <a:off x="1785918" y="1681536"/>
            <a:ext cx="214314" cy="1200152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5160963" y="2000250"/>
          <a:ext cx="1571625" cy="490538"/>
        </p:xfrm>
        <a:graphic>
          <a:graphicData uri="http://schemas.openxmlformats.org/presentationml/2006/ole">
            <p:oleObj spid="_x0000_s46084" name="Формула" r:id="rId6" imgW="736560" imgH="228600" progId="Equation.3">
              <p:embed/>
            </p:oleObj>
          </a:graphicData>
        </a:graphic>
      </p:graphicFrame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4071934" y="1857364"/>
            <a:ext cx="1071570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то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2996660" y="3143248"/>
          <a:ext cx="3450191" cy="2857520"/>
        </p:xfrm>
        <a:graphic>
          <a:graphicData uri="http://schemas.openxmlformats.org/presentationml/2006/ole">
            <p:oleObj spid="_x0000_s46085" name="Формула" r:id="rId7" imgW="1549400" imgH="1282700" progId="Equation.3">
              <p:embed/>
            </p:oleObj>
          </a:graphicData>
        </a:graphic>
      </p:graphicFrame>
      <p:pic>
        <p:nvPicPr>
          <p:cNvPr id="65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19" y="3143248"/>
            <a:ext cx="2601789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"/>
          <p:cNvSpPr>
            <a:spLocks/>
          </p:cNvSpPr>
          <p:nvPr/>
        </p:nvSpPr>
        <p:spPr bwMode="auto">
          <a:xfrm>
            <a:off x="6858016" y="4000504"/>
            <a:ext cx="171451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Сложим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5357818" y="4499776"/>
            <a:ext cx="271464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286248" y="4857760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357686" y="5857892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008688" y="5929313"/>
          <a:ext cx="2517775" cy="785812"/>
        </p:xfrm>
        <a:graphic>
          <a:graphicData uri="http://schemas.openxmlformats.org/presentationml/2006/ole">
            <p:oleObj spid="_x0000_s46086" name="Формула" r:id="rId9" imgW="149832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subSp spid="_x0000_s4608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091">
                                            <p:subSp spid="_x0000_s4608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subSp spid="_x0000_s4608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092">
                                            <p:subSp spid="_x0000_s4608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subSp spid="_x0000_s4608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095">
                                            <p:subSp spid="_x0000_s4608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subSp spid="_x0000_s4608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096">
                                            <p:subSp spid="_x0000_s4608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58" grpId="0" build="p" autoUpdateAnimBg="0"/>
      <p:bldP spid="59" grpId="0" animBg="1" autoUpdateAnimBg="0"/>
      <p:bldP spid="63" grpId="0" build="p" autoUpdateAnimBg="0"/>
      <p:bldP spid="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36092" y="-24"/>
          <a:ext cx="3755679" cy="1071570"/>
        </p:xfrm>
        <a:graphic>
          <a:graphicData uri="http://schemas.openxmlformats.org/presentationml/2006/ole">
            <p:oleObj spid="_x0000_s47108" name="Формула" r:id="rId4" imgW="1422360" imgH="406080" progId="Equation.3">
              <p:embed/>
            </p:oleObj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571472" y="142873"/>
            <a:ext cx="8360765" cy="3430591"/>
            <a:chOff x="571472" y="142873"/>
            <a:chExt cx="8360765" cy="3430591"/>
          </a:xfrm>
        </p:grpSpPr>
        <p:sp>
          <p:nvSpPr>
            <p:cNvPr id="45" name="Выгнутая вправо стрелка 44"/>
            <p:cNvSpPr/>
            <p:nvPr/>
          </p:nvSpPr>
          <p:spPr>
            <a:xfrm rot="20323138">
              <a:off x="8461178" y="1372131"/>
              <a:ext cx="471059" cy="129584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571472" y="2060737"/>
              <a:ext cx="8143932" cy="138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152352" bIns="0" anchor="ctr">
              <a:spAutoFit/>
            </a:bodyPr>
            <a:lstStyle/>
            <a:p>
              <a:pPr algn="just" eaLnBrk="0" hangingPunct="0">
                <a:buFont typeface="Symbol"/>
                <a:buChar char="§"/>
              </a:pPr>
              <a:r>
                <a:rPr lang="ru-RU" sz="2000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В. </a:t>
              </a:r>
              <a:r>
                <a:rPr lang="ru-RU" sz="2000" b="1" i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Е</a:t>
              </a:r>
              <a:r>
                <a:rPr lang="ru-RU" sz="2000" b="1" i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сли</a:t>
              </a:r>
              <a:r>
                <a:rPr lang="ru-RU" sz="2000" dirty="0" smtClean="0"/>
                <a:t> </a:t>
              </a:r>
              <a:r>
                <a:rPr lang="ru-RU" sz="2000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равна нулю </a:t>
              </a:r>
              <a:r>
                <a:rPr lang="ru-RU" sz="2000" b="1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суммарная работа неконсервативных сил</a:t>
              </a:r>
              <a:r>
                <a:rPr lang="ru-RU" sz="2000" b="1" i="1" baseline="30000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 *)</a:t>
              </a:r>
              <a:r>
                <a:rPr lang="ru-RU" sz="2000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, действующих на тела системы, то полная механическая энергия системы не меняется с течением времени (т.е. сохраняется)</a:t>
              </a:r>
            </a:p>
            <a:p>
              <a:pPr algn="ctr" eaLnBrk="0" hangingPunct="0"/>
              <a:r>
                <a:rPr lang="ru-RU" sz="2000" i="1" dirty="0" smtClean="0">
                  <a:solidFill>
                    <a:srgbClr val="C00000"/>
                  </a:solidFill>
                  <a:latin typeface="Cambria" pitchFamily="18" charset="0"/>
                  <a:cs typeface="Times New Roman" pitchFamily="18" charset="0"/>
                </a:rPr>
                <a:t>(«расширенная» формулировка – </a:t>
              </a:r>
              <a:r>
                <a:rPr lang="en-US" sz="2000" i="1" dirty="0" smtClean="0">
                  <a:solidFill>
                    <a:srgbClr val="C00000"/>
                  </a:solidFill>
                  <a:latin typeface="Cambria" pitchFamily="18" charset="0"/>
                  <a:cs typeface="Times New Roman" pitchFamily="18" charset="0"/>
                </a:rPr>
                <a:t>“</a:t>
              </a:r>
              <a:r>
                <a:rPr lang="ru-RU" sz="2000" i="1" dirty="0" smtClean="0">
                  <a:solidFill>
                    <a:srgbClr val="C00000"/>
                  </a:solidFill>
                  <a:latin typeface="Cambria" pitchFamily="18" charset="0"/>
                  <a:cs typeface="Times New Roman" pitchFamily="18" charset="0"/>
                </a:rPr>
                <a:t>для экзамена</a:t>
              </a:r>
              <a:r>
                <a:rPr lang="en-US" sz="2000" i="1" dirty="0" smtClean="0">
                  <a:solidFill>
                    <a:srgbClr val="C00000"/>
                  </a:solidFill>
                  <a:latin typeface="Cambria" pitchFamily="18" charset="0"/>
                  <a:cs typeface="Times New Roman" pitchFamily="18" charset="0"/>
                </a:rPr>
                <a:t>” </a:t>
              </a:r>
              <a:r>
                <a:rPr lang="ru-RU" sz="2000" dirty="0" smtClean="0">
                  <a:solidFill>
                    <a:srgbClr val="C00000"/>
                  </a:solidFill>
                  <a:latin typeface="Cambria" pitchFamily="18" charset="0"/>
                  <a:cs typeface="Times New Roman" pitchFamily="18" charset="0"/>
                  <a:sym typeface="Wingdings" pitchFamily="2" charset="2"/>
                </a:rPr>
                <a:t></a:t>
              </a:r>
              <a:r>
                <a:rPr lang="ru-RU" sz="2000" i="1" dirty="0" smtClean="0">
                  <a:solidFill>
                    <a:srgbClr val="C00000"/>
                  </a:solidFill>
                  <a:latin typeface="Cambria" pitchFamily="18" charset="0"/>
                  <a:cs typeface="Times New Roman" pitchFamily="18" charset="0"/>
                </a:rPr>
                <a:t>) </a:t>
              </a:r>
              <a:endPara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6092" name="Object 12"/>
            <p:cNvGraphicFramePr>
              <a:graphicFrameLocks noChangeAspect="1"/>
            </p:cNvGraphicFramePr>
            <p:nvPr/>
          </p:nvGraphicFramePr>
          <p:xfrm>
            <a:off x="2500313" y="1271589"/>
            <a:ext cx="1330325" cy="600075"/>
          </p:xfrm>
          <a:graphic>
            <a:graphicData uri="http://schemas.openxmlformats.org/presentationml/2006/ole">
              <p:oleObj spid="_x0000_s47106" name="Формула" r:id="rId5" imgW="685800" imgH="266400" progId="Equation.3">
                <p:embed/>
              </p:oleObj>
            </a:graphicData>
          </a:graphic>
        </p:graphicFrame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839776" y="1142984"/>
              <a:ext cx="1214446" cy="64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152352" bIns="0" anchor="ctr">
              <a:spAutoFit/>
            </a:bodyPr>
            <a:lstStyle/>
            <a:p>
              <a:pPr eaLnBrk="0" hangingPunct="0"/>
              <a:r>
                <a:rPr lang="ru-RU" sz="3200" b="1" i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Е</a:t>
              </a:r>
              <a:r>
                <a:rPr lang="ru-RU" sz="3200" b="1" i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сли</a:t>
              </a:r>
              <a:r>
                <a:rPr lang="ru-RU" sz="3200" b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:</a:t>
              </a:r>
              <a:endParaRPr lang="ru-RU" sz="3200" dirty="0"/>
            </a:p>
          </p:txBody>
        </p:sp>
        <p:graphicFrame>
          <p:nvGraphicFramePr>
            <p:cNvPr id="46095" name="Object 15"/>
            <p:cNvGraphicFramePr>
              <a:graphicFrameLocks noChangeAspect="1"/>
            </p:cNvGraphicFramePr>
            <p:nvPr/>
          </p:nvGraphicFramePr>
          <p:xfrm>
            <a:off x="5500705" y="1285870"/>
            <a:ext cx="1571625" cy="490538"/>
          </p:xfrm>
          <a:graphic>
            <a:graphicData uri="http://schemas.openxmlformats.org/presentationml/2006/ole">
              <p:oleObj spid="_x0000_s47107" name="Формула" r:id="rId6" imgW="736560" imgH="228600" progId="Equation.3">
                <p:embed/>
              </p:oleObj>
            </a:graphicData>
          </a:graphic>
        </p:graphicFrame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4411676" y="1142984"/>
              <a:ext cx="1071570" cy="64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152352" bIns="0" anchor="ctr">
              <a:spAutoFit/>
            </a:bodyPr>
            <a:lstStyle/>
            <a:p>
              <a:pPr eaLnBrk="0" hangingPunct="0"/>
              <a:r>
                <a:rPr lang="ru-RU" sz="3200" b="1" i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то</a:t>
              </a:r>
              <a:r>
                <a:rPr lang="ru-RU" sz="3200" b="1" dirty="0" smtClean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:</a:t>
              </a:r>
              <a:endParaRPr lang="ru-RU" sz="3200" dirty="0"/>
            </a:p>
          </p:txBody>
        </p:sp>
        <p:graphicFrame>
          <p:nvGraphicFramePr>
            <p:cNvPr id="47112" name="Object 8"/>
            <p:cNvGraphicFramePr>
              <a:graphicFrameLocks noChangeAspect="1"/>
            </p:cNvGraphicFramePr>
            <p:nvPr/>
          </p:nvGraphicFramePr>
          <p:xfrm>
            <a:off x="5032375" y="142873"/>
            <a:ext cx="3146425" cy="715962"/>
          </p:xfrm>
          <a:graphic>
            <a:graphicData uri="http://schemas.openxmlformats.org/presentationml/2006/ole">
              <p:oleObj spid="_x0000_s47109" name="Формула" r:id="rId7" imgW="1180800" imgH="266400" progId="Equation.3">
                <p:embed/>
              </p:oleObj>
            </a:graphicData>
          </a:graphic>
        </p:graphicFrame>
        <p:cxnSp>
          <p:nvCxnSpPr>
            <p:cNvPr id="54" name="Прямая соединительная линия 53"/>
            <p:cNvCxnSpPr/>
            <p:nvPr/>
          </p:nvCxnSpPr>
          <p:spPr>
            <a:xfrm>
              <a:off x="571472" y="3571876"/>
              <a:ext cx="8072494" cy="1588"/>
            </a:xfrm>
            <a:prstGeom prst="line">
              <a:avLst/>
            </a:prstGeom>
            <a:ln w="444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71472" y="4286256"/>
            <a:ext cx="8001056" cy="235444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marL="457200" indent="-457200" algn="just" eaLnBrk="0" hangingPunct="0">
              <a:spcAft>
                <a:spcPts val="60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Замечания к §5</a:t>
            </a:r>
            <a:endParaRPr lang="ru-RU" sz="2000" b="1" i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ts val="0"/>
              </a:spcBef>
            </a:pP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1) Обзор  </a:t>
            </a:r>
            <a:r>
              <a:rPr lang="ru-RU" b="1" i="1" u="sng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основных</a:t>
            </a:r>
            <a:r>
              <a:rPr lang="ru-RU" b="1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законов  классической  механики  </a:t>
            </a:r>
          </a:p>
          <a:p>
            <a:pPr marL="457200" indent="-457200" algn="just" eaLnBrk="0" hangingPunct="0">
              <a:spcBef>
                <a:spcPts val="0"/>
              </a:spcBef>
            </a:pPr>
            <a:endParaRPr lang="ru-RU" i="1" dirty="0" smtClean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ts val="0"/>
              </a:spcBef>
            </a:pP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2) Законы 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сохранения были представлены нами, как 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теоремы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”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классической механики, мы опирались на законы Ньютона. НО …</a:t>
            </a:r>
            <a:r>
              <a:rPr lang="ru-RU" dirty="0" smtClean="0"/>
              <a:t> 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ts val="0"/>
              </a:spcBef>
            </a:pPr>
            <a:r>
              <a:rPr lang="ru-RU" b="1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Это  самостоятельные  фундаментальные  законы  физики</a:t>
            </a:r>
            <a:r>
              <a:rPr lang="ru-RU" b="1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!! </a:t>
            </a:r>
          </a:p>
          <a:p>
            <a:pPr marL="457200" indent="-457200" algn="just" eaLnBrk="0" hangingPunct="0">
              <a:spcBef>
                <a:spcPts val="1200"/>
              </a:spcBef>
            </a:pP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2) Имеют 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интегральный характер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” 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  <a:sym typeface="Symbol"/>
              </a:rPr>
              <a:t>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… </a:t>
            </a:r>
            <a:endParaRPr lang="ru-RU" i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71472" y="4286256"/>
            <a:ext cx="8072494" cy="1588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76302" y="3513000"/>
            <a:ext cx="8001056" cy="6462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marL="457200" indent="-457200" algn="just" eaLnBrk="0" hangingPunct="0"/>
            <a:r>
              <a:rPr lang="ru-RU" sz="2000" b="1" i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*) </a:t>
            </a:r>
            <a:r>
              <a:rPr lang="ru-RU" sz="1600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неконсервативными </a:t>
            </a:r>
            <a:r>
              <a:rPr lang="ru-RU" sz="1600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могут оказаться гравитационные, кулоновские  и  упругие силы,  если  они  внешние! </a:t>
            </a:r>
            <a:endParaRPr lang="ru-RU" sz="1600" i="1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5"/>
          <p:cNvSpPr txBox="1">
            <a:spLocks/>
          </p:cNvSpPr>
          <p:nvPr/>
        </p:nvSpPr>
        <p:spPr bwMode="auto">
          <a:xfrm>
            <a:off x="214282" y="142852"/>
            <a:ext cx="8572560" cy="857256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Пример применения основных законов механики – гироскоп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71472" y="1142984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8001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6.1. Основные понятия </a:t>
            </a: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-214346" y="1571612"/>
            <a:ext cx="9144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Гироскопом называется осесимметричное твердое тело, быстро вращающееся вокруг оси, которая может поворачиваться в пространстве 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500034" y="2786058"/>
            <a:ext cx="2243817" cy="3098803"/>
            <a:chOff x="500034" y="2786058"/>
            <a:chExt cx="2243817" cy="3098803"/>
          </a:xfrm>
        </p:grpSpPr>
        <p:grpSp>
          <p:nvGrpSpPr>
            <p:cNvPr id="35847" name="Group 7"/>
            <p:cNvGrpSpPr>
              <a:grpSpLocks noChangeAspect="1"/>
            </p:cNvGrpSpPr>
            <p:nvPr/>
          </p:nvGrpSpPr>
          <p:grpSpPr bwMode="auto">
            <a:xfrm>
              <a:off x="500034" y="2786058"/>
              <a:ext cx="2243817" cy="3098803"/>
              <a:chOff x="2887" y="7655"/>
              <a:chExt cx="2691" cy="3715"/>
            </a:xfrm>
          </p:grpSpPr>
          <p:sp>
            <p:nvSpPr>
              <p:cNvPr id="35848" name="AutoShape 8"/>
              <p:cNvSpPr>
                <a:spLocks noChangeAspect="1" noChangeArrowheads="1"/>
              </p:cNvSpPr>
              <p:nvPr/>
            </p:nvSpPr>
            <p:spPr bwMode="auto">
              <a:xfrm>
                <a:off x="2887" y="7655"/>
                <a:ext cx="2691" cy="3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49" name="Text Box 9"/>
              <p:cNvSpPr txBox="1">
                <a:spLocks noChangeArrowheads="1"/>
              </p:cNvSpPr>
              <p:nvPr/>
            </p:nvSpPr>
            <p:spPr bwMode="auto">
              <a:xfrm>
                <a:off x="4255" y="10737"/>
                <a:ext cx="1117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6.1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50" name="AutoShape 10"/>
              <p:cNvSpPr>
                <a:spLocks noChangeArrowheads="1"/>
              </p:cNvSpPr>
              <p:nvPr/>
            </p:nvSpPr>
            <p:spPr bwMode="auto">
              <a:xfrm>
                <a:off x="4094" y="10475"/>
                <a:ext cx="68" cy="607"/>
              </a:xfrm>
              <a:prstGeom prst="can">
                <a:avLst>
                  <a:gd name="adj" fmla="val 2471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1" name="AutoShape 11"/>
              <p:cNvSpPr>
                <a:spLocks noChangeArrowheads="1"/>
              </p:cNvSpPr>
              <p:nvPr/>
            </p:nvSpPr>
            <p:spPr bwMode="auto">
              <a:xfrm>
                <a:off x="3418" y="10061"/>
                <a:ext cx="1440" cy="45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FFFFFF"/>
                  </a:gs>
                  <a:gs pos="100000">
                    <a:srgbClr val="0000FF"/>
                  </a:gs>
                </a:gsLst>
                <a:lin ang="0" scaled="1"/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2" name="AutoShape 12"/>
              <p:cNvSpPr>
                <a:spLocks noChangeArrowheads="1"/>
              </p:cNvSpPr>
              <p:nvPr/>
            </p:nvSpPr>
            <p:spPr bwMode="auto">
              <a:xfrm>
                <a:off x="4094" y="8949"/>
                <a:ext cx="68" cy="1230"/>
              </a:xfrm>
              <a:prstGeom prst="can">
                <a:avLst>
                  <a:gd name="adj" fmla="val 5007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5853" name="Group 13"/>
              <p:cNvGrpSpPr>
                <a:grpSpLocks/>
              </p:cNvGrpSpPr>
              <p:nvPr/>
            </p:nvGrpSpPr>
            <p:grpSpPr bwMode="auto">
              <a:xfrm>
                <a:off x="3343" y="7655"/>
                <a:ext cx="1377" cy="1270"/>
                <a:chOff x="3343" y="7317"/>
                <a:chExt cx="1377" cy="1270"/>
              </a:xfrm>
            </p:grpSpPr>
            <p:sp>
              <p:nvSpPr>
                <p:cNvPr id="358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111" y="7845"/>
                  <a:ext cx="609" cy="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43" y="7317"/>
                  <a:ext cx="729" cy="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56" name="Line 16"/>
                <p:cNvSpPr>
                  <a:spLocks noChangeShapeType="1"/>
                </p:cNvSpPr>
                <p:nvPr/>
              </p:nvSpPr>
              <p:spPr bwMode="auto">
                <a:xfrm rot="-5400000">
                  <a:off x="3601" y="7864"/>
                  <a:ext cx="1060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57" name="Line 17"/>
                <p:cNvSpPr>
                  <a:spLocks noChangeShapeType="1"/>
                </p:cNvSpPr>
                <p:nvPr/>
              </p:nvSpPr>
              <p:spPr bwMode="auto">
                <a:xfrm rot="-5400000">
                  <a:off x="3771" y="8226"/>
                  <a:ext cx="720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5858" name="Arc 18"/>
              <p:cNvSpPr>
                <a:spLocks/>
              </p:cNvSpPr>
              <p:nvPr/>
            </p:nvSpPr>
            <p:spPr bwMode="auto">
              <a:xfrm rot="10740000" flipV="1">
                <a:off x="3422" y="10100"/>
                <a:ext cx="1235" cy="179"/>
              </a:xfrm>
              <a:custGeom>
                <a:avLst/>
                <a:gdLst>
                  <a:gd name="G0" fmla="+- 12342 0 0"/>
                  <a:gd name="G1" fmla="+- 14948 0 0"/>
                  <a:gd name="G2" fmla="+- 21600 0 0"/>
                  <a:gd name="T0" fmla="*/ 27934 w 33942"/>
                  <a:gd name="T1" fmla="*/ 0 h 36548"/>
                  <a:gd name="T2" fmla="*/ 0 w 33942"/>
                  <a:gd name="T3" fmla="*/ 32675 h 36548"/>
                  <a:gd name="T4" fmla="*/ 12342 w 33942"/>
                  <a:gd name="T5" fmla="*/ 14948 h 36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42" h="36548" fill="none" extrusionOk="0">
                    <a:moveTo>
                      <a:pt x="27934" y="-1"/>
                    </a:moveTo>
                    <a:cubicBezTo>
                      <a:pt x="31789" y="4021"/>
                      <a:pt x="33942" y="9376"/>
                      <a:pt x="33942" y="14948"/>
                    </a:cubicBezTo>
                    <a:cubicBezTo>
                      <a:pt x="33942" y="26877"/>
                      <a:pt x="24271" y="36548"/>
                      <a:pt x="12342" y="36548"/>
                    </a:cubicBezTo>
                    <a:cubicBezTo>
                      <a:pt x="7928" y="36548"/>
                      <a:pt x="3621" y="35196"/>
                      <a:pt x="0" y="32674"/>
                    </a:cubicBezTo>
                  </a:path>
                  <a:path w="33942" h="36548" stroke="0" extrusionOk="0">
                    <a:moveTo>
                      <a:pt x="27934" y="-1"/>
                    </a:moveTo>
                    <a:cubicBezTo>
                      <a:pt x="31789" y="4021"/>
                      <a:pt x="33942" y="9376"/>
                      <a:pt x="33942" y="14948"/>
                    </a:cubicBezTo>
                    <a:cubicBezTo>
                      <a:pt x="33942" y="26877"/>
                      <a:pt x="24271" y="36548"/>
                      <a:pt x="12342" y="36548"/>
                    </a:cubicBezTo>
                    <a:cubicBezTo>
                      <a:pt x="7928" y="36548"/>
                      <a:pt x="3621" y="35196"/>
                      <a:pt x="0" y="32674"/>
                    </a:cubicBezTo>
                    <a:lnTo>
                      <a:pt x="12342" y="14948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9" name="Arc 19"/>
              <p:cNvSpPr>
                <a:spLocks/>
              </p:cNvSpPr>
              <p:nvPr/>
            </p:nvSpPr>
            <p:spPr bwMode="auto">
              <a:xfrm rot="10860000" flipV="1">
                <a:off x="3429" y="10390"/>
                <a:ext cx="1217" cy="106"/>
              </a:xfrm>
              <a:custGeom>
                <a:avLst/>
                <a:gdLst>
                  <a:gd name="G0" fmla="+- 12188 0 0"/>
                  <a:gd name="G1" fmla="+- 0 0 0"/>
                  <a:gd name="G2" fmla="+- 21600 0 0"/>
                  <a:gd name="T0" fmla="*/ 33434 w 33434"/>
                  <a:gd name="T1" fmla="*/ 3895 h 21600"/>
                  <a:gd name="T2" fmla="*/ 0 w 33434"/>
                  <a:gd name="T3" fmla="*/ 17833 h 21600"/>
                  <a:gd name="T4" fmla="*/ 12188 w 3343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434" h="21600" fill="none" extrusionOk="0">
                    <a:moveTo>
                      <a:pt x="33433" y="3894"/>
                    </a:moveTo>
                    <a:cubicBezTo>
                      <a:pt x="31553" y="14151"/>
                      <a:pt x="22615" y="21599"/>
                      <a:pt x="12188" y="21600"/>
                    </a:cubicBezTo>
                    <a:cubicBezTo>
                      <a:pt x="7838" y="21600"/>
                      <a:pt x="3590" y="20287"/>
                      <a:pt x="0" y="17832"/>
                    </a:cubicBezTo>
                  </a:path>
                  <a:path w="33434" h="21600" stroke="0" extrusionOk="0">
                    <a:moveTo>
                      <a:pt x="33433" y="3894"/>
                    </a:moveTo>
                    <a:cubicBezTo>
                      <a:pt x="31553" y="14151"/>
                      <a:pt x="22615" y="21599"/>
                      <a:pt x="12188" y="21600"/>
                    </a:cubicBezTo>
                    <a:cubicBezTo>
                      <a:pt x="7838" y="21600"/>
                      <a:pt x="3590" y="20287"/>
                      <a:pt x="0" y="17832"/>
                    </a:cubicBezTo>
                    <a:lnTo>
                      <a:pt x="12188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 rot="-5400000">
                <a:off x="3303" y="10295"/>
                <a:ext cx="23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35861" name="Object 21"/>
            <p:cNvGraphicFramePr>
              <a:graphicFrameLocks noChangeAspect="1"/>
            </p:cNvGraphicFramePr>
            <p:nvPr/>
          </p:nvGraphicFramePr>
          <p:xfrm>
            <a:off x="1071538" y="2857496"/>
            <a:ext cx="369922" cy="357166"/>
          </p:xfrm>
          <a:graphic>
            <a:graphicData uri="http://schemas.openxmlformats.org/presentationml/2006/ole">
              <p:oleObj spid="_x0000_s35861" name="Формула" r:id="rId5" imgW="279279" imgH="266584" progId="Equation.3">
                <p:embed/>
              </p:oleObj>
            </a:graphicData>
          </a:graphic>
        </p:graphicFrame>
        <p:graphicFrame>
          <p:nvGraphicFramePr>
            <p:cNvPr id="35863" name="Object 23"/>
            <p:cNvGraphicFramePr>
              <a:graphicFrameLocks noChangeAspect="1"/>
            </p:cNvGraphicFramePr>
            <p:nvPr/>
          </p:nvGraphicFramePr>
          <p:xfrm>
            <a:off x="1571604" y="3286124"/>
            <a:ext cx="285720" cy="326537"/>
          </p:xfrm>
          <a:graphic>
            <a:graphicData uri="http://schemas.openxmlformats.org/presentationml/2006/ole">
              <p:oleObj spid="_x0000_s35863" name="Формула" r:id="rId6" imgW="203112" imgH="228501" progId="Equation.3">
                <p:embed/>
              </p:oleObj>
            </a:graphicData>
          </a:graphic>
        </p:graphicFrame>
      </p:grp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67" name="Object 27"/>
          <p:cNvGraphicFramePr>
            <a:graphicFrameLocks noChangeAspect="1"/>
          </p:cNvGraphicFramePr>
          <p:nvPr/>
        </p:nvGraphicFramePr>
        <p:xfrm>
          <a:off x="2071670" y="2571744"/>
          <a:ext cx="1288173" cy="503235"/>
        </p:xfrm>
        <a:graphic>
          <a:graphicData uri="http://schemas.openxmlformats.org/presentationml/2006/ole">
            <p:oleObj spid="_x0000_s35867" name="Формула" r:id="rId7" imgW="482400" imgH="190440" progId="Equation.3">
              <p:embed/>
            </p:oleObj>
          </a:graphicData>
        </a:graphic>
      </p:graphicFrame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69" name="Object 29"/>
          <p:cNvGraphicFramePr>
            <a:graphicFrameLocks noChangeAspect="1"/>
          </p:cNvGraphicFramePr>
          <p:nvPr/>
        </p:nvGraphicFramePr>
        <p:xfrm>
          <a:off x="6286512" y="4214818"/>
          <a:ext cx="857256" cy="420223"/>
        </p:xfrm>
        <a:graphic>
          <a:graphicData uri="http://schemas.openxmlformats.org/presentationml/2006/ole">
            <p:oleObj spid="_x0000_s35869" name="Формула" r:id="rId8" imgW="482391" imgH="241195" progId="Equation.3">
              <p:embed/>
            </p:oleObj>
          </a:graphicData>
        </a:graphic>
      </p:graphicFrame>
      <p:sp>
        <p:nvSpPr>
          <p:cNvPr id="72" name="Rectangle 3"/>
          <p:cNvSpPr txBox="1">
            <a:spLocks/>
          </p:cNvSpPr>
          <p:nvPr/>
        </p:nvSpPr>
        <p:spPr bwMode="auto">
          <a:xfrm>
            <a:off x="2571736" y="3286124"/>
            <a:ext cx="600079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Гироскопические эффекты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3" name="Rectangle 3"/>
          <p:cNvSpPr txBox="1">
            <a:spLocks/>
          </p:cNvSpPr>
          <p:nvPr/>
        </p:nvSpPr>
        <p:spPr>
          <a:xfrm>
            <a:off x="2571736" y="3857628"/>
            <a:ext cx="4357718" cy="1571636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Свободный гироскоп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2) Нутация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3) Регулярная прецессия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гироскопический маятник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”)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6500826" y="4786322"/>
            <a:ext cx="2382838" cy="1841500"/>
            <a:chOff x="6500826" y="4786322"/>
            <a:chExt cx="2382838" cy="1841500"/>
          </a:xfrm>
        </p:grpSpPr>
        <p:grpSp>
          <p:nvGrpSpPr>
            <p:cNvPr id="35871" name="Group 31"/>
            <p:cNvGrpSpPr>
              <a:grpSpLocks noChangeAspect="1"/>
            </p:cNvGrpSpPr>
            <p:nvPr/>
          </p:nvGrpSpPr>
          <p:grpSpPr bwMode="auto">
            <a:xfrm>
              <a:off x="6572264" y="4786322"/>
              <a:ext cx="2311400" cy="1841500"/>
              <a:chOff x="6844" y="7137"/>
              <a:chExt cx="3640" cy="2901"/>
            </a:xfrm>
          </p:grpSpPr>
          <p:sp>
            <p:nvSpPr>
              <p:cNvPr id="35872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6844" y="7137"/>
                <a:ext cx="3640" cy="2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3" name="Text Box 33"/>
              <p:cNvSpPr txBox="1">
                <a:spLocks noChangeArrowheads="1"/>
              </p:cNvSpPr>
              <p:nvPr/>
            </p:nvSpPr>
            <p:spPr bwMode="auto">
              <a:xfrm>
                <a:off x="7960" y="9477"/>
                <a:ext cx="1406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6.3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4" name="Text Box 34"/>
              <p:cNvSpPr txBox="1">
                <a:spLocks noChangeArrowheads="1"/>
              </p:cNvSpPr>
              <p:nvPr/>
            </p:nvSpPr>
            <p:spPr bwMode="auto">
              <a:xfrm>
                <a:off x="6996" y="7277"/>
                <a:ext cx="31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1" u="none" strike="noStrike" cap="none" normalizeH="0" baseline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Регулярная прецессия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5" name="Line 35"/>
              <p:cNvSpPr>
                <a:spLocks noChangeShapeType="1"/>
              </p:cNvSpPr>
              <p:nvPr/>
            </p:nvSpPr>
            <p:spPr bwMode="auto">
              <a:xfrm>
                <a:off x="7331" y="9201"/>
                <a:ext cx="310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6" name="Text Box 36"/>
              <p:cNvSpPr txBox="1">
                <a:spLocks noChangeArrowheads="1"/>
              </p:cNvSpPr>
              <p:nvPr/>
            </p:nvSpPr>
            <p:spPr bwMode="auto">
              <a:xfrm>
                <a:off x="8320" y="8037"/>
                <a:ext cx="649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7" name="Text Box 37"/>
              <p:cNvSpPr txBox="1">
                <a:spLocks noChangeArrowheads="1"/>
              </p:cNvSpPr>
              <p:nvPr/>
            </p:nvSpPr>
            <p:spPr bwMode="auto">
              <a:xfrm>
                <a:off x="9755" y="9189"/>
                <a:ext cx="729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8" name="Text Box 38"/>
              <p:cNvSpPr txBox="1">
                <a:spLocks noChangeArrowheads="1"/>
              </p:cNvSpPr>
              <p:nvPr/>
            </p:nvSpPr>
            <p:spPr bwMode="auto">
              <a:xfrm>
                <a:off x="7288" y="7773"/>
                <a:ext cx="629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9" name="Line 39"/>
              <p:cNvSpPr>
                <a:spLocks noChangeShapeType="1"/>
              </p:cNvSpPr>
              <p:nvPr/>
            </p:nvSpPr>
            <p:spPr bwMode="auto">
              <a:xfrm flipV="1">
                <a:off x="7335" y="8577"/>
                <a:ext cx="1165" cy="602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0" name="Text Box 40"/>
              <p:cNvSpPr txBox="1">
                <a:spLocks noChangeArrowheads="1"/>
              </p:cNvSpPr>
              <p:nvPr/>
            </p:nvSpPr>
            <p:spPr bwMode="auto">
              <a:xfrm>
                <a:off x="7127" y="893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1" name="AutoShape 41"/>
              <p:cNvSpPr>
                <a:spLocks noChangeArrowheads="1"/>
              </p:cNvSpPr>
              <p:nvPr/>
            </p:nvSpPr>
            <p:spPr bwMode="auto">
              <a:xfrm>
                <a:off x="6844" y="8760"/>
                <a:ext cx="900" cy="861"/>
              </a:xfrm>
              <a:prstGeom prst="curvedRightArrow">
                <a:avLst>
                  <a:gd name="adj1" fmla="val 11657"/>
                  <a:gd name="adj2" fmla="val 40000"/>
                  <a:gd name="adj3" fmla="val 2787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2" name="Line 42"/>
              <p:cNvSpPr>
                <a:spLocks noChangeShapeType="1"/>
              </p:cNvSpPr>
              <p:nvPr/>
            </p:nvSpPr>
            <p:spPr bwMode="auto">
              <a:xfrm flipV="1">
                <a:off x="7335" y="7994"/>
                <a:ext cx="1" cy="11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3" name="Text Box 43"/>
              <p:cNvSpPr txBox="1">
                <a:spLocks noChangeArrowheads="1"/>
              </p:cNvSpPr>
              <p:nvPr/>
            </p:nvSpPr>
            <p:spPr bwMode="auto">
              <a:xfrm>
                <a:off x="6887" y="8865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35884" name="Object 44"/>
            <p:cNvGraphicFramePr>
              <a:graphicFrameLocks noChangeAspect="1"/>
            </p:cNvGraphicFramePr>
            <p:nvPr/>
          </p:nvGraphicFramePr>
          <p:xfrm>
            <a:off x="6500826" y="5286388"/>
            <a:ext cx="285720" cy="347833"/>
          </p:xfrm>
          <a:graphic>
            <a:graphicData uri="http://schemas.openxmlformats.org/presentationml/2006/ole">
              <p:oleObj spid="_x0000_s35884" name="Формула" r:id="rId9" imgW="215619" imgH="266353" progId="Equation.3">
                <p:embed/>
              </p:oleObj>
            </a:graphicData>
          </a:graphic>
        </p:graphicFrame>
        <p:graphicFrame>
          <p:nvGraphicFramePr>
            <p:cNvPr id="35886" name="Object 46"/>
            <p:cNvGraphicFramePr>
              <a:graphicFrameLocks noChangeAspect="1"/>
            </p:cNvGraphicFramePr>
            <p:nvPr/>
          </p:nvGraphicFramePr>
          <p:xfrm>
            <a:off x="7500958" y="5286388"/>
            <a:ext cx="295586" cy="357166"/>
          </p:xfrm>
          <a:graphic>
            <a:graphicData uri="http://schemas.openxmlformats.org/presentationml/2006/ole">
              <p:oleObj spid="_x0000_s35886" name="Формула" r:id="rId10" imgW="228600" imgH="279400" progId="Equation.3">
                <p:embed/>
              </p:oleObj>
            </a:graphicData>
          </a:graphic>
        </p:graphicFrame>
        <p:graphicFrame>
          <p:nvGraphicFramePr>
            <p:cNvPr id="35888" name="Object 48"/>
            <p:cNvGraphicFramePr>
              <a:graphicFrameLocks noChangeAspect="1"/>
            </p:cNvGraphicFramePr>
            <p:nvPr/>
          </p:nvGraphicFramePr>
          <p:xfrm>
            <a:off x="8429652" y="5643578"/>
            <a:ext cx="369922" cy="357166"/>
          </p:xfrm>
          <a:graphic>
            <a:graphicData uri="http://schemas.openxmlformats.org/presentationml/2006/ole">
              <p:oleObj spid="_x0000_s35888" name="Формула" r:id="rId11" imgW="279279" imgH="266584" progId="Equation.3">
                <p:embed/>
              </p:oleObj>
            </a:graphicData>
          </a:graphic>
        </p:graphicFrame>
      </p:grpSp>
      <p:grpSp>
        <p:nvGrpSpPr>
          <p:cNvPr id="85" name="Группа 84"/>
          <p:cNvGrpSpPr/>
          <p:nvPr/>
        </p:nvGrpSpPr>
        <p:grpSpPr>
          <a:xfrm>
            <a:off x="5214942" y="2285992"/>
            <a:ext cx="2993762" cy="1345096"/>
            <a:chOff x="5214942" y="2285992"/>
            <a:chExt cx="2993762" cy="1345096"/>
          </a:xfrm>
        </p:grpSpPr>
        <p:graphicFrame>
          <p:nvGraphicFramePr>
            <p:cNvPr id="35865" name="Object 25"/>
            <p:cNvGraphicFramePr>
              <a:graphicFrameLocks noChangeAspect="1"/>
            </p:cNvGraphicFramePr>
            <p:nvPr/>
          </p:nvGraphicFramePr>
          <p:xfrm>
            <a:off x="5968956" y="2405136"/>
            <a:ext cx="1133391" cy="785818"/>
          </p:xfrm>
          <a:graphic>
            <a:graphicData uri="http://schemas.openxmlformats.org/presentationml/2006/ole">
              <p:oleObj spid="_x0000_s35865" name="Формула" r:id="rId12" imgW="710891" imgH="495085" progId="Equation.3">
                <p:embed/>
              </p:oleObj>
            </a:graphicData>
          </a:graphic>
        </p:graphicFrame>
        <p:sp>
          <p:nvSpPr>
            <p:cNvPr id="83" name="Выгнутая вправо стрелка 82"/>
            <p:cNvSpPr/>
            <p:nvPr/>
          </p:nvSpPr>
          <p:spPr>
            <a:xfrm rot="19967857">
              <a:off x="7839746" y="2372140"/>
              <a:ext cx="368958" cy="12589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5214942" y="2285992"/>
              <a:ext cx="2486036" cy="105727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7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7895" name="Group 7"/>
          <p:cNvGrpSpPr>
            <a:grpSpLocks noChangeAspect="1"/>
          </p:cNvGrpSpPr>
          <p:nvPr/>
        </p:nvGrpSpPr>
        <p:grpSpPr bwMode="auto">
          <a:xfrm>
            <a:off x="500034" y="913371"/>
            <a:ext cx="7271308" cy="2629445"/>
            <a:chOff x="2279" y="7617"/>
            <a:chExt cx="8299" cy="2999"/>
          </a:xfrm>
        </p:grpSpPr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2313" y="10088"/>
              <a:ext cx="110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Рис. 6.2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8099" y="7617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б) вид сверху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0367" y="8865"/>
              <a:ext cx="2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959" y="7617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а) вид сбоку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7350" y="9565"/>
              <a:ext cx="54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8163" y="9507"/>
              <a:ext cx="2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9246" y="9081"/>
              <a:ext cx="63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6114" y="8896"/>
              <a:ext cx="2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8539" y="9532"/>
              <a:ext cx="2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6" name="AutoShape 18"/>
            <p:cNvSpPr>
              <a:spLocks noChangeArrowheads="1"/>
            </p:cNvSpPr>
            <p:nvPr/>
          </p:nvSpPr>
          <p:spPr bwMode="auto">
            <a:xfrm rot="16200000" flipV="1">
              <a:off x="7197" y="9173"/>
              <a:ext cx="51" cy="644"/>
            </a:xfrm>
            <a:prstGeom prst="can">
              <a:avLst>
                <a:gd name="adj" fmla="val 1815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07" name="AutoShape 19"/>
            <p:cNvSpPr>
              <a:spLocks noChangeArrowheads="1"/>
            </p:cNvSpPr>
            <p:nvPr/>
          </p:nvSpPr>
          <p:spPr bwMode="auto">
            <a:xfrm rot="5400000">
              <a:off x="7061" y="9327"/>
              <a:ext cx="135" cy="329"/>
            </a:xfrm>
            <a:prstGeom prst="can">
              <a:avLst>
                <a:gd name="adj" fmla="val 42908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08" name="AutoShape 20"/>
            <p:cNvSpPr>
              <a:spLocks noChangeArrowheads="1"/>
            </p:cNvSpPr>
            <p:nvPr/>
          </p:nvSpPr>
          <p:spPr bwMode="auto">
            <a:xfrm rot="5400000">
              <a:off x="7519" y="9227"/>
              <a:ext cx="51" cy="535"/>
            </a:xfrm>
            <a:prstGeom prst="can">
              <a:avLst>
                <a:gd name="adj" fmla="val 290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09" name="AutoShape 21"/>
            <p:cNvSpPr>
              <a:spLocks noChangeArrowheads="1"/>
            </p:cNvSpPr>
            <p:nvPr/>
          </p:nvSpPr>
          <p:spPr bwMode="auto">
            <a:xfrm rot="5400000">
              <a:off x="8620" y="8676"/>
              <a:ext cx="51" cy="1637"/>
            </a:xfrm>
            <a:prstGeom prst="can">
              <a:avLst>
                <a:gd name="adj" fmla="val 888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>
              <a:off x="7706" y="9495"/>
              <a:ext cx="273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7122" y="8141"/>
              <a:ext cx="573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9845" y="9487"/>
              <a:ext cx="6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7801" y="8953"/>
              <a:ext cx="159" cy="1085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50000">
                  <a:srgbClr val="FFFFFF"/>
                </a:gs>
                <a:gs pos="100000">
                  <a:srgbClr val="0000FF"/>
                </a:gs>
              </a:gsLst>
              <a:path path="circle">
                <a:fillToRect l="100000" t="100000"/>
              </a:path>
              <a:tileRect r="-100000" b="-100000"/>
            </a:gradFill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flipV="1">
              <a:off x="7759" y="9071"/>
              <a:ext cx="2701" cy="4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16" name="Arc 28"/>
            <p:cNvSpPr>
              <a:spLocks/>
            </p:cNvSpPr>
            <p:nvPr/>
          </p:nvSpPr>
          <p:spPr bwMode="auto">
            <a:xfrm rot="18013443" flipV="1">
              <a:off x="9111" y="9297"/>
              <a:ext cx="159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2279" y="8978"/>
              <a:ext cx="143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противовес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4739" y="9523"/>
              <a:ext cx="1" cy="2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4694" y="10047"/>
              <a:ext cx="2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20" name="AutoShape 32"/>
            <p:cNvSpPr>
              <a:spLocks noChangeArrowheads="1"/>
            </p:cNvSpPr>
            <p:nvPr/>
          </p:nvSpPr>
          <p:spPr bwMode="auto">
            <a:xfrm rot="21600000">
              <a:off x="4684" y="9785"/>
              <a:ext cx="110" cy="154"/>
            </a:xfrm>
            <a:prstGeom prst="can">
              <a:avLst>
                <a:gd name="adj" fmla="val 1903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FFFF"/>
                </a:gs>
                <a:gs pos="100000">
                  <a:srgbClr val="0000FF"/>
                </a:gs>
              </a:gsLst>
              <a:lin ang="0" scaled="1"/>
            </a:gra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1" name="AutoShape 33"/>
            <p:cNvSpPr>
              <a:spLocks noChangeArrowheads="1"/>
            </p:cNvSpPr>
            <p:nvPr/>
          </p:nvSpPr>
          <p:spPr bwMode="auto">
            <a:xfrm rot="16200000" flipV="1">
              <a:off x="3153" y="9173"/>
              <a:ext cx="51" cy="644"/>
            </a:xfrm>
            <a:prstGeom prst="can">
              <a:avLst>
                <a:gd name="adj" fmla="val 1815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2" name="AutoShape 34"/>
            <p:cNvSpPr>
              <a:spLocks noChangeArrowheads="1"/>
            </p:cNvSpPr>
            <p:nvPr/>
          </p:nvSpPr>
          <p:spPr bwMode="auto">
            <a:xfrm rot="5400000">
              <a:off x="3017" y="9328"/>
              <a:ext cx="135" cy="328"/>
            </a:xfrm>
            <a:prstGeom prst="can">
              <a:avLst>
                <a:gd name="adj" fmla="val 42777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FFFF"/>
                </a:gs>
                <a:gs pos="100000">
                  <a:srgbClr val="0000FF"/>
                </a:gs>
              </a:gsLst>
              <a:lin ang="0" scaled="1"/>
            </a:gra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3" name="AutoShape 35"/>
            <p:cNvSpPr>
              <a:spLocks noChangeArrowheads="1"/>
            </p:cNvSpPr>
            <p:nvPr/>
          </p:nvSpPr>
          <p:spPr bwMode="auto">
            <a:xfrm rot="5400000">
              <a:off x="3475" y="9227"/>
              <a:ext cx="51" cy="536"/>
            </a:xfrm>
            <a:prstGeom prst="can">
              <a:avLst>
                <a:gd name="adj" fmla="val 2909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4" name="AutoShape 36"/>
            <p:cNvSpPr>
              <a:spLocks noChangeArrowheads="1"/>
            </p:cNvSpPr>
            <p:nvPr/>
          </p:nvSpPr>
          <p:spPr bwMode="auto">
            <a:xfrm>
              <a:off x="3572" y="9523"/>
              <a:ext cx="198" cy="27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5" name="AutoShape 37"/>
            <p:cNvSpPr>
              <a:spLocks noChangeArrowheads="1"/>
            </p:cNvSpPr>
            <p:nvPr/>
          </p:nvSpPr>
          <p:spPr bwMode="auto">
            <a:xfrm rot="5400000">
              <a:off x="3392" y="9303"/>
              <a:ext cx="1085" cy="39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FFFF"/>
                </a:gs>
                <a:gs pos="100000">
                  <a:srgbClr val="0000FF"/>
                </a:gs>
              </a:gsLst>
              <a:lin ang="0" scaled="1"/>
            </a:gra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6" name="AutoShape 38"/>
            <p:cNvSpPr>
              <a:spLocks noChangeArrowheads="1"/>
            </p:cNvSpPr>
            <p:nvPr/>
          </p:nvSpPr>
          <p:spPr bwMode="auto">
            <a:xfrm rot="5400000">
              <a:off x="4701" y="8802"/>
              <a:ext cx="51" cy="1386"/>
            </a:xfrm>
            <a:prstGeom prst="can">
              <a:avLst>
                <a:gd name="adj" fmla="val 752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5605" y="9496"/>
              <a:ext cx="936" cy="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>
              <a:off x="5436" y="9496"/>
              <a:ext cx="635" cy="1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29" name="Text Box 41"/>
            <p:cNvSpPr txBox="1">
              <a:spLocks noChangeArrowheads="1"/>
            </p:cNvSpPr>
            <p:nvPr/>
          </p:nvSpPr>
          <p:spPr bwMode="auto">
            <a:xfrm>
              <a:off x="5582" y="8963"/>
              <a:ext cx="2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0" name="Line 42"/>
            <p:cNvSpPr>
              <a:spLocks noChangeShapeType="1"/>
            </p:cNvSpPr>
            <p:nvPr/>
          </p:nvSpPr>
          <p:spPr bwMode="auto">
            <a:xfrm>
              <a:off x="4748" y="9894"/>
              <a:ext cx="0" cy="4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31" name="Text Box 43"/>
            <p:cNvSpPr txBox="1">
              <a:spLocks noChangeArrowheads="1"/>
            </p:cNvSpPr>
            <p:nvPr/>
          </p:nvSpPr>
          <p:spPr bwMode="auto">
            <a:xfrm>
              <a:off x="3387" y="9105"/>
              <a:ext cx="549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2" name="Text Box 44"/>
            <p:cNvSpPr txBox="1">
              <a:spLocks noChangeArrowheads="1"/>
            </p:cNvSpPr>
            <p:nvPr/>
          </p:nvSpPr>
          <p:spPr bwMode="auto">
            <a:xfrm>
              <a:off x="3547" y="8493"/>
              <a:ext cx="1178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ротор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3" name="Arc 45"/>
            <p:cNvSpPr>
              <a:spLocks/>
            </p:cNvSpPr>
            <p:nvPr/>
          </p:nvSpPr>
          <p:spPr bwMode="auto">
            <a:xfrm rot="16140000" flipV="1">
              <a:off x="3555" y="9349"/>
              <a:ext cx="931" cy="158"/>
            </a:xfrm>
            <a:custGeom>
              <a:avLst/>
              <a:gdLst>
                <a:gd name="G0" fmla="+- 12342 0 0"/>
                <a:gd name="G1" fmla="+- 14948 0 0"/>
                <a:gd name="G2" fmla="+- 21600 0 0"/>
                <a:gd name="T0" fmla="*/ 27934 w 33942"/>
                <a:gd name="T1" fmla="*/ 0 h 36548"/>
                <a:gd name="T2" fmla="*/ 0 w 33942"/>
                <a:gd name="T3" fmla="*/ 32675 h 36548"/>
                <a:gd name="T4" fmla="*/ 12342 w 33942"/>
                <a:gd name="T5" fmla="*/ 14948 h 36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42" h="36548" fill="none" extrusionOk="0">
                  <a:moveTo>
                    <a:pt x="27934" y="-1"/>
                  </a:moveTo>
                  <a:cubicBezTo>
                    <a:pt x="31789" y="4021"/>
                    <a:pt x="33942" y="9376"/>
                    <a:pt x="33942" y="14948"/>
                  </a:cubicBezTo>
                  <a:cubicBezTo>
                    <a:pt x="33942" y="26877"/>
                    <a:pt x="24271" y="36548"/>
                    <a:pt x="12342" y="36548"/>
                  </a:cubicBezTo>
                  <a:cubicBezTo>
                    <a:pt x="7928" y="36548"/>
                    <a:pt x="3621" y="35196"/>
                    <a:pt x="0" y="32674"/>
                  </a:cubicBezTo>
                </a:path>
                <a:path w="33942" h="36548" stroke="0" extrusionOk="0">
                  <a:moveTo>
                    <a:pt x="27934" y="-1"/>
                  </a:moveTo>
                  <a:cubicBezTo>
                    <a:pt x="31789" y="4021"/>
                    <a:pt x="33942" y="9376"/>
                    <a:pt x="33942" y="14948"/>
                  </a:cubicBezTo>
                  <a:cubicBezTo>
                    <a:pt x="33942" y="26877"/>
                    <a:pt x="24271" y="36548"/>
                    <a:pt x="12342" y="36548"/>
                  </a:cubicBezTo>
                  <a:cubicBezTo>
                    <a:pt x="7928" y="36548"/>
                    <a:pt x="3621" y="35196"/>
                    <a:pt x="0" y="32674"/>
                  </a:cubicBezTo>
                  <a:lnTo>
                    <a:pt x="12342" y="14948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34" name="Arc 46"/>
            <p:cNvSpPr>
              <a:spLocks/>
            </p:cNvSpPr>
            <p:nvPr/>
          </p:nvSpPr>
          <p:spPr bwMode="auto">
            <a:xfrm rot="16260000" flipV="1">
              <a:off x="3339" y="9380"/>
              <a:ext cx="917" cy="94"/>
            </a:xfrm>
            <a:custGeom>
              <a:avLst/>
              <a:gdLst>
                <a:gd name="G0" fmla="+- 12188 0 0"/>
                <a:gd name="G1" fmla="+- 0 0 0"/>
                <a:gd name="G2" fmla="+- 21600 0 0"/>
                <a:gd name="T0" fmla="*/ 33434 w 33434"/>
                <a:gd name="T1" fmla="*/ 3895 h 21600"/>
                <a:gd name="T2" fmla="*/ 0 w 33434"/>
                <a:gd name="T3" fmla="*/ 17833 h 21600"/>
                <a:gd name="T4" fmla="*/ 12188 w 3343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34" h="21600" fill="none" extrusionOk="0">
                  <a:moveTo>
                    <a:pt x="33433" y="3894"/>
                  </a:moveTo>
                  <a:cubicBezTo>
                    <a:pt x="31553" y="14151"/>
                    <a:pt x="22615" y="21599"/>
                    <a:pt x="12188" y="21600"/>
                  </a:cubicBezTo>
                  <a:cubicBezTo>
                    <a:pt x="7838" y="21600"/>
                    <a:pt x="3590" y="20287"/>
                    <a:pt x="0" y="17832"/>
                  </a:cubicBezTo>
                </a:path>
                <a:path w="33434" h="21600" stroke="0" extrusionOk="0">
                  <a:moveTo>
                    <a:pt x="33433" y="3894"/>
                  </a:moveTo>
                  <a:cubicBezTo>
                    <a:pt x="31553" y="14151"/>
                    <a:pt x="22615" y="21599"/>
                    <a:pt x="12188" y="21600"/>
                  </a:cubicBezTo>
                  <a:cubicBezTo>
                    <a:pt x="7838" y="21600"/>
                    <a:pt x="3590" y="20287"/>
                    <a:pt x="0" y="17832"/>
                  </a:cubicBezTo>
                  <a:lnTo>
                    <a:pt x="12188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>
              <a:off x="3823" y="8962"/>
              <a:ext cx="21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 flipV="1">
              <a:off x="7709" y="8220"/>
              <a:ext cx="1" cy="1355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38" name="Text Box 50"/>
            <p:cNvSpPr txBox="1">
              <a:spLocks noChangeArrowheads="1"/>
            </p:cNvSpPr>
            <p:nvPr/>
          </p:nvSpPr>
          <p:spPr bwMode="auto">
            <a:xfrm>
              <a:off x="8387" y="9282"/>
              <a:ext cx="41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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7706" y="9496"/>
              <a:ext cx="94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7560" y="9306"/>
              <a:ext cx="39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1" name="Oval 53"/>
            <p:cNvSpPr>
              <a:spLocks noChangeArrowheads="1"/>
            </p:cNvSpPr>
            <p:nvPr/>
          </p:nvSpPr>
          <p:spPr bwMode="auto">
            <a:xfrm>
              <a:off x="7567" y="9373"/>
              <a:ext cx="272" cy="2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7942" name="Line 54"/>
            <p:cNvSpPr>
              <a:spLocks noChangeShapeType="1"/>
            </p:cNvSpPr>
            <p:nvPr/>
          </p:nvSpPr>
          <p:spPr bwMode="auto">
            <a:xfrm flipV="1">
              <a:off x="10446" y="9062"/>
              <a:ext cx="1" cy="41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943" name="Arc 55"/>
            <p:cNvSpPr>
              <a:spLocks/>
            </p:cNvSpPr>
            <p:nvPr/>
          </p:nvSpPr>
          <p:spPr bwMode="auto">
            <a:xfrm>
              <a:off x="7684" y="8363"/>
              <a:ext cx="2764" cy="2253"/>
            </a:xfrm>
            <a:custGeom>
              <a:avLst/>
              <a:gdLst>
                <a:gd name="G0" fmla="+- 0 0 0"/>
                <a:gd name="G1" fmla="+- 9560 0 0"/>
                <a:gd name="G2" fmla="+- 21600 0 0"/>
                <a:gd name="T0" fmla="*/ 19369 w 21600"/>
                <a:gd name="T1" fmla="*/ 0 h 17946"/>
                <a:gd name="T2" fmla="*/ 19906 w 21600"/>
                <a:gd name="T3" fmla="*/ 17946 h 17946"/>
                <a:gd name="T4" fmla="*/ 0 w 21600"/>
                <a:gd name="T5" fmla="*/ 9560 h 1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46" fill="none" extrusionOk="0">
                  <a:moveTo>
                    <a:pt x="19369" y="-1"/>
                  </a:moveTo>
                  <a:cubicBezTo>
                    <a:pt x="20836" y="2973"/>
                    <a:pt x="21600" y="6244"/>
                    <a:pt x="21600" y="9560"/>
                  </a:cubicBezTo>
                  <a:cubicBezTo>
                    <a:pt x="21600" y="12440"/>
                    <a:pt x="21023" y="15291"/>
                    <a:pt x="19905" y="17945"/>
                  </a:cubicBezTo>
                </a:path>
                <a:path w="21600" h="17946" stroke="0" extrusionOk="0">
                  <a:moveTo>
                    <a:pt x="19369" y="-1"/>
                  </a:moveTo>
                  <a:cubicBezTo>
                    <a:pt x="20836" y="2973"/>
                    <a:pt x="21600" y="6244"/>
                    <a:pt x="21600" y="9560"/>
                  </a:cubicBezTo>
                  <a:cubicBezTo>
                    <a:pt x="21600" y="12440"/>
                    <a:pt x="21023" y="15291"/>
                    <a:pt x="19905" y="17945"/>
                  </a:cubicBezTo>
                  <a:lnTo>
                    <a:pt x="0" y="956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 type="triangl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44" name="Object 56"/>
          <p:cNvGraphicFramePr>
            <a:graphicFrameLocks noChangeAspect="1"/>
          </p:cNvGraphicFramePr>
          <p:nvPr/>
        </p:nvGraphicFramePr>
        <p:xfrm>
          <a:off x="2743187" y="2928958"/>
          <a:ext cx="542929" cy="315656"/>
        </p:xfrm>
        <a:graphic>
          <a:graphicData uri="http://schemas.openxmlformats.org/presentationml/2006/ole">
            <p:oleObj spid="_x0000_s37944" name="Формула" r:id="rId4" imgW="406224" imgH="241195" progId="Equation.3">
              <p:embed/>
            </p:oleObj>
          </a:graphicData>
        </a:graphic>
      </p:graphicFrame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46" name="Object 58"/>
          <p:cNvGraphicFramePr>
            <a:graphicFrameLocks noChangeAspect="1"/>
          </p:cNvGraphicFramePr>
          <p:nvPr/>
        </p:nvGraphicFramePr>
        <p:xfrm>
          <a:off x="3500430" y="2143140"/>
          <a:ext cx="285720" cy="326537"/>
        </p:xfrm>
        <a:graphic>
          <a:graphicData uri="http://schemas.openxmlformats.org/presentationml/2006/ole">
            <p:oleObj spid="_x0000_s37946" name="Формула" r:id="rId5" imgW="203112" imgH="228501" progId="Equation.3">
              <p:embed/>
            </p:oleObj>
          </a:graphicData>
        </a:graphic>
      </p:graphicFrame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48" name="Object 60"/>
          <p:cNvGraphicFramePr>
            <a:graphicFrameLocks noChangeAspect="1"/>
          </p:cNvGraphicFramePr>
          <p:nvPr/>
        </p:nvGraphicFramePr>
        <p:xfrm>
          <a:off x="3929058" y="2000264"/>
          <a:ext cx="428596" cy="413817"/>
        </p:xfrm>
        <a:graphic>
          <a:graphicData uri="http://schemas.openxmlformats.org/presentationml/2006/ole">
            <p:oleObj spid="_x0000_s37948" name="Формула" r:id="rId6" imgW="279279" imgH="266584" progId="Equation.3">
              <p:embed/>
            </p:oleObj>
          </a:graphicData>
        </a:graphic>
      </p:graphicFrame>
      <p:graphicFrame>
        <p:nvGraphicFramePr>
          <p:cNvPr id="37950" name="Object 62"/>
          <p:cNvGraphicFramePr>
            <a:graphicFrameLocks noChangeAspect="1"/>
          </p:cNvGraphicFramePr>
          <p:nvPr/>
        </p:nvGraphicFramePr>
        <p:xfrm>
          <a:off x="7286644" y="2643206"/>
          <a:ext cx="295605" cy="285751"/>
        </p:xfrm>
        <a:graphic>
          <a:graphicData uri="http://schemas.openxmlformats.org/presentationml/2006/ole">
            <p:oleObj spid="_x0000_s37950" name="Формула" r:id="rId7" imgW="279279" imgH="266584" progId="Equation.3">
              <p:embed/>
            </p:oleObj>
          </a:graphicData>
        </a:graphic>
      </p:graphicFrame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51" name="Object 63"/>
          <p:cNvGraphicFramePr>
            <a:graphicFrameLocks noChangeAspect="1"/>
          </p:cNvGraphicFramePr>
          <p:nvPr/>
        </p:nvGraphicFramePr>
        <p:xfrm>
          <a:off x="6643702" y="1844964"/>
          <a:ext cx="857256" cy="298176"/>
        </p:xfrm>
        <a:graphic>
          <a:graphicData uri="http://schemas.openxmlformats.org/presentationml/2006/ole">
            <p:oleObj spid="_x0000_s37951" name="Формула" r:id="rId8" imgW="660400" imgH="228600" progId="Equation.3">
              <p:embed/>
            </p:oleObj>
          </a:graphicData>
        </a:graphic>
      </p:graphicFrame>
      <p:graphicFrame>
        <p:nvGraphicFramePr>
          <p:cNvPr id="37953" name="Object 65"/>
          <p:cNvGraphicFramePr>
            <a:graphicFrameLocks noChangeAspect="1"/>
          </p:cNvGraphicFramePr>
          <p:nvPr/>
        </p:nvGraphicFramePr>
        <p:xfrm>
          <a:off x="7736832" y="2144695"/>
          <a:ext cx="493986" cy="357190"/>
        </p:xfrm>
        <a:graphic>
          <a:graphicData uri="http://schemas.openxmlformats.org/presentationml/2006/ole">
            <p:oleObj spid="_x0000_s37953" name="Формула" r:id="rId9" imgW="317160" imgH="228600" progId="Equation.3">
              <p:embed/>
            </p:oleObj>
          </a:graphicData>
        </a:graphic>
      </p:graphicFrame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54" name="Object 66"/>
          <p:cNvGraphicFramePr>
            <a:graphicFrameLocks noChangeAspect="1"/>
          </p:cNvGraphicFramePr>
          <p:nvPr/>
        </p:nvGraphicFramePr>
        <p:xfrm>
          <a:off x="4899806" y="2076636"/>
          <a:ext cx="298477" cy="363363"/>
        </p:xfrm>
        <a:graphic>
          <a:graphicData uri="http://schemas.openxmlformats.org/presentationml/2006/ole">
            <p:oleObj spid="_x0000_s37954" name="Формула" r:id="rId10" imgW="215619" imgH="266353" progId="Equation.3">
              <p:embed/>
            </p:oleObj>
          </a:graphicData>
        </a:graphic>
      </p:graphicFrame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56" name="Object 68"/>
          <p:cNvGraphicFramePr>
            <a:graphicFrameLocks noChangeAspect="1"/>
          </p:cNvGraphicFramePr>
          <p:nvPr/>
        </p:nvGraphicFramePr>
        <p:xfrm>
          <a:off x="4857752" y="1357322"/>
          <a:ext cx="357158" cy="431566"/>
        </p:xfrm>
        <a:graphic>
          <a:graphicData uri="http://schemas.openxmlformats.org/presentationml/2006/ole">
            <p:oleObj spid="_x0000_s37956" name="Формула" r:id="rId11" imgW="228600" imgH="279400" progId="Equation.3">
              <p:embed/>
            </p:oleObj>
          </a:graphicData>
        </a:graphic>
      </p:graphicFrame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58" name="Object 70"/>
          <p:cNvGraphicFramePr>
            <a:graphicFrameLocks noChangeAspect="1"/>
          </p:cNvGraphicFramePr>
          <p:nvPr/>
        </p:nvGraphicFramePr>
        <p:xfrm>
          <a:off x="6645257" y="2310955"/>
          <a:ext cx="285720" cy="272114"/>
        </p:xfrm>
        <a:graphic>
          <a:graphicData uri="http://schemas.openxmlformats.org/presentationml/2006/ole">
            <p:oleObj spid="_x0000_s37958" name="Формула" r:id="rId12" imgW="203112" imgH="190417" progId="Equation.3">
              <p:embed/>
            </p:oleObj>
          </a:graphicData>
        </a:graphic>
      </p:graphicFrame>
      <p:graphicFrame>
        <p:nvGraphicFramePr>
          <p:cNvPr id="37960" name="Object 72"/>
          <p:cNvGraphicFramePr>
            <a:graphicFrameLocks noChangeAspect="1"/>
          </p:cNvGraphicFramePr>
          <p:nvPr/>
        </p:nvGraphicFramePr>
        <p:xfrm>
          <a:off x="5786446" y="2643206"/>
          <a:ext cx="542925" cy="315913"/>
        </p:xfrm>
        <a:graphic>
          <a:graphicData uri="http://schemas.openxmlformats.org/presentationml/2006/ole">
            <p:oleObj spid="_x0000_s37960" name="Формула" r:id="rId13" imgW="406224" imgH="241195" progId="Equation.3">
              <p:embed/>
            </p:oleObj>
          </a:graphicData>
        </a:graphic>
      </p:graphicFrame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70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" name="Группа 111"/>
          <p:cNvGrpSpPr/>
          <p:nvPr/>
        </p:nvGrpSpPr>
        <p:grpSpPr>
          <a:xfrm>
            <a:off x="1928794" y="3786214"/>
            <a:ext cx="5715008" cy="2071678"/>
            <a:chOff x="1928794" y="3786214"/>
            <a:chExt cx="5715008" cy="2071678"/>
          </a:xfrm>
        </p:grpSpPr>
        <p:graphicFrame>
          <p:nvGraphicFramePr>
            <p:cNvPr id="37961" name="Object 73"/>
            <p:cNvGraphicFramePr>
              <a:graphicFrameLocks noChangeAspect="1"/>
            </p:cNvGraphicFramePr>
            <p:nvPr/>
          </p:nvGraphicFramePr>
          <p:xfrm>
            <a:off x="1928794" y="3857652"/>
            <a:ext cx="1697367" cy="428628"/>
          </p:xfrm>
          <a:graphic>
            <a:graphicData uri="http://schemas.openxmlformats.org/presentationml/2006/ole">
              <p:oleObj spid="_x0000_s37961" name="Формула" r:id="rId14" imgW="939392" imgH="241195" progId="Equation.3">
                <p:embed/>
              </p:oleObj>
            </a:graphicData>
          </a:graphic>
        </p:graphicFrame>
        <p:graphicFrame>
          <p:nvGraphicFramePr>
            <p:cNvPr id="37963" name="Object 75"/>
            <p:cNvGraphicFramePr>
              <a:graphicFrameLocks noChangeAspect="1"/>
            </p:cNvGraphicFramePr>
            <p:nvPr/>
          </p:nvGraphicFramePr>
          <p:xfrm>
            <a:off x="5857884" y="3786214"/>
            <a:ext cx="944691" cy="571480"/>
          </p:xfrm>
          <a:graphic>
            <a:graphicData uri="http://schemas.openxmlformats.org/presentationml/2006/ole">
              <p:oleObj spid="_x0000_s37963" name="Формула" r:id="rId15" imgW="774364" imgH="469696" progId="Equation.3">
                <p:embed/>
              </p:oleObj>
            </a:graphicData>
          </a:graphic>
        </p:graphicFrame>
        <p:graphicFrame>
          <p:nvGraphicFramePr>
            <p:cNvPr id="37965" name="Object 77"/>
            <p:cNvGraphicFramePr>
              <a:graphicFrameLocks noChangeAspect="1"/>
            </p:cNvGraphicFramePr>
            <p:nvPr/>
          </p:nvGraphicFramePr>
          <p:xfrm>
            <a:off x="3714744" y="4643470"/>
            <a:ext cx="1597811" cy="571480"/>
          </p:xfrm>
          <a:graphic>
            <a:graphicData uri="http://schemas.openxmlformats.org/presentationml/2006/ole">
              <p:oleObj spid="_x0000_s37965" name="Формула" r:id="rId16" imgW="1308100" imgH="469900" progId="Equation.3">
                <p:embed/>
              </p:oleObj>
            </a:graphicData>
          </a:graphic>
        </p:graphicFrame>
        <p:graphicFrame>
          <p:nvGraphicFramePr>
            <p:cNvPr id="37967" name="Object 79"/>
            <p:cNvGraphicFramePr>
              <a:graphicFrameLocks noChangeAspect="1"/>
            </p:cNvGraphicFramePr>
            <p:nvPr/>
          </p:nvGraphicFramePr>
          <p:xfrm>
            <a:off x="6715140" y="4572032"/>
            <a:ext cx="928662" cy="600899"/>
          </p:xfrm>
          <a:graphic>
            <a:graphicData uri="http://schemas.openxmlformats.org/presentationml/2006/ole">
              <p:oleObj spid="_x0000_s37967" name="Формула" r:id="rId17" imgW="812447" imgH="520474" progId="Equation.3">
                <p:embed/>
              </p:oleObj>
            </a:graphicData>
          </a:graphic>
        </p:graphicFrame>
        <p:graphicFrame>
          <p:nvGraphicFramePr>
            <p:cNvPr id="37969" name="Object 81"/>
            <p:cNvGraphicFramePr>
              <a:graphicFrameLocks noChangeAspect="1"/>
            </p:cNvGraphicFramePr>
            <p:nvPr/>
          </p:nvGraphicFramePr>
          <p:xfrm>
            <a:off x="5643570" y="5429288"/>
            <a:ext cx="1418827" cy="428604"/>
          </p:xfrm>
          <a:graphic>
            <a:graphicData uri="http://schemas.openxmlformats.org/presentationml/2006/ole">
              <p:oleObj spid="_x0000_s37969" name="Формула" r:id="rId18" imgW="914400" imgH="279400" progId="Equation.3">
                <p:embed/>
              </p:oleObj>
            </a:graphicData>
          </a:graphic>
        </p:graphicFrame>
      </p:grpSp>
      <p:sp>
        <p:nvSpPr>
          <p:cNvPr id="111" name="Прямоугольник 110"/>
          <p:cNvSpPr/>
          <p:nvPr/>
        </p:nvSpPr>
        <p:spPr>
          <a:xfrm>
            <a:off x="2571736" y="214290"/>
            <a:ext cx="348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Регулярная  прецессия</a:t>
            </a:r>
            <a:endParaRPr lang="ru-RU" sz="2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/>
        </p:nvSpPr>
        <p:spPr>
          <a:xfrm>
            <a:off x="606788" y="500042"/>
            <a:ext cx="7679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 объяснению  вертикальной  устойчивости  на  монорельсе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285752" y="1285860"/>
            <a:ext cx="8643966" cy="4893096"/>
            <a:chOff x="0" y="1119270"/>
            <a:chExt cx="9144000" cy="5274000"/>
          </a:xfrm>
        </p:grpSpPr>
        <p:pic>
          <p:nvPicPr>
            <p:cNvPr id="52279" name="Picture 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19270"/>
              <a:ext cx="9144000" cy="52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" name="Text Box 13"/>
            <p:cNvSpPr txBox="1">
              <a:spLocks noChangeArrowheads="1"/>
            </p:cNvSpPr>
            <p:nvPr/>
          </p:nvSpPr>
          <p:spPr bwMode="auto">
            <a:xfrm>
              <a:off x="2087572" y="3944847"/>
              <a:ext cx="481016" cy="36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85720" y="1500174"/>
            <a:ext cx="8643998" cy="3357586"/>
          </a:xfrm>
          <a:prstGeom prst="ribbon">
            <a:avLst>
              <a:gd name="adj1" fmla="val 6708"/>
              <a:gd name="adj2" fmla="val 75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500166" y="1955956"/>
            <a:ext cx="6286544" cy="26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Пусть никто не думает, что великое создание Ньютона может быть ниспровергнуто теорией относительности или какой-нибудь другой теорией.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Ясные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широкие идеи Ньютона навечно сохранят своё значение фундамента, на котором построены наши современные физические представления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А. Эйнштейн (1948 г.)</a:t>
            </a:r>
            <a:endParaRPr lang="ru-RU" sz="2000" i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7975</TotalTime>
  <Words>599</Words>
  <Application>Microsoft Office PowerPoint</Application>
  <PresentationFormat>Экран (4:3)</PresentationFormat>
  <Paragraphs>96</Paragraphs>
  <Slides>15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690</cp:revision>
  <dcterms:created xsi:type="dcterms:W3CDTF">2010-10-03T06:36:32Z</dcterms:created>
  <dcterms:modified xsi:type="dcterms:W3CDTF">2023-03-23T05:26:53Z</dcterms:modified>
</cp:coreProperties>
</file>