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331" r:id="rId2"/>
    <p:sldId id="460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61" r:id="rId11"/>
    <p:sldId id="446" r:id="rId12"/>
    <p:sldId id="447" r:id="rId13"/>
    <p:sldId id="448" r:id="rId14"/>
    <p:sldId id="4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36" autoAdjust="0"/>
    <p:restoredTop sz="97552" autoAdjust="0"/>
  </p:normalViewPr>
  <p:slideViewPr>
    <p:cSldViewPr>
      <p:cViewPr>
        <p:scale>
          <a:sx n="120" d="100"/>
          <a:sy n="120" d="100"/>
        </p:scale>
        <p:origin x="-166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7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15.04.2023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7.gi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8.png"/><Relationship Id="rId9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6.png"/><Relationship Id="rId4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7.gi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-5672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8: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Применение 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еоремы Гаусса.</a:t>
            </a:r>
            <a:endParaRPr lang="ru-RU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Работа  в  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лектрическом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142852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Потенциал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571476" y="857232"/>
            <a:ext cx="2857730" cy="2088936"/>
            <a:chOff x="6095" y="3157"/>
            <a:chExt cx="3510" cy="2725"/>
          </a:xfrm>
        </p:grpSpPr>
        <p:sp>
          <p:nvSpPr>
            <p:cNvPr id="53256" name="AutoShape 8"/>
            <p:cNvSpPr>
              <a:spLocks noChangeAspect="1" noChangeArrowheads="1"/>
            </p:cNvSpPr>
            <p:nvPr/>
          </p:nvSpPr>
          <p:spPr bwMode="auto">
            <a:xfrm>
              <a:off x="6095" y="3157"/>
              <a:ext cx="3422" cy="271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6328" y="3941"/>
              <a:ext cx="2710" cy="1350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110" y="1140"/>
                </a:cxn>
                <a:cxn ang="0">
                  <a:pos x="290" y="950"/>
                </a:cxn>
                <a:cxn ang="0">
                  <a:pos x="580" y="800"/>
                </a:cxn>
                <a:cxn ang="0">
                  <a:pos x="880" y="760"/>
                </a:cxn>
                <a:cxn ang="0">
                  <a:pos x="1090" y="780"/>
                </a:cxn>
                <a:cxn ang="0">
                  <a:pos x="1520" y="790"/>
                </a:cxn>
                <a:cxn ang="0">
                  <a:pos x="2080" y="630"/>
                </a:cxn>
                <a:cxn ang="0">
                  <a:pos x="2440" y="360"/>
                </a:cxn>
                <a:cxn ang="0">
                  <a:pos x="2710" y="0"/>
                </a:cxn>
              </a:cxnLst>
              <a:rect l="0" t="0" r="r" b="b"/>
              <a:pathLst>
                <a:path w="2710" h="1350">
                  <a:moveTo>
                    <a:pt x="0" y="1350"/>
                  </a:moveTo>
                  <a:cubicBezTo>
                    <a:pt x="31" y="1278"/>
                    <a:pt x="62" y="1207"/>
                    <a:pt x="110" y="1140"/>
                  </a:cubicBezTo>
                  <a:cubicBezTo>
                    <a:pt x="158" y="1073"/>
                    <a:pt x="212" y="1007"/>
                    <a:pt x="290" y="950"/>
                  </a:cubicBezTo>
                  <a:cubicBezTo>
                    <a:pt x="368" y="893"/>
                    <a:pt x="482" y="832"/>
                    <a:pt x="580" y="800"/>
                  </a:cubicBezTo>
                  <a:cubicBezTo>
                    <a:pt x="678" y="768"/>
                    <a:pt x="795" y="763"/>
                    <a:pt x="880" y="760"/>
                  </a:cubicBezTo>
                  <a:cubicBezTo>
                    <a:pt x="965" y="757"/>
                    <a:pt x="983" y="775"/>
                    <a:pt x="1090" y="780"/>
                  </a:cubicBezTo>
                  <a:cubicBezTo>
                    <a:pt x="1197" y="785"/>
                    <a:pt x="1355" y="815"/>
                    <a:pt x="1520" y="790"/>
                  </a:cubicBezTo>
                  <a:cubicBezTo>
                    <a:pt x="1685" y="765"/>
                    <a:pt x="1927" y="702"/>
                    <a:pt x="2080" y="630"/>
                  </a:cubicBezTo>
                  <a:cubicBezTo>
                    <a:pt x="2233" y="558"/>
                    <a:pt x="2335" y="465"/>
                    <a:pt x="2440" y="360"/>
                  </a:cubicBezTo>
                  <a:cubicBezTo>
                    <a:pt x="2545" y="255"/>
                    <a:pt x="2627" y="127"/>
                    <a:pt x="2710" y="0"/>
                  </a:cubicBezTo>
                </a:path>
              </a:pathLst>
            </a:custGeom>
            <a:noFill/>
            <a:ln w="158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7730" y="4243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flipV="1">
              <a:off x="7690" y="3409"/>
              <a:ext cx="652" cy="1329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1" name="Arc 13"/>
            <p:cNvSpPr>
              <a:spLocks/>
            </p:cNvSpPr>
            <p:nvPr/>
          </p:nvSpPr>
          <p:spPr bwMode="auto">
            <a:xfrm rot="23708458">
              <a:off x="7715" y="4559"/>
              <a:ext cx="192" cy="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493"/>
                <a:gd name="T1" fmla="*/ 0 h 21600"/>
                <a:gd name="T2" fmla="*/ 20493 w 20493"/>
                <a:gd name="T3" fmla="*/ 14774 h 21600"/>
                <a:gd name="T4" fmla="*/ 0 w 204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93" h="21600" fill="none" extrusionOk="0">
                  <a:moveTo>
                    <a:pt x="-1" y="0"/>
                  </a:moveTo>
                  <a:cubicBezTo>
                    <a:pt x="9299" y="0"/>
                    <a:pt x="17554" y="5951"/>
                    <a:pt x="20493" y="14773"/>
                  </a:cubicBezTo>
                </a:path>
                <a:path w="20493" h="21600" stroke="0" extrusionOk="0">
                  <a:moveTo>
                    <a:pt x="-1" y="0"/>
                  </a:moveTo>
                  <a:cubicBezTo>
                    <a:pt x="9299" y="0"/>
                    <a:pt x="17554" y="5951"/>
                    <a:pt x="20493" y="147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rot="4784186" flipV="1">
              <a:off x="7856" y="4527"/>
              <a:ext cx="39" cy="3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6672" y="5207"/>
              <a:ext cx="2933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любая траектория </a:t>
              </a:r>
              <a:r>
                <a:rPr lang="en-US" sz="1600" i="1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6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7377" y="3773"/>
              <a:ext cx="506" cy="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8906" y="3595"/>
              <a:ext cx="66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en-US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7" y="4799"/>
              <a:ext cx="637" cy="494"/>
              <a:chOff x="8347" y="4749"/>
              <a:chExt cx="637" cy="494"/>
            </a:xfrm>
          </p:grpSpPr>
          <p:sp>
            <p:nvSpPr>
              <p:cNvPr id="53268" name="Text Box 20"/>
              <p:cNvSpPr txBox="1">
                <a:spLocks noChangeArrowheads="1"/>
              </p:cNvSpPr>
              <p:nvPr/>
            </p:nvSpPr>
            <p:spPr bwMode="auto">
              <a:xfrm>
                <a:off x="8347" y="4749"/>
                <a:ext cx="637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dl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8580" y="4783"/>
                <a:ext cx="23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428728" y="1500174"/>
            <a:ext cx="695200" cy="76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1458913" y="900111"/>
          <a:ext cx="831850" cy="546100"/>
        </p:xfrm>
        <a:graphic>
          <a:graphicData uri="http://schemas.openxmlformats.org/presentationml/2006/ole">
            <p:oleObj spid="_x0000_s77826" name="Формула" r:id="rId4" imgW="545760" imgH="355320" progId="Equation.3">
              <p:embed/>
            </p:oleObj>
          </a:graphicData>
        </a:graphic>
      </p:graphicFrame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2857488" y="2071678"/>
            <a:ext cx="3214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5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4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6397637" y="1797041"/>
          <a:ext cx="1843087" cy="1041400"/>
        </p:xfrm>
        <a:graphic>
          <a:graphicData uri="http://schemas.openxmlformats.org/presentationml/2006/ole">
            <p:oleObj spid="_x0000_s77827" name="Формула" r:id="rId6" imgW="1168200" imgH="647640" progId="Equation.3">
              <p:embed/>
            </p:oleObj>
          </a:graphicData>
        </a:graphic>
      </p:graphicFrame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6143636" y="1714488"/>
            <a:ext cx="2571768" cy="1214446"/>
          </a:xfrm>
          <a:prstGeom prst="foldedCorner">
            <a:avLst>
              <a:gd name="adj" fmla="val 267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/>
        </p:nvGraphicFramePr>
        <p:xfrm>
          <a:off x="4376738" y="623888"/>
          <a:ext cx="1454150" cy="447675"/>
        </p:xfrm>
        <a:graphic>
          <a:graphicData uri="http://schemas.openxmlformats.org/presentationml/2006/ole">
            <p:oleObj spid="_x0000_s77828" name="Формула" r:id="rId7" imgW="952200" imgH="291960" progId="Equation.3">
              <p:embed/>
            </p:oleObj>
          </a:graphicData>
        </a:graphic>
      </p:graphicFrame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47234" y="2302468"/>
            <a:ext cx="538979" cy="44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3286116" y="535824"/>
            <a:ext cx="7858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1)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3714744" y="1500174"/>
            <a:ext cx="7858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2)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14348" y="2281246"/>
            <a:ext cx="8215370" cy="3505208"/>
            <a:chOff x="714348" y="2281246"/>
            <a:chExt cx="8215370" cy="3505208"/>
          </a:xfrm>
        </p:grpSpPr>
        <p:sp>
          <p:nvSpPr>
            <p:cNvPr id="45" name="Выгнутая влево стрелка 44"/>
            <p:cNvSpPr/>
            <p:nvPr/>
          </p:nvSpPr>
          <p:spPr>
            <a:xfrm rot="12371841" flipV="1">
              <a:off x="7883562" y="2281246"/>
              <a:ext cx="562905" cy="2511603"/>
            </a:xfrm>
            <a:prstGeom prst="curvedRightArrow">
              <a:avLst/>
            </a:prstGeom>
            <a:ln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714348" y="3071810"/>
              <a:ext cx="8215370" cy="2714644"/>
              <a:chOff x="714348" y="3071810"/>
              <a:chExt cx="8215370" cy="2714644"/>
            </a:xfrm>
          </p:grpSpPr>
          <p:sp>
            <p:nvSpPr>
              <p:cNvPr id="36" name="Rectangle 8"/>
              <p:cNvSpPr>
                <a:spLocks/>
              </p:cNvSpPr>
              <p:nvPr/>
            </p:nvSpPr>
            <p:spPr bwMode="auto">
              <a:xfrm>
                <a:off x="6215074" y="3071810"/>
                <a:ext cx="714380" cy="78579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ru-RU" sz="4400" b="1" i="1" dirty="0" smtClean="0">
                    <a:solidFill>
                      <a:srgbClr val="0070C0"/>
                    </a:solidFill>
                    <a:latin typeface="Constantia" pitchFamily="18" charset="0"/>
                  </a:rPr>
                  <a:t>?</a:t>
                </a:r>
                <a:endParaRPr lang="ru-RU" sz="4400" b="1" i="1" dirty="0">
                  <a:solidFill>
                    <a:srgbClr val="0070C0"/>
                  </a:solidFill>
                  <a:latin typeface="Constantia" pitchFamily="18" charset="0"/>
                </a:endParaRPr>
              </a:p>
            </p:txBody>
          </p:sp>
          <p:graphicFrame>
            <p:nvGraphicFramePr>
              <p:cNvPr id="54285" name="Object 13"/>
              <p:cNvGraphicFramePr>
                <a:graphicFrameLocks noChangeAspect="1"/>
              </p:cNvGraphicFramePr>
              <p:nvPr/>
            </p:nvGraphicFramePr>
            <p:xfrm>
              <a:off x="4600575" y="3956050"/>
              <a:ext cx="3105150" cy="874713"/>
            </p:xfrm>
            <a:graphic>
              <a:graphicData uri="http://schemas.openxmlformats.org/presentationml/2006/ole">
                <p:oleObj spid="_x0000_s77829" name="Формула" r:id="rId8" imgW="2184120" imgH="622080" progId="Equation.3">
                  <p:embed/>
                </p:oleObj>
              </a:graphicData>
            </a:graphic>
          </p:graphicFrame>
          <p:sp>
            <p:nvSpPr>
              <p:cNvPr id="58" name="Rectangle 4"/>
              <p:cNvSpPr>
                <a:spLocks/>
              </p:cNvSpPr>
              <p:nvPr/>
            </p:nvSpPr>
            <p:spPr bwMode="auto">
              <a:xfrm>
                <a:off x="1285852" y="3214686"/>
                <a:ext cx="4857784" cy="50006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sz="20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А как же потенциальная энергия </a:t>
                </a:r>
                <a:endParaRPr lang="ru-RU" sz="2000" b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  <p:graphicFrame>
            <p:nvGraphicFramePr>
              <p:cNvPr id="54288" name="Object 16"/>
              <p:cNvGraphicFramePr>
                <a:graphicFrameLocks noChangeAspect="1"/>
              </p:cNvGraphicFramePr>
              <p:nvPr/>
            </p:nvGraphicFramePr>
            <p:xfrm>
              <a:off x="714348" y="5286388"/>
              <a:ext cx="3411537" cy="393700"/>
            </p:xfrm>
            <a:graphic>
              <a:graphicData uri="http://schemas.openxmlformats.org/presentationml/2006/ole">
                <p:oleObj spid="_x0000_s77830" name="Формула" r:id="rId9" imgW="2400120" imgH="279360" progId="Equation.3">
                  <p:embed/>
                </p:oleObj>
              </a:graphicData>
            </a:graphic>
          </p:graphicFrame>
          <p:sp>
            <p:nvSpPr>
              <p:cNvPr id="60" name="Rectangle 4"/>
              <p:cNvSpPr>
                <a:spLocks/>
              </p:cNvSpPr>
              <p:nvPr/>
            </p:nvSpPr>
            <p:spPr bwMode="auto">
              <a:xfrm>
                <a:off x="4071934" y="5143512"/>
                <a:ext cx="4857784" cy="642942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b="1" i="1" dirty="0" smtClean="0">
                    <a:solidFill>
                      <a:srgbClr val="C00000"/>
                    </a:solidFill>
                    <a:latin typeface="Constantia" pitchFamily="18" charset="0"/>
                  </a:rPr>
                  <a:t>“</a:t>
                </a:r>
                <a:r>
                  <a:rPr lang="ru-RU" b="1" i="1" dirty="0" smtClean="0">
                    <a:solidFill>
                      <a:srgbClr val="C00000"/>
                    </a:solidFill>
                    <a:latin typeface="Constantia" pitchFamily="18" charset="0"/>
                  </a:rPr>
                  <a:t>Потенциальная  энергия  точечного заряда  в  данной  точке  поля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Constantia" pitchFamily="18" charset="0"/>
                  </a:rPr>
                  <a:t>”</a:t>
                </a:r>
                <a:endParaRPr lang="ru-RU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subSp spid="_x0000_s778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>
                                            <p:subSp spid="_x0000_s7782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472262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285728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9.2. Потенциал  поля  точечного  заряда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Выгнутая влево стрелка 36"/>
          <p:cNvSpPr/>
          <p:nvPr/>
        </p:nvSpPr>
        <p:spPr>
          <a:xfrm rot="2993702" flipH="1">
            <a:off x="7938473" y="2325217"/>
            <a:ext cx="534156" cy="22296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2516891" y="194613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3929058" y="4219603"/>
            <a:ext cx="3071834" cy="1357322"/>
          </a:xfrm>
          <a:prstGeom prst="cloudCallout">
            <a:avLst>
              <a:gd name="adj1" fmla="val 90667"/>
              <a:gd name="adj2" fmla="val -10816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2873376" y="1031415"/>
          <a:ext cx="1770062" cy="538648"/>
        </p:xfrm>
        <a:graphic>
          <a:graphicData uri="http://schemas.openxmlformats.org/presentationml/2006/ole">
            <p:oleObj spid="_x0000_s62466" name="Формула" r:id="rId4" imgW="939600" imgH="279360" progId="Equation.3">
              <p:embed/>
            </p:oleObj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142844" y="1071546"/>
            <a:ext cx="257176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1)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Нормировка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3214678" y="1504959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2)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Выбор траектории </a:t>
            </a:r>
          </a:p>
        </p:txBody>
      </p:sp>
      <p:sp>
        <p:nvSpPr>
          <p:cNvPr id="52" name="Rectangle 4"/>
          <p:cNvSpPr>
            <a:spLocks/>
          </p:cNvSpPr>
          <p:nvPr/>
        </p:nvSpPr>
        <p:spPr bwMode="auto">
          <a:xfrm>
            <a:off x="4214810" y="2147901"/>
            <a:ext cx="214314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3)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Расчёт</a:t>
            </a:r>
            <a:r>
              <a:rPr lang="en-US" sz="2400" b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56348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72" y="1584635"/>
            <a:ext cx="2183870" cy="370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49" name="Freeform 29"/>
          <p:cNvSpPr>
            <a:spLocks/>
          </p:cNvSpPr>
          <p:nvPr/>
        </p:nvSpPr>
        <p:spPr bwMode="auto">
          <a:xfrm>
            <a:off x="928662" y="1719273"/>
            <a:ext cx="785818" cy="1857388"/>
          </a:xfrm>
          <a:custGeom>
            <a:avLst/>
            <a:gdLst/>
            <a:ahLst/>
            <a:cxnLst>
              <a:cxn ang="0">
                <a:pos x="225" y="2743"/>
              </a:cxn>
              <a:cxn ang="0">
                <a:pos x="29" y="2158"/>
              </a:cxn>
              <a:cxn ang="0">
                <a:pos x="401" y="1945"/>
              </a:cxn>
              <a:cxn ang="0">
                <a:pos x="933" y="1836"/>
              </a:cxn>
              <a:cxn ang="0">
                <a:pos x="1154" y="1543"/>
              </a:cxn>
              <a:cxn ang="0">
                <a:pos x="983" y="231"/>
              </a:cxn>
              <a:cxn ang="0">
                <a:pos x="983" y="156"/>
              </a:cxn>
            </a:cxnLst>
            <a:rect l="0" t="0" r="r" b="b"/>
            <a:pathLst>
              <a:path w="1162" h="2743">
                <a:moveTo>
                  <a:pt x="225" y="2743"/>
                </a:moveTo>
                <a:cubicBezTo>
                  <a:pt x="112" y="2517"/>
                  <a:pt x="0" y="2291"/>
                  <a:pt x="29" y="2158"/>
                </a:cubicBezTo>
                <a:cubicBezTo>
                  <a:pt x="58" y="2025"/>
                  <a:pt x="250" y="1999"/>
                  <a:pt x="401" y="1945"/>
                </a:cubicBezTo>
                <a:cubicBezTo>
                  <a:pt x="552" y="1891"/>
                  <a:pt x="808" y="1903"/>
                  <a:pt x="933" y="1836"/>
                </a:cubicBezTo>
                <a:cubicBezTo>
                  <a:pt x="1058" y="1769"/>
                  <a:pt x="1146" y="1811"/>
                  <a:pt x="1154" y="1543"/>
                </a:cubicBezTo>
                <a:cubicBezTo>
                  <a:pt x="1162" y="1275"/>
                  <a:pt x="1011" y="462"/>
                  <a:pt x="983" y="231"/>
                </a:cubicBezTo>
                <a:cubicBezTo>
                  <a:pt x="955" y="0"/>
                  <a:pt x="969" y="78"/>
                  <a:pt x="983" y="156"/>
                </a:cubicBezTo>
              </a:path>
            </a:pathLst>
          </a:custGeom>
          <a:noFill/>
          <a:ln w="12700" cap="rnd">
            <a:solidFill>
              <a:srgbClr val="FFC000"/>
            </a:solidFill>
            <a:prstDash val="sysDot"/>
            <a:round/>
            <a:headEnd type="none" w="med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6350" name="Object 30"/>
          <p:cNvGraphicFramePr>
            <a:graphicFrameLocks noChangeAspect="1"/>
          </p:cNvGraphicFramePr>
          <p:nvPr/>
        </p:nvGraphicFramePr>
        <p:xfrm>
          <a:off x="6545263" y="1922463"/>
          <a:ext cx="2103437" cy="920750"/>
        </p:xfrm>
        <a:graphic>
          <a:graphicData uri="http://schemas.openxmlformats.org/presentationml/2006/ole">
            <p:oleObj spid="_x0000_s62467" name="Формула" r:id="rId6" imgW="1701720" imgH="736560" progId="Equation.3">
              <p:embed/>
            </p:oleObj>
          </a:graphicData>
        </a:graphic>
      </p:graphicFrame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6353" name="Object 33"/>
          <p:cNvGraphicFramePr>
            <a:graphicFrameLocks noChangeAspect="1"/>
          </p:cNvGraphicFramePr>
          <p:nvPr/>
        </p:nvGraphicFramePr>
        <p:xfrm>
          <a:off x="2643174" y="3014688"/>
          <a:ext cx="5281612" cy="776287"/>
        </p:xfrm>
        <a:graphic>
          <a:graphicData uri="http://schemas.openxmlformats.org/presentationml/2006/ole">
            <p:oleObj spid="_x0000_s62468" name="Формула" r:id="rId7" imgW="4520880" imgH="672840" progId="Equation.3">
              <p:embed/>
            </p:oleObj>
          </a:graphicData>
        </a:graphic>
      </p:graphicFrame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6356" name="Object 36"/>
          <p:cNvGraphicFramePr>
            <a:graphicFrameLocks noChangeAspect="1"/>
          </p:cNvGraphicFramePr>
          <p:nvPr/>
        </p:nvGraphicFramePr>
        <p:xfrm>
          <a:off x="3540125" y="4394236"/>
          <a:ext cx="2763838" cy="896937"/>
        </p:xfrm>
        <a:graphic>
          <a:graphicData uri="http://schemas.openxmlformats.org/presentationml/2006/ole">
            <p:oleObj spid="_x0000_s62469" name="Формула" r:id="rId8" imgW="1854000" imgH="609480" progId="Equation.3">
              <p:embed/>
            </p:oleObj>
          </a:graphicData>
        </a:graphic>
      </p:graphicFrame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" name="Выгнутая влево стрелка 81"/>
          <p:cNvSpPr/>
          <p:nvPr/>
        </p:nvSpPr>
        <p:spPr>
          <a:xfrm flipH="1">
            <a:off x="7572396" y="4791107"/>
            <a:ext cx="285752" cy="12096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00100" y="5786454"/>
            <a:ext cx="558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Принцип суперпозиции для потенциалов </a:t>
            </a:r>
            <a:endParaRPr lang="ru-RU" sz="20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4" name="Rectangle 8"/>
          <p:cNvSpPr>
            <a:spLocks/>
          </p:cNvSpPr>
          <p:nvPr/>
        </p:nvSpPr>
        <p:spPr bwMode="auto">
          <a:xfrm>
            <a:off x="6643702" y="550070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47" grpId="0" animBg="1"/>
      <p:bldP spid="56" grpId="0" animBg="1"/>
      <p:bldP spid="50" grpId="0" build="p" autoUpdateAnimBg="0"/>
      <p:bldP spid="51" grpId="0" build="p" autoUpdateAnimBg="0"/>
      <p:bldP spid="52" grpId="0" build="p" autoUpdateAnimBg="0"/>
      <p:bldP spid="56349" grpId="0" animBg="1"/>
      <p:bldP spid="82" grpId="0" animBg="1" autoUpdateAnimBg="0"/>
      <p:bldP spid="83" grpId="0" build="p"/>
      <p:bldP spid="8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142852"/>
            <a:ext cx="7500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9.3. Расчёт  потенциала  в  поле  системы  зарядов – принцип  суперпозиции  для  потенциалов</a:t>
            </a:r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6160228" y="144128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285720" y="928670"/>
            <a:ext cx="264320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Много зарядов</a:t>
            </a:r>
          </a:p>
        </p:txBody>
      </p:sp>
      <p:sp>
        <p:nvSpPr>
          <p:cNvPr id="82" name="Выгнутая влево стрелка 81"/>
          <p:cNvSpPr/>
          <p:nvPr/>
        </p:nvSpPr>
        <p:spPr>
          <a:xfrm flipH="1" flipV="1">
            <a:off x="5929322" y="3648848"/>
            <a:ext cx="42862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286116" y="5857892"/>
            <a:ext cx="336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Как считать на практике</a:t>
            </a:r>
          </a:p>
        </p:txBody>
      </p:sp>
      <p:pic>
        <p:nvPicPr>
          <p:cNvPr id="5736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3"/>
            <a:ext cx="56626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4"/>
          <p:cNvSpPr>
            <a:spLocks/>
          </p:cNvSpPr>
          <p:nvPr/>
        </p:nvSpPr>
        <p:spPr bwMode="auto">
          <a:xfrm>
            <a:off x="6858016" y="1071546"/>
            <a:ext cx="207170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Нормировка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7370" name="Object 26"/>
          <p:cNvGraphicFramePr>
            <a:graphicFrameLocks noChangeAspect="1"/>
          </p:cNvGraphicFramePr>
          <p:nvPr/>
        </p:nvGraphicFramePr>
        <p:xfrm>
          <a:off x="3714744" y="3247637"/>
          <a:ext cx="1143008" cy="804935"/>
        </p:xfrm>
        <a:graphic>
          <a:graphicData uri="http://schemas.openxmlformats.org/presentationml/2006/ole">
            <p:oleObj spid="_x0000_s63490" name="Формула" r:id="rId5" imgW="698197" imgH="495085" progId="Equation.3">
              <p:embed/>
            </p:oleObj>
          </a:graphicData>
        </a:graphic>
      </p:graphicFrame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3214678" y="3214686"/>
            <a:ext cx="2357454" cy="1000132"/>
          </a:xfrm>
          <a:prstGeom prst="cloudCallout">
            <a:avLst>
              <a:gd name="adj1" fmla="val 166283"/>
              <a:gd name="adj2" fmla="val -78299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73" name="Object 29"/>
          <p:cNvGraphicFramePr>
            <a:graphicFrameLocks noChangeAspect="1"/>
          </p:cNvGraphicFramePr>
          <p:nvPr/>
        </p:nvGraphicFramePr>
        <p:xfrm>
          <a:off x="6415616" y="2258574"/>
          <a:ext cx="1724025" cy="722313"/>
        </p:xfrm>
        <a:graphic>
          <a:graphicData uri="http://schemas.openxmlformats.org/presentationml/2006/ole">
            <p:oleObj spid="_x0000_s63491" name="Формула" r:id="rId6" imgW="1054080" imgH="444240" progId="Equation.3">
              <p:embed/>
            </p:oleObj>
          </a:graphicData>
        </a:graphic>
      </p:graphicFrame>
      <p:graphicFrame>
        <p:nvGraphicFramePr>
          <p:cNvPr id="57374" name="Object 30"/>
          <p:cNvGraphicFramePr>
            <a:graphicFrameLocks noChangeAspect="1"/>
          </p:cNvGraphicFramePr>
          <p:nvPr/>
        </p:nvGraphicFramePr>
        <p:xfrm>
          <a:off x="571472" y="3571876"/>
          <a:ext cx="1123185" cy="2657477"/>
        </p:xfrm>
        <a:graphic>
          <a:graphicData uri="http://schemas.openxmlformats.org/presentationml/2006/ole">
            <p:oleObj spid="_x0000_s63492" name="Формула" r:id="rId7" imgW="1180800" imgH="2743200" progId="Equation.3">
              <p:embed/>
            </p:oleObj>
          </a:graphicData>
        </a:graphic>
      </p:graphicFrame>
      <p:graphicFrame>
        <p:nvGraphicFramePr>
          <p:cNvPr id="57375" name="Object 31"/>
          <p:cNvGraphicFramePr>
            <a:graphicFrameLocks noChangeAspect="1"/>
          </p:cNvGraphicFramePr>
          <p:nvPr/>
        </p:nvGraphicFramePr>
        <p:xfrm>
          <a:off x="4929190" y="1571625"/>
          <a:ext cx="1014232" cy="308471"/>
        </p:xfrm>
        <a:graphic>
          <a:graphicData uri="http://schemas.openxmlformats.org/presentationml/2006/ole">
            <p:oleObj spid="_x0000_s63493" name="Формула" r:id="rId8" imgW="939600" imgH="279360" progId="Equation.3">
              <p:embed/>
            </p:oleObj>
          </a:graphicData>
        </a:graphic>
      </p:graphicFrame>
      <p:sp>
        <p:nvSpPr>
          <p:cNvPr id="59" name="Левая фигурная скобка 58"/>
          <p:cNvSpPr/>
          <p:nvPr/>
        </p:nvSpPr>
        <p:spPr>
          <a:xfrm>
            <a:off x="285720" y="3571876"/>
            <a:ext cx="214314" cy="2643206"/>
          </a:xfrm>
          <a:prstGeom prst="leftBrace">
            <a:avLst>
              <a:gd name="adj1" fmla="val 24173"/>
              <a:gd name="adj2" fmla="val 4968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7376" name="Object 32"/>
          <p:cNvGraphicFramePr>
            <a:graphicFrameLocks noChangeAspect="1"/>
          </p:cNvGraphicFramePr>
          <p:nvPr/>
        </p:nvGraphicFramePr>
        <p:xfrm>
          <a:off x="2156879" y="4429132"/>
          <a:ext cx="3648869" cy="928694"/>
        </p:xfrm>
        <a:graphic>
          <a:graphicData uri="http://schemas.openxmlformats.org/presentationml/2006/ole">
            <p:oleObj spid="_x0000_s63494" name="Формула" r:id="rId9" imgW="3047760" imgH="761760" progId="Equation.3">
              <p:embed/>
            </p:oleObj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 rot="5400000">
            <a:off x="500034" y="4857760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8"/>
          <p:cNvSpPr>
            <a:spLocks/>
          </p:cNvSpPr>
          <p:nvPr/>
        </p:nvSpPr>
        <p:spPr bwMode="auto">
          <a:xfrm>
            <a:off x="6572264" y="55721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929586" y="6000768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85720" y="22523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85720" y="1000108"/>
            <a:ext cx="8572560" cy="8957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 «Кольцо»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7.2)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Определить потенциал электрического поля, созданного равномерно заряженным тонким кольцом на оси, проходящей через центр кольца  перпендикулярно  плоскости,  в  которой  лежит кольцо.  Радиус кольца 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его  заряд 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1406" y="2017152"/>
            <a:ext cx="3082929" cy="1884346"/>
            <a:chOff x="71406" y="2017152"/>
            <a:chExt cx="3082929" cy="1884346"/>
          </a:xfrm>
        </p:grpSpPr>
        <p:grpSp>
          <p:nvGrpSpPr>
            <p:cNvPr id="2" name="Group 6"/>
            <p:cNvGrpSpPr>
              <a:grpSpLocks noChangeAspect="1"/>
            </p:cNvGrpSpPr>
            <p:nvPr/>
          </p:nvGrpSpPr>
          <p:grpSpPr bwMode="auto">
            <a:xfrm rot="5400000">
              <a:off x="670698" y="1417860"/>
              <a:ext cx="1884346" cy="3082929"/>
              <a:chOff x="1549" y="1526"/>
              <a:chExt cx="2599" cy="4222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9" y="1526"/>
                <a:ext cx="2599" cy="422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2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2644" y="3050"/>
                <a:ext cx="0" cy="17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644" y="3093"/>
                <a:ext cx="1125" cy="1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2183" y="2832"/>
                <a:ext cx="405" cy="4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0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1634" y="2151"/>
                <a:ext cx="291" cy="5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1562" y="4992"/>
                <a:ext cx="542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2838" y="4416"/>
                <a:ext cx="542" cy="5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076" y="3578"/>
                <a:ext cx="458" cy="4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49" y="4464"/>
                <a:ext cx="2243" cy="720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 flipH="1">
                <a:off x="2623" y="3051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V="1">
                <a:off x="2644" y="2494"/>
                <a:ext cx="1" cy="13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2044" y="2307"/>
                <a:ext cx="541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2218" y="4563"/>
                <a:ext cx="541" cy="5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2377" y="4505"/>
                <a:ext cx="491" cy="5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Arc 32"/>
              <p:cNvSpPr>
                <a:spLocks/>
              </p:cNvSpPr>
              <p:nvPr/>
            </p:nvSpPr>
            <p:spPr bwMode="auto">
              <a:xfrm rot="5400000">
                <a:off x="2481" y="3896"/>
                <a:ext cx="384" cy="2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50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61" y="4025"/>
                <a:ext cx="503" cy="5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3494" y="4864"/>
                <a:ext cx="681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1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2" name="Object 36"/>
            <p:cNvGraphicFramePr>
              <a:graphicFrameLocks noChangeAspect="1"/>
            </p:cNvGraphicFramePr>
            <p:nvPr/>
          </p:nvGraphicFramePr>
          <p:xfrm>
            <a:off x="1714481" y="3057729"/>
            <a:ext cx="214314" cy="393494"/>
          </p:xfrm>
          <a:graphic>
            <a:graphicData uri="http://schemas.openxmlformats.org/presentationml/2006/ole">
              <p:oleObj spid="_x0000_s64514" name="Формула" r:id="rId4" imgW="164880" imgH="291960" progId="Equation.3">
                <p:embed/>
              </p:oleObj>
            </a:graphicData>
          </a:graphic>
        </p:graphicFrame>
      </p:grp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343275" y="3167067"/>
          <a:ext cx="3705225" cy="904875"/>
        </p:xfrm>
        <a:graphic>
          <a:graphicData uri="http://schemas.openxmlformats.org/presentationml/2006/ole">
            <p:oleObj spid="_x0000_s64515" name="Формула" r:id="rId5" imgW="2387520" imgH="609480" progId="Equation.3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40055" y="2000240"/>
          <a:ext cx="6018225" cy="849183"/>
        </p:xfrm>
        <a:graphic>
          <a:graphicData uri="http://schemas.openxmlformats.org/presentationml/2006/ole">
            <p:oleObj spid="_x0000_s64516" name="Формула" r:id="rId6" imgW="4736880" imgH="672840" progId="Equation.3">
              <p:embed/>
            </p:oleObj>
          </a:graphicData>
        </a:graphic>
      </p:graphicFrame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4572008"/>
            <a:ext cx="4315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можно ли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зная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x,y,z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)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, найти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p:oleObj spid="_x0000_s64517" name="Формула" r:id="rId7" imgW="876240" imgH="317160" progId="Equation.3">
              <p:embed/>
            </p:oleObj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572264" y="4286278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1500166" y="5715016"/>
            <a:ext cx="635798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Ещё вернёмся к этому вопросу ! 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(“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Обратная задача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subSp spid="_x0000_s6451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378">
                                            <p:subSp spid="_x0000_s6451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utoUpdateAnimBg="0"/>
      <p:bldP spid="43" grpId="0" build="p" autoUpdateAnimBg="0"/>
      <p:bldP spid="44" grpId="0" build="p" autoUpdateAnimBg="0"/>
      <p:bldP spid="4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85720" y="71414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p:oleObj spid="_x0000_s78853" name="Формула" r:id="rId4" imgW="876240" imgH="317160" progId="Equation.3">
              <p:embed/>
            </p:oleObj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42910" y="1428736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071546"/>
            <a:ext cx="6183731" cy="42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Стрелка вниз 45"/>
          <p:cNvSpPr/>
          <p:nvPr/>
        </p:nvSpPr>
        <p:spPr>
          <a:xfrm rot="16200000">
            <a:off x="3831965" y="599158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5018083" y="6097837"/>
          <a:ext cx="1395412" cy="409575"/>
        </p:xfrm>
        <a:graphic>
          <a:graphicData uri="http://schemas.openxmlformats.org/presentationml/2006/ole">
            <p:oleObj spid="_x0000_s78855" name="Формула" r:id="rId6" imgW="914400" imgH="266400" progId="Equation.3">
              <p:embed/>
            </p:oleObj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/>
        </p:nvGraphicFramePr>
        <p:xfrm>
          <a:off x="1719258" y="6016874"/>
          <a:ext cx="1462087" cy="525463"/>
        </p:xfrm>
        <a:graphic>
          <a:graphicData uri="http://schemas.openxmlformats.org/presentationml/2006/ole">
            <p:oleObj spid="_x0000_s78856" name="Формула" r:id="rId7" imgW="876240" imgH="317160" progId="Equation.3">
              <p:embed/>
            </p:oleObj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428992" y="5429264"/>
            <a:ext cx="407196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Проще,  решив  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прямую задачу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7016673" y="1555831"/>
          <a:ext cx="2066899" cy="539778"/>
        </p:xfrm>
        <a:graphic>
          <a:graphicData uri="http://schemas.openxmlformats.org/presentationml/2006/ole">
            <p:oleObj spid="_x0000_s78858" name="Формула" r:id="rId8" imgW="1460160" imgH="380880" progId="Equation.3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42844" y="957188"/>
            <a:ext cx="2727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можно посложнее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15870" y="3714752"/>
            <a:ext cx="2857520" cy="18573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Можно-то </a:t>
            </a: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можно </a:t>
            </a: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… ,</a:t>
            </a:r>
          </a:p>
          <a:p>
            <a:pPr algn="ctr" eaLnBrk="0" hangingPunct="0"/>
            <a:endParaRPr lang="ru-RU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да  не  всегда  имеет смысл  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subSp spid="_x0000_s7885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8">
                                            <p:subSp spid="_x0000_s7885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autoUpdateAnimBg="0"/>
      <p:bldP spid="46" grpId="0" animBg="1" autoUpdateAnimBg="0"/>
      <p:bldP spid="50" grpId="0" build="p" autoUpdateAnimBg="0"/>
      <p:bldP spid="26" grpId="0" build="p" autoUpdateAnimBg="0"/>
      <p:bldP spid="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00034" y="214290"/>
            <a:ext cx="528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8.2. Теорема Гаусса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(формулировка) 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357422" y="4929198"/>
            <a:ext cx="292895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заряд  внутри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…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50850" y="838200"/>
            <a:ext cx="2375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50850" y="1533525"/>
            <a:ext cx="2375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8072462" y="22997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1703" y="785794"/>
            <a:ext cx="89223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630238" algn="l"/>
              </a:tabLst>
            </a:pPr>
            <a:r>
              <a:rPr lang="ru-RU" sz="2000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Поток вектора напряжённости электростатического поля в вакууме </a:t>
            </a:r>
            <a:endParaRPr lang="en-US" sz="2000" i="1" dirty="0" smtClean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lvl="0" algn="just">
              <a:tabLst>
                <a:tab pos="630238" algn="l"/>
              </a:tabLst>
            </a:pP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через любую замкнутую поверхность  пропорционален суммарному заряду, </a:t>
            </a:r>
          </a:p>
          <a:p>
            <a:pPr lvl="0" algn="just">
              <a:tabLst>
                <a:tab pos="630238" algn="l"/>
              </a:tabLst>
            </a:pP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расположенному внутри этой поверхности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500306"/>
            <a:ext cx="2500330" cy="25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26096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/>
          </p:cNvSpPr>
          <p:nvPr/>
        </p:nvSpPr>
        <p:spPr bwMode="auto">
          <a:xfrm>
            <a:off x="4071934" y="5500702"/>
            <a:ext cx="292895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заряд  снаружи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…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5786446" y="2571744"/>
            <a:ext cx="264320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заряженные тела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7251700" y="3071813"/>
          <a:ext cx="1177925" cy="804862"/>
        </p:xfrm>
        <a:graphic>
          <a:graphicData uri="http://schemas.openxmlformats.org/presentationml/2006/ole">
            <p:oleObj spid="_x0000_s76804" name="Формула" r:id="rId6" imgW="571252" imgH="393529" progId="Equation.3">
              <p:embed/>
            </p:oleObj>
          </a:graphicData>
        </a:graphic>
      </p:graphicFrame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5165064" y="1428736"/>
            <a:ext cx="3929058" cy="1038229"/>
          </a:xfrm>
          <a:prstGeom prst="cloudCallout">
            <a:avLst>
              <a:gd name="adj1" fmla="val -123301"/>
              <a:gd name="adj2" fmla="val 1062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4"/>
          <p:cNvSpPr>
            <a:spLocks/>
          </p:cNvSpPr>
          <p:nvPr/>
        </p:nvSpPr>
        <p:spPr bwMode="auto">
          <a:xfrm>
            <a:off x="6072198" y="6215082"/>
            <a:ext cx="292895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много  зарядов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85720" y="3786166"/>
            <a:ext cx="8280000" cy="2857544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5786446" y="1571612"/>
          <a:ext cx="3001962" cy="760413"/>
        </p:xfrm>
        <a:graphic>
          <a:graphicData uri="http://schemas.openxmlformats.org/presentationml/2006/ole">
            <p:oleObj spid="_x0000_s76807" name="Формула" r:id="rId7" imgW="1676160" imgH="419040" progId="Equation.3">
              <p:embed/>
            </p:oleObj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7797908" y="1516090"/>
          <a:ext cx="317500" cy="811212"/>
        </p:xfrm>
        <a:graphic>
          <a:graphicData uri="http://schemas.openxmlformats.org/presentationml/2006/ole">
            <p:oleObj spid="_x0000_s76808" name="Формула" r:id="rId8" imgW="241200" imgH="609480" progId="Equation.3">
              <p:embed/>
            </p:oleObj>
          </a:graphicData>
        </a:graphic>
      </p:graphicFrame>
      <p:grpSp>
        <p:nvGrpSpPr>
          <p:cNvPr id="64" name="Группа 63"/>
          <p:cNvGrpSpPr/>
          <p:nvPr/>
        </p:nvGrpSpPr>
        <p:grpSpPr>
          <a:xfrm>
            <a:off x="142844" y="1929062"/>
            <a:ext cx="2643206" cy="2571508"/>
            <a:chOff x="142844" y="1929062"/>
            <a:chExt cx="2643206" cy="2571508"/>
          </a:xfrm>
        </p:grpSpPr>
        <p:grpSp>
          <p:nvGrpSpPr>
            <p:cNvPr id="2" name="Группа 58"/>
            <p:cNvGrpSpPr/>
            <p:nvPr/>
          </p:nvGrpSpPr>
          <p:grpSpPr>
            <a:xfrm>
              <a:off x="357158" y="1929062"/>
              <a:ext cx="2108551" cy="2186036"/>
              <a:chOff x="357158" y="1929062"/>
              <a:chExt cx="2108551" cy="2186036"/>
            </a:xfrm>
          </p:grpSpPr>
          <p:grpSp>
            <p:nvGrpSpPr>
              <p:cNvPr id="3" name="Group 5"/>
              <p:cNvGrpSpPr>
                <a:grpSpLocks noChangeAspect="1"/>
              </p:cNvGrpSpPr>
              <p:nvPr/>
            </p:nvGrpSpPr>
            <p:grpSpPr bwMode="auto">
              <a:xfrm>
                <a:off x="357158" y="1929062"/>
                <a:ext cx="2108551" cy="2186036"/>
                <a:chOff x="5783" y="1374"/>
                <a:chExt cx="3319" cy="3442"/>
              </a:xfrm>
            </p:grpSpPr>
            <p:sp>
              <p:nvSpPr>
                <p:cNvPr id="4403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5896" y="1824"/>
                  <a:ext cx="3206" cy="2992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070" y="1936"/>
                  <a:ext cx="1012" cy="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“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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”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783" y="1374"/>
                  <a:ext cx="559" cy="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а</a:t>
                  </a:r>
                  <a:endPara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41" name="Oval 9"/>
                <p:cNvSpPr>
                  <a:spLocks noChangeArrowheads="1"/>
                </p:cNvSpPr>
                <p:nvPr/>
              </p:nvSpPr>
              <p:spPr bwMode="auto">
                <a:xfrm>
                  <a:off x="6623" y="2676"/>
                  <a:ext cx="1329" cy="134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2" name="AutoShape 10"/>
                <p:cNvSpPr>
                  <a:spLocks noChangeArrowheads="1"/>
                </p:cNvSpPr>
                <p:nvPr/>
              </p:nvSpPr>
              <p:spPr bwMode="auto">
                <a:xfrm rot="3712203">
                  <a:off x="6668" y="2307"/>
                  <a:ext cx="645" cy="206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FF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3" name="Line 11"/>
                <p:cNvSpPr>
                  <a:spLocks noChangeShapeType="1"/>
                </p:cNvSpPr>
                <p:nvPr/>
              </p:nvSpPr>
              <p:spPr bwMode="auto">
                <a:xfrm>
                  <a:off x="5898" y="3358"/>
                  <a:ext cx="2829" cy="1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prstDash val="dash"/>
                  <a:round/>
                  <a:headEnd type="triangle" w="sm" len="med"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4" name="Line 12"/>
                <p:cNvSpPr>
                  <a:spLocks noChangeShapeType="1"/>
                </p:cNvSpPr>
                <p:nvPr/>
              </p:nvSpPr>
              <p:spPr bwMode="auto">
                <a:xfrm rot="2700000">
                  <a:off x="5874" y="3350"/>
                  <a:ext cx="2829" cy="1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prstDash val="dash"/>
                  <a:round/>
                  <a:headEnd type="triangle" w="sm" len="med"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5" name="Line 13"/>
                <p:cNvSpPr>
                  <a:spLocks noChangeShapeType="1"/>
                </p:cNvSpPr>
                <p:nvPr/>
              </p:nvSpPr>
              <p:spPr bwMode="auto">
                <a:xfrm rot="8100000">
                  <a:off x="5890" y="3342"/>
                  <a:ext cx="2829" cy="1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prstDash val="dash"/>
                  <a:round/>
                  <a:headEnd type="triangle" w="sm" len="med"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6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5882" y="3358"/>
                  <a:ext cx="2829" cy="1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prstDash val="dash"/>
                  <a:round/>
                  <a:headEnd type="triangle" w="sm" len="med"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7" name="Oval 15"/>
                <p:cNvSpPr>
                  <a:spLocks noChangeArrowheads="1"/>
                </p:cNvSpPr>
                <p:nvPr/>
              </p:nvSpPr>
              <p:spPr bwMode="auto">
                <a:xfrm>
                  <a:off x="7193" y="3256"/>
                  <a:ext cx="203" cy="194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0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49" y="3064"/>
                  <a:ext cx="378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742" y="2628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7728" y="2484"/>
                  <a:ext cx="479" cy="521"/>
                  <a:chOff x="7728" y="2484"/>
                  <a:chExt cx="479" cy="521"/>
                </a:xfrm>
              </p:grpSpPr>
              <p:sp>
                <p:nvSpPr>
                  <p:cNvPr id="44051" name="Oval 19" descr="Светлый диагональный 2"/>
                  <p:cNvSpPr>
                    <a:spLocks noChangeArrowheads="1"/>
                  </p:cNvSpPr>
                  <p:nvPr/>
                </p:nvSpPr>
                <p:spPr bwMode="auto">
                  <a:xfrm rot="-2481580">
                    <a:off x="7728" y="2789"/>
                    <a:ext cx="77" cy="216"/>
                  </a:xfrm>
                  <a:prstGeom prst="ellipse">
                    <a:avLst/>
                  </a:prstGeom>
                  <a:pattFill prst="ltUpDiag">
                    <a:fgClr>
                      <a:srgbClr val="00FF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52" name="Line 20"/>
                  <p:cNvSpPr>
                    <a:spLocks noChangeShapeType="1"/>
                  </p:cNvSpPr>
                  <p:nvPr/>
                </p:nvSpPr>
                <p:spPr bwMode="auto">
                  <a:xfrm rot="21061597" flipV="1">
                    <a:off x="7919" y="2484"/>
                    <a:ext cx="288" cy="216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53" name="Line 21"/>
                  <p:cNvSpPr>
                    <a:spLocks noChangeShapeType="1"/>
                  </p:cNvSpPr>
                  <p:nvPr/>
                </p:nvSpPr>
                <p:spPr bwMode="auto">
                  <a:xfrm rot="21061597" flipV="1">
                    <a:off x="7752" y="2656"/>
                    <a:ext cx="288" cy="2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40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670" y="222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373523">
                  <a:off x="7909" y="3237"/>
                  <a:ext cx="606" cy="258"/>
                  <a:chOff x="8309" y="2677"/>
                  <a:chExt cx="606" cy="258"/>
                </a:xfrm>
              </p:grpSpPr>
              <p:sp>
                <p:nvSpPr>
                  <p:cNvPr id="44056" name="Oval 24" descr="Светлый диагональный 2"/>
                  <p:cNvSpPr>
                    <a:spLocks noChangeArrowheads="1"/>
                  </p:cNvSpPr>
                  <p:nvPr/>
                </p:nvSpPr>
                <p:spPr bwMode="auto">
                  <a:xfrm rot="-497424">
                    <a:off x="8309" y="2719"/>
                    <a:ext cx="77" cy="216"/>
                  </a:xfrm>
                  <a:prstGeom prst="ellipse">
                    <a:avLst/>
                  </a:prstGeom>
                  <a:pattFill prst="ltUpDiag">
                    <a:fgClr>
                      <a:srgbClr val="00FF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57" name="Line 25"/>
                  <p:cNvSpPr>
                    <a:spLocks noChangeShapeType="1"/>
                  </p:cNvSpPr>
                  <p:nvPr/>
                </p:nvSpPr>
                <p:spPr bwMode="auto">
                  <a:xfrm rot="1876584" flipV="1">
                    <a:off x="8627" y="2677"/>
                    <a:ext cx="288" cy="216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58" name="Line 26"/>
                  <p:cNvSpPr>
                    <a:spLocks noChangeShapeType="1"/>
                  </p:cNvSpPr>
                  <p:nvPr/>
                </p:nvSpPr>
                <p:spPr bwMode="auto">
                  <a:xfrm rot="1876584" flipV="1">
                    <a:off x="8388" y="2700"/>
                    <a:ext cx="288" cy="2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" name="Group 27"/>
                <p:cNvGrpSpPr>
                  <a:grpSpLocks/>
                </p:cNvGrpSpPr>
                <p:nvPr/>
              </p:nvGrpSpPr>
              <p:grpSpPr bwMode="auto">
                <a:xfrm rot="10800000">
                  <a:off x="6376" y="3716"/>
                  <a:ext cx="479" cy="521"/>
                  <a:chOff x="7728" y="2484"/>
                  <a:chExt cx="479" cy="521"/>
                </a:xfrm>
              </p:grpSpPr>
              <p:sp>
                <p:nvSpPr>
                  <p:cNvPr id="44060" name="Oval 28" descr="Светлый диагональный 2"/>
                  <p:cNvSpPr>
                    <a:spLocks noChangeArrowheads="1"/>
                  </p:cNvSpPr>
                  <p:nvPr/>
                </p:nvSpPr>
                <p:spPr bwMode="auto">
                  <a:xfrm rot="-2481580">
                    <a:off x="7728" y="2789"/>
                    <a:ext cx="77" cy="216"/>
                  </a:xfrm>
                  <a:prstGeom prst="ellipse">
                    <a:avLst/>
                  </a:prstGeom>
                  <a:pattFill prst="ltUpDiag">
                    <a:fgClr>
                      <a:srgbClr val="00FF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61" name="Line 29"/>
                  <p:cNvSpPr>
                    <a:spLocks noChangeShapeType="1"/>
                  </p:cNvSpPr>
                  <p:nvPr/>
                </p:nvSpPr>
                <p:spPr bwMode="auto">
                  <a:xfrm rot="21061597" flipV="1">
                    <a:off x="7919" y="2484"/>
                    <a:ext cx="288" cy="216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062" name="Line 30"/>
                  <p:cNvSpPr>
                    <a:spLocks noChangeShapeType="1"/>
                  </p:cNvSpPr>
                  <p:nvPr/>
                </p:nvSpPr>
                <p:spPr bwMode="auto">
                  <a:xfrm rot="21061597" flipV="1">
                    <a:off x="7752" y="2656"/>
                    <a:ext cx="288" cy="2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406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969" y="2693"/>
                  <a:ext cx="838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+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q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471" y="3001"/>
                  <a:ext cx="524" cy="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44065" name="Object 33"/>
              <p:cNvGraphicFramePr>
                <a:graphicFrameLocks noChangeAspect="1"/>
              </p:cNvGraphicFramePr>
              <p:nvPr/>
            </p:nvGraphicFramePr>
            <p:xfrm>
              <a:off x="1738333" y="2746061"/>
              <a:ext cx="238125" cy="228600"/>
            </p:xfrm>
            <a:graphic>
              <a:graphicData uri="http://schemas.openxmlformats.org/presentationml/2006/ole">
                <p:oleObj spid="_x0000_s76805" name="Формула" r:id="rId9" imgW="241300" imgH="228600" progId="Equation.3">
                  <p:embed/>
                </p:oleObj>
              </a:graphicData>
            </a:graphic>
          </p:graphicFrame>
          <p:graphicFrame>
            <p:nvGraphicFramePr>
              <p:cNvPr id="44067" name="Object 35"/>
              <p:cNvGraphicFramePr>
                <a:graphicFrameLocks noChangeAspect="1"/>
              </p:cNvGraphicFramePr>
              <p:nvPr/>
            </p:nvGraphicFramePr>
            <p:xfrm>
              <a:off x="1674725" y="2381162"/>
              <a:ext cx="236036" cy="285728"/>
            </p:xfrm>
            <a:graphic>
              <a:graphicData uri="http://schemas.openxmlformats.org/presentationml/2006/ole">
                <p:oleObj spid="_x0000_s76806" name="Формула" r:id="rId10" imgW="177569" imgH="215619" progId="Equation.3">
                  <p:embed/>
                </p:oleObj>
              </a:graphicData>
            </a:graphic>
          </p:graphicFrame>
        </p:grpSp>
        <p:sp>
          <p:nvSpPr>
            <p:cNvPr id="60" name="Rectangle 4"/>
            <p:cNvSpPr>
              <a:spLocks/>
            </p:cNvSpPr>
            <p:nvPr/>
          </p:nvSpPr>
          <p:spPr bwMode="auto">
            <a:xfrm>
              <a:off x="142844" y="4143380"/>
              <a:ext cx="264320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 smtClean="0">
                  <a:solidFill>
                    <a:srgbClr val="C00000"/>
                  </a:solidFill>
                  <a:latin typeface="Constantia" pitchFamily="18" charset="0"/>
                </a:rPr>
                <a:t>… </a:t>
              </a:r>
              <a:r>
                <a:rPr lang="en-US" b="1" dirty="0" smtClean="0">
                  <a:solidFill>
                    <a:srgbClr val="C00000"/>
                  </a:solidFill>
                  <a:latin typeface="Constantia" pitchFamily="18" charset="0"/>
                </a:rPr>
                <a:t>“</a:t>
              </a:r>
              <a:r>
                <a:rPr lang="ru-RU" b="1" dirty="0" smtClean="0">
                  <a:solidFill>
                    <a:srgbClr val="C00000"/>
                  </a:solidFill>
                  <a:latin typeface="Constantia" pitchFamily="18" charset="0"/>
                </a:rPr>
                <a:t>заряд в центре</a:t>
              </a:r>
              <a:r>
                <a:rPr lang="en-US" b="1" dirty="0" smtClean="0">
                  <a:solidFill>
                    <a:srgbClr val="C00000"/>
                  </a:solidFill>
                  <a:latin typeface="Constantia" pitchFamily="18" charset="0"/>
                </a:rPr>
                <a:t>”</a:t>
              </a:r>
              <a:r>
                <a:rPr lang="ru-RU" b="1" dirty="0" smtClean="0">
                  <a:solidFill>
                    <a:srgbClr val="C00000"/>
                  </a:solidFill>
                  <a:latin typeface="Constantia" pitchFamily="18" charset="0"/>
                </a:rPr>
                <a:t> …</a:t>
              </a:r>
              <a:endParaRPr lang="ru-RU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691888" y="2071678"/>
              <a:ext cx="879716" cy="30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“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сфера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”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Выгнутая влево стрелка 64"/>
          <p:cNvSpPr/>
          <p:nvPr/>
        </p:nvSpPr>
        <p:spPr>
          <a:xfrm flipH="1" flipV="1">
            <a:off x="8572528" y="2143116"/>
            <a:ext cx="357190" cy="12144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>
                                            <p:subSp spid="_x0000_s7680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0">
                                            <p:subSp spid="_x0000_s7680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43" grpId="0" build="p" autoUpdateAnimBg="0"/>
      <p:bldP spid="6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428596" y="14285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8.3. Применение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теоремы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для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расчёта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напряжённости электрического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заряженных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тел 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6846160" cy="46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4"/>
          <p:cNvSpPr>
            <a:spLocks/>
          </p:cNvSpPr>
          <p:nvPr/>
        </p:nvSpPr>
        <p:spPr bwMode="auto">
          <a:xfrm>
            <a:off x="285720" y="890184"/>
            <a:ext cx="8572560" cy="10386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6.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Определить напряжённость электрического поля бесконечного цилиндрического стержня радиуса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снаружи и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внутри этого стержня. Заряд распределён по стержню равномерно с объёмной плотностью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диэлектрическая проницаемость материала стержня равна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71472" y="4000504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164" name="Rectangle 1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6" name="Rectangle 4"/>
          <p:cNvSpPr>
            <a:spLocks/>
          </p:cNvSpPr>
          <p:nvPr/>
        </p:nvSpPr>
        <p:spPr bwMode="auto">
          <a:xfrm>
            <a:off x="2571736" y="142852"/>
            <a:ext cx="30003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50"/>
                </a:solidFill>
                <a:latin typeface="Constantia" pitchFamily="18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onstantia" pitchFamily="18" charset="0"/>
              </a:rPr>
              <a:t>. “</a:t>
            </a:r>
            <a:r>
              <a:rPr lang="ru-RU" sz="2000" b="1" i="1" dirty="0" smtClean="0">
                <a:solidFill>
                  <a:srgbClr val="00B050"/>
                </a:solidFill>
                <a:latin typeface="Constantia" pitchFamily="18" charset="0"/>
              </a:rPr>
              <a:t>Структура поля</a:t>
            </a:r>
            <a:r>
              <a:rPr lang="en-US" sz="2000" b="1" i="1" dirty="0" smtClean="0">
                <a:solidFill>
                  <a:srgbClr val="00B05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87" name="Rectangle 4"/>
          <p:cNvSpPr>
            <a:spLocks/>
          </p:cNvSpPr>
          <p:nvPr/>
        </p:nvSpPr>
        <p:spPr bwMode="auto">
          <a:xfrm>
            <a:off x="5572132" y="142852"/>
            <a:ext cx="357190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3.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Выбор поверхности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419" y="642918"/>
            <a:ext cx="321115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4682" y="642918"/>
            <a:ext cx="31850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857884" y="1357298"/>
            <a:ext cx="749303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30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осн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5400000">
            <a:off x="6304767" y="1624793"/>
            <a:ext cx="463551" cy="21431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14612857">
            <a:off x="7640027" y="2918447"/>
            <a:ext cx="486271" cy="24060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8072463" y="2968640"/>
            <a:ext cx="571504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30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14282" y="181338"/>
            <a:ext cx="2140875" cy="3839788"/>
            <a:chOff x="214282" y="181338"/>
            <a:chExt cx="2140875" cy="3839788"/>
          </a:xfrm>
        </p:grpSpPr>
        <p:sp>
          <p:nvSpPr>
            <p:cNvPr id="185" name="Rectangle 4"/>
            <p:cNvSpPr>
              <a:spLocks/>
            </p:cNvSpPr>
            <p:nvPr/>
          </p:nvSpPr>
          <p:spPr bwMode="auto">
            <a:xfrm>
              <a:off x="214282" y="181338"/>
              <a:ext cx="207170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Рисунок !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14282" y="642918"/>
              <a:ext cx="2140875" cy="3378208"/>
              <a:chOff x="214282" y="642918"/>
              <a:chExt cx="2140875" cy="3378208"/>
            </a:xfrm>
          </p:grpSpPr>
          <p:pic>
            <p:nvPicPr>
              <p:cNvPr id="43014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282" y="642918"/>
                <a:ext cx="2140875" cy="3378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4"/>
              <p:cNvSpPr>
                <a:spLocks/>
              </p:cNvSpPr>
              <p:nvPr/>
            </p:nvSpPr>
            <p:spPr bwMode="auto">
              <a:xfrm>
                <a:off x="1346182" y="2685646"/>
                <a:ext cx="50006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1264862" y="3060996"/>
                <a:ext cx="5040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 стрелкой 46"/>
            <p:cNvCxnSpPr/>
            <p:nvPr/>
          </p:nvCxnSpPr>
          <p:spPr>
            <a:xfrm rot="10800000">
              <a:off x="434682" y="2817741"/>
              <a:ext cx="756000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  <p:bldP spid="187" grpId="0" build="p"/>
      <p:bldP spid="43015" grpId="0"/>
      <p:bldP spid="43016" grpId="0" animBg="1"/>
      <p:bldP spid="4301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14282" y="14285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Посчитать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поток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авая фигурная скобка 64"/>
          <p:cNvSpPr/>
          <p:nvPr/>
        </p:nvSpPr>
        <p:spPr>
          <a:xfrm flipH="1">
            <a:off x="4071934" y="3228980"/>
            <a:ext cx="214314" cy="1343028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Object 32"/>
          <p:cNvGraphicFramePr>
            <a:graphicFrameLocks noChangeAspect="1"/>
          </p:cNvGraphicFramePr>
          <p:nvPr/>
        </p:nvGraphicFramePr>
        <p:xfrm>
          <a:off x="2420936" y="5500709"/>
          <a:ext cx="2681288" cy="1000125"/>
        </p:xfrm>
        <a:graphic>
          <a:graphicData uri="http://schemas.openxmlformats.org/presentationml/2006/ole">
            <p:oleObj spid="_x0000_s55298" name="Формула" r:id="rId4" imgW="1562040" imgH="609480" progId="Equation.3">
              <p:embed/>
            </p:oleObj>
          </a:graphicData>
        </a:graphic>
      </p:graphicFrame>
      <p:graphicFrame>
        <p:nvGraphicFramePr>
          <p:cNvPr id="44067" name="Object 35"/>
          <p:cNvGraphicFramePr>
            <a:graphicFrameLocks noChangeAspect="1"/>
          </p:cNvGraphicFramePr>
          <p:nvPr/>
        </p:nvGraphicFramePr>
        <p:xfrm>
          <a:off x="381002" y="717886"/>
          <a:ext cx="8334402" cy="1023602"/>
        </p:xfrm>
        <a:graphic>
          <a:graphicData uri="http://schemas.openxmlformats.org/presentationml/2006/ole">
            <p:oleObj spid="_x0000_s55299" name="Формула" r:id="rId5" imgW="4876560" imgH="596880" progId="Equation.3">
              <p:embed/>
            </p:oleObj>
          </a:graphicData>
        </a:graphic>
      </p:graphicFrame>
      <p:graphicFrame>
        <p:nvGraphicFramePr>
          <p:cNvPr id="44068" name="Object 36"/>
          <p:cNvGraphicFramePr>
            <a:graphicFrameLocks noChangeAspect="1"/>
          </p:cNvGraphicFramePr>
          <p:nvPr/>
        </p:nvGraphicFramePr>
        <p:xfrm>
          <a:off x="322263" y="2000250"/>
          <a:ext cx="8412162" cy="623888"/>
        </p:xfrm>
        <a:graphic>
          <a:graphicData uri="http://schemas.openxmlformats.org/presentationml/2006/ole">
            <p:oleObj spid="_x0000_s55300" name="Формула" r:id="rId6" imgW="5499000" imgH="406080" progId="Equation.3">
              <p:embed/>
            </p:oleObj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>
          <a:xfrm>
            <a:off x="7119054" y="2483830"/>
            <a:ext cx="1500198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57158" y="2786058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Посчитать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заряд внутри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3071802" y="3635380"/>
          <a:ext cx="965200" cy="508000"/>
        </p:xfrm>
        <a:graphic>
          <a:graphicData uri="http://schemas.openxmlformats.org/presentationml/2006/ole">
            <p:oleObj spid="_x0000_s55301" name="Формула" r:id="rId7" imgW="533160" imgH="279360" progId="Equation.3">
              <p:embed/>
            </p:oleObj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357158" y="421481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Применить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00034" y="5742321"/>
            <a:ext cx="2003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1) 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Поле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вне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4357686" y="3276600"/>
          <a:ext cx="2563812" cy="447675"/>
        </p:xfrm>
        <a:graphic>
          <a:graphicData uri="http://schemas.openxmlformats.org/presentationml/2006/ole">
            <p:oleObj spid="_x0000_s55302" name="Формула" r:id="rId8" imgW="1676160" imgH="291960" progId="Equation.3">
              <p:embed/>
            </p:oleObj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4366905" y="3990975"/>
          <a:ext cx="2544762" cy="428625"/>
        </p:xfrm>
        <a:graphic>
          <a:graphicData uri="http://schemas.openxmlformats.org/presentationml/2006/ole">
            <p:oleObj spid="_x0000_s55303" name="Формула" r:id="rId9" imgW="1663560" imgH="279360" progId="Equation.3">
              <p:embed/>
            </p:oleObj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4857752" y="3951076"/>
          <a:ext cx="485775" cy="369887"/>
        </p:xfrm>
        <a:graphic>
          <a:graphicData uri="http://schemas.openxmlformats.org/presentationml/2006/ole">
            <p:oleObj spid="_x0000_s55304" name="Формула" r:id="rId10" imgW="317160" imgH="241200" progId="Equation.3">
              <p:embed/>
            </p:oleObj>
          </a:graphicData>
        </a:graphic>
      </p:graphicFrame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858016" y="3176200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6858016" y="3864722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7880032" y="3280590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8410346" y="3968772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6572264" y="5647814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5500694" y="577535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3143240" y="4714885"/>
          <a:ext cx="3563956" cy="753454"/>
        </p:xfrm>
        <a:graphic>
          <a:graphicData uri="http://schemas.openxmlformats.org/presentationml/2006/ole">
            <p:oleObj spid="_x0000_s55305" name="Формула" r:id="rId11" imgW="2755800" imgH="609480" progId="Equation.3">
              <p:embed/>
            </p:oleObj>
          </a:graphicData>
        </a:graphic>
      </p:graphicFrame>
      <p:cxnSp>
        <p:nvCxnSpPr>
          <p:cNvPr id="74" name="Прямая соединительная линия 73"/>
          <p:cNvCxnSpPr/>
          <p:nvPr/>
        </p:nvCxnSpPr>
        <p:spPr>
          <a:xfrm rot="5400000">
            <a:off x="4214810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786446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357950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572000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subSp spid="_x0000_s5530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3">
                                            <p:subSp spid="_x0000_s5530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subSp spid="_x0000_s5530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45">
                                            <p:subSp spid="_x0000_s5530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subSp spid="_x0000_s5530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44">
                                            <p:subSp spid="_x0000_s5530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5929322" y="5691862"/>
            <a:ext cx="292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 flipH="1">
            <a:off x="4929190" y="583473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42910" y="285728"/>
            <a:ext cx="263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2) 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Поле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внутри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5286380" y="214290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</a:t>
            </a:r>
            <a:r>
              <a:rPr lang="en-US" sz="3200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:</a:t>
            </a:r>
            <a:endParaRPr kumimoji="0" lang="ru-RU" sz="32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Штриховая стрелка вправо 69"/>
          <p:cNvSpPr/>
          <p:nvPr/>
        </p:nvSpPr>
        <p:spPr>
          <a:xfrm>
            <a:off x="3643306" y="357166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2214578" cy="41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Правая фигурная скобка 70"/>
          <p:cNvSpPr/>
          <p:nvPr/>
        </p:nvSpPr>
        <p:spPr>
          <a:xfrm flipH="1">
            <a:off x="4071934" y="1371592"/>
            <a:ext cx="214314" cy="1343028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58" y="92867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Посчитать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заряд внутри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" name="Object 39"/>
          <p:cNvGraphicFramePr>
            <a:graphicFrameLocks noChangeAspect="1"/>
          </p:cNvGraphicFramePr>
          <p:nvPr/>
        </p:nvGraphicFramePr>
        <p:xfrm>
          <a:off x="3071802" y="1777992"/>
          <a:ext cx="965200" cy="508000"/>
        </p:xfrm>
        <a:graphic>
          <a:graphicData uri="http://schemas.openxmlformats.org/presentationml/2006/ole">
            <p:oleObj spid="_x0000_s56322" name="Формула" r:id="rId5" imgW="533160" imgH="279360" progId="Equation.3">
              <p:embed/>
            </p:oleObj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2928926" y="3000372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Применить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" name="Object 11"/>
          <p:cNvGraphicFramePr>
            <a:graphicFrameLocks noChangeAspect="1"/>
          </p:cNvGraphicFramePr>
          <p:nvPr/>
        </p:nvGraphicFramePr>
        <p:xfrm>
          <a:off x="4357686" y="1419212"/>
          <a:ext cx="2563812" cy="447675"/>
        </p:xfrm>
        <a:graphic>
          <a:graphicData uri="http://schemas.openxmlformats.org/presentationml/2006/ole">
            <p:oleObj spid="_x0000_s56323" name="Формула" r:id="rId6" imgW="1676160" imgH="291960" progId="Equation.3">
              <p:embed/>
            </p:oleObj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/>
        </p:nvGraphicFramePr>
        <p:xfrm>
          <a:off x="4329113" y="2133600"/>
          <a:ext cx="2622550" cy="428625"/>
        </p:xfrm>
        <a:graphic>
          <a:graphicData uri="http://schemas.openxmlformats.org/presentationml/2006/ole">
            <p:oleObj spid="_x0000_s56324" name="Формула" r:id="rId7" imgW="1714320" imgH="279360" progId="Equation.3">
              <p:embed/>
            </p:oleObj>
          </a:graphicData>
        </a:graphic>
      </p:graphicFrame>
      <p:graphicFrame>
        <p:nvGraphicFramePr>
          <p:cNvPr id="80" name="Object 13"/>
          <p:cNvGraphicFramePr>
            <a:graphicFrameLocks noChangeAspect="1"/>
          </p:cNvGraphicFramePr>
          <p:nvPr/>
        </p:nvGraphicFramePr>
        <p:xfrm>
          <a:off x="4857752" y="2093688"/>
          <a:ext cx="485775" cy="369887"/>
        </p:xfrm>
        <a:graphic>
          <a:graphicData uri="http://schemas.openxmlformats.org/presentationml/2006/ole">
            <p:oleObj spid="_x0000_s56325" name="Формула" r:id="rId8" imgW="317160" imgH="241200" progId="Equation.3">
              <p:embed/>
            </p:oleObj>
          </a:graphicData>
        </a:graphic>
      </p:graphicFrame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6858016" y="1318812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6858016" y="200733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7880032" y="1423202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8410346" y="2111384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" name="Object 32"/>
          <p:cNvGraphicFramePr>
            <a:graphicFrameLocks noChangeAspect="1"/>
          </p:cNvGraphicFramePr>
          <p:nvPr/>
        </p:nvGraphicFramePr>
        <p:xfrm>
          <a:off x="1500166" y="5572147"/>
          <a:ext cx="3159125" cy="1000125"/>
        </p:xfrm>
        <a:graphic>
          <a:graphicData uri="http://schemas.openxmlformats.org/presentationml/2006/ole">
            <p:oleObj spid="_x0000_s56326" name="Формула" r:id="rId9" imgW="1841400" imgH="609480" progId="Equation.3">
              <p:embed/>
            </p:oleObj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004899" y="4610409"/>
            <a:ext cx="263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2) 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Поле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внутри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9" name="Object 17"/>
          <p:cNvGraphicFramePr>
            <a:graphicFrameLocks noChangeAspect="1"/>
          </p:cNvGraphicFramePr>
          <p:nvPr/>
        </p:nvGraphicFramePr>
        <p:xfrm>
          <a:off x="4810125" y="3675070"/>
          <a:ext cx="3514725" cy="754062"/>
        </p:xfrm>
        <a:graphic>
          <a:graphicData uri="http://schemas.openxmlformats.org/presentationml/2006/ole">
            <p:oleObj spid="_x0000_s56327" name="Формула" r:id="rId10" imgW="2717640" imgH="609480" progId="Equation.3">
              <p:embed/>
            </p:oleObj>
          </a:graphicData>
        </a:graphic>
      </p:graphicFrame>
      <p:cxnSp>
        <p:nvCxnSpPr>
          <p:cNvPr id="90" name="Прямая соединительная линия 89"/>
          <p:cNvCxnSpPr/>
          <p:nvPr/>
        </p:nvCxnSpPr>
        <p:spPr>
          <a:xfrm rot="5400000">
            <a:off x="5857884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7429520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8001024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6215074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547154" y="5992530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subSp spid="_x0000_s563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>
                                            <p:subSp spid="_x0000_s5632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subSp spid="_x0000_s5632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>
                                            <p:subSp spid="_x0000_s5632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subSp spid="_x0000_s5632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>
                                            <p:subSp spid="_x0000_s5632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379432" y="1142984"/>
            <a:ext cx="2786082" cy="993791"/>
            <a:chOff x="4101" y="3709"/>
            <a:chExt cx="2701" cy="959"/>
          </a:xfrm>
        </p:grpSpPr>
        <p:sp>
          <p:nvSpPr>
            <p:cNvPr id="49156" name="AutoShape 4"/>
            <p:cNvSpPr>
              <a:spLocks noChangeAspect="1" noChangeArrowheads="1"/>
            </p:cNvSpPr>
            <p:nvPr/>
          </p:nvSpPr>
          <p:spPr bwMode="auto">
            <a:xfrm>
              <a:off x="4101" y="3709"/>
              <a:ext cx="2701" cy="9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4195" y="3721"/>
              <a:ext cx="957" cy="932"/>
            </a:xfrm>
            <a:prstGeom prst="ellipse">
              <a:avLst/>
            </a:prstGeom>
            <a:pattFill prst="pct5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4569" y="4053"/>
              <a:ext cx="38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340" y="4017"/>
              <a:ext cx="55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384" y="3709"/>
              <a:ext cx="8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</p:cNvCxnSpPr>
            <p:nvPr/>
          </p:nvCxnSpPr>
          <p:spPr bwMode="auto">
            <a:xfrm>
              <a:off x="4690" y="4190"/>
              <a:ext cx="181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lg"/>
            </a:ln>
          </p:spPr>
        </p:cxn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6126" y="4141"/>
              <a:ext cx="42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5050" y="4149"/>
              <a:ext cx="5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26368" y="2214554"/>
            <a:ext cx="5560956" cy="4286280"/>
            <a:chOff x="1228" y="4291"/>
            <a:chExt cx="4962" cy="3825"/>
          </a:xfrm>
        </p:grpSpPr>
        <p:sp>
          <p:nvSpPr>
            <p:cNvPr id="49165" name="AutoShape 13"/>
            <p:cNvSpPr>
              <a:spLocks noChangeAspect="1" noChangeArrowheads="1"/>
            </p:cNvSpPr>
            <p:nvPr/>
          </p:nvSpPr>
          <p:spPr bwMode="auto">
            <a:xfrm>
              <a:off x="1228" y="4291"/>
              <a:ext cx="4962" cy="3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3330" y="4606"/>
              <a:ext cx="929" cy="912"/>
            </a:xfrm>
            <a:prstGeom prst="ellipse">
              <a:avLst/>
            </a:prstGeom>
            <a:pattFill prst="pct20">
              <a:fgClr>
                <a:srgbClr val="7F7F7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3790" y="4602"/>
              <a:ext cx="1" cy="1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3545" y="5055"/>
              <a:ext cx="3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rot="5400000" flipH="1">
              <a:off x="2944" y="5201"/>
              <a:ext cx="1701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70" name="AutoShape 18"/>
            <p:cNvCxnSpPr>
              <a:cxnSpLocks noChangeShapeType="1"/>
            </p:cNvCxnSpPr>
            <p:nvPr/>
          </p:nvCxnSpPr>
          <p:spPr bwMode="auto">
            <a:xfrm>
              <a:off x="3314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171" name="AutoShape 19"/>
            <p:cNvCxnSpPr>
              <a:cxnSpLocks noChangeShapeType="1"/>
            </p:cNvCxnSpPr>
            <p:nvPr/>
          </p:nvCxnSpPr>
          <p:spPr bwMode="auto">
            <a:xfrm>
              <a:off x="4278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3645" y="7541"/>
              <a:ext cx="3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3812" y="7541"/>
              <a:ext cx="211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 flipH="1">
              <a:off x="1658" y="7547"/>
              <a:ext cx="21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rot="-5400000">
              <a:off x="2794" y="6607"/>
              <a:ext cx="20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6" name="Arc 24"/>
            <p:cNvSpPr>
              <a:spLocks/>
            </p:cNvSpPr>
            <p:nvPr/>
          </p:nvSpPr>
          <p:spPr bwMode="auto">
            <a:xfrm rot="5400000">
              <a:off x="1514" y="5627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7" name="Arc 25"/>
            <p:cNvSpPr>
              <a:spLocks/>
            </p:cNvSpPr>
            <p:nvPr/>
          </p:nvSpPr>
          <p:spPr bwMode="auto">
            <a:xfrm rot="16200000" flipH="1">
              <a:off x="4394" y="5633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flipV="1">
              <a:off x="3812" y="6075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H="1" flipV="1">
              <a:off x="3314" y="6081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314" y="5889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4281" y="5900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3677" y="4952"/>
              <a:ext cx="375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5422" y="7445"/>
              <a:ext cx="643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en-US" sz="28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1714" y="7447"/>
              <a:ext cx="639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sz="28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3459" y="5645"/>
              <a:ext cx="44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4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 flipV="1">
              <a:off x="3810" y="6603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 flipV="1">
              <a:off x="3318" y="6627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914" y="6619"/>
              <a:ext cx="13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>
              <a:off x="3340" y="4625"/>
              <a:ext cx="65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90" name="Text Box 38"/>
            <p:cNvSpPr txBox="1">
              <a:spLocks noChangeArrowheads="1"/>
            </p:cNvSpPr>
            <p:nvPr/>
          </p:nvSpPr>
          <p:spPr bwMode="auto">
            <a:xfrm>
              <a:off x="1228" y="6208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Выгнутая вправо стрелка 92"/>
          <p:cNvSpPr/>
          <p:nvPr/>
        </p:nvSpPr>
        <p:spPr>
          <a:xfrm rot="16200000" flipV="1">
            <a:off x="5635000" y="2866065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3390506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2307994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>
            <a:off x="2071670" y="1643050"/>
            <a:ext cx="1857388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278660" y="4462084"/>
          <a:ext cx="626995" cy="777573"/>
        </p:xfrm>
        <a:graphic>
          <a:graphicData uri="http://schemas.openxmlformats.org/presentationml/2006/ole">
            <p:oleObj spid="_x0000_s57346" name="Формула" r:id="rId4" imgW="469800" imgH="60948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215074" y="5072074"/>
          <a:ext cx="2681287" cy="1000125"/>
        </p:xfrm>
        <a:graphic>
          <a:graphicData uri="http://schemas.openxmlformats.org/presentationml/2006/ole">
            <p:oleObj spid="_x0000_s57347" name="Формула" r:id="rId5" imgW="1562040" imgH="609480" progId="Equation.3">
              <p:embed/>
            </p:oleObj>
          </a:graphicData>
        </a:graphic>
      </p:graphicFrame>
      <p:sp>
        <p:nvSpPr>
          <p:cNvPr id="88" name="Выгнутая вправо стрелка 87"/>
          <p:cNvSpPr/>
          <p:nvPr/>
        </p:nvSpPr>
        <p:spPr>
          <a:xfrm rot="16200000" flipV="1">
            <a:off x="4491993" y="-777273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9" name="Object 32"/>
          <p:cNvGraphicFramePr>
            <a:graphicFrameLocks noChangeAspect="1"/>
          </p:cNvGraphicFramePr>
          <p:nvPr/>
        </p:nvGraphicFramePr>
        <p:xfrm>
          <a:off x="5143504" y="1571612"/>
          <a:ext cx="3159125" cy="1000125"/>
        </p:xfrm>
        <a:graphic>
          <a:graphicData uri="http://schemas.openxmlformats.org/presentationml/2006/ole">
            <p:oleObj spid="_x0000_s57348" name="Формула" r:id="rId6" imgW="1841400" imgH="609480" progId="Equation.3">
              <p:embed/>
            </p:oleObj>
          </a:graphicData>
        </a:graphic>
      </p:graphicFrame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7190492" y="1991995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58" y="28572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714348" y="41292"/>
            <a:ext cx="7686700" cy="77627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9. </a:t>
            </a: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Работа  в  электростатическом  поле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14348" y="714356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.1</a:t>
            </a: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Разность  потенциалов.  Потенциал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786050" y="2714620"/>
            <a:ext cx="185738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   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3357554" y="2214554"/>
            <a:ext cx="385765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Характеристика поля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3271" name="Object 23"/>
          <p:cNvGraphicFramePr>
            <a:graphicFrameLocks noChangeAspect="1"/>
          </p:cNvGraphicFramePr>
          <p:nvPr/>
        </p:nvGraphicFramePr>
        <p:xfrm>
          <a:off x="3071802" y="1685991"/>
          <a:ext cx="4214842" cy="487266"/>
        </p:xfrm>
        <a:graphic>
          <a:graphicData uri="http://schemas.openxmlformats.org/presentationml/2006/ole">
            <p:oleObj spid="_x0000_s60419" name="Формула" r:id="rId4" imgW="2476440" imgH="291960" progId="Equation.3">
              <p:embed/>
            </p:oleObj>
          </a:graphicData>
        </a:graphic>
      </p:graphicFrame>
      <p:sp>
        <p:nvSpPr>
          <p:cNvPr id="36" name="Rectangle 8"/>
          <p:cNvSpPr>
            <a:spLocks/>
          </p:cNvSpPr>
          <p:nvPr/>
        </p:nvSpPr>
        <p:spPr bwMode="auto">
          <a:xfrm>
            <a:off x="7858148" y="18573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flipH="1">
            <a:off x="8715404" y="1785926"/>
            <a:ext cx="285752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-32" y="3490917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5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.)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 потенциалов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4913313" y="3235325"/>
          <a:ext cx="1681162" cy="877888"/>
        </p:xfrm>
        <a:graphic>
          <a:graphicData uri="http://schemas.openxmlformats.org/presentationml/2006/ole">
            <p:oleObj spid="_x0000_s60420" name="Формула" r:id="rId6" imgW="1066680" imgH="545760" progId="Equation.3">
              <p:embed/>
            </p:oleObj>
          </a:graphicData>
        </a:graphic>
      </p:graphicFrame>
      <p:graphicFrame>
        <p:nvGraphicFramePr>
          <p:cNvPr id="53273" name="Object 25"/>
          <p:cNvGraphicFramePr>
            <a:graphicFrameLocks noChangeAspect="1"/>
          </p:cNvGraphicFramePr>
          <p:nvPr/>
        </p:nvGraphicFramePr>
        <p:xfrm>
          <a:off x="642910" y="4214818"/>
          <a:ext cx="2471755" cy="428628"/>
        </p:xfrm>
        <a:graphic>
          <a:graphicData uri="http://schemas.openxmlformats.org/presentationml/2006/ole">
            <p:oleObj spid="_x0000_s60421" name="Формула" r:id="rId7" imgW="1651000" imgH="292100" progId="Equation.3">
              <p:embed/>
            </p:oleObj>
          </a:graphicData>
        </a:graphic>
      </p:graphicFrame>
      <p:sp>
        <p:nvSpPr>
          <p:cNvPr id="45" name="Выгнутая влево стрелка 44"/>
          <p:cNvSpPr/>
          <p:nvPr/>
        </p:nvSpPr>
        <p:spPr>
          <a:xfrm rot="17091906" flipH="1">
            <a:off x="5344203" y="1951103"/>
            <a:ext cx="285752" cy="18489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4500562" y="3214686"/>
            <a:ext cx="2571768" cy="1000132"/>
          </a:xfrm>
          <a:prstGeom prst="foldedCorner">
            <a:avLst>
              <a:gd name="adj" fmla="val 267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3671818" y="394161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7500958" y="3929066"/>
            <a:ext cx="1428760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Вольт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3280" name="Object 32"/>
          <p:cNvGraphicFramePr>
            <a:graphicFrameLocks noChangeAspect="1"/>
          </p:cNvGraphicFramePr>
          <p:nvPr/>
        </p:nvGraphicFramePr>
        <p:xfrm>
          <a:off x="7350944" y="3357562"/>
          <a:ext cx="640201" cy="574148"/>
        </p:xfrm>
        <a:graphic>
          <a:graphicData uri="http://schemas.openxmlformats.org/presentationml/2006/ole">
            <p:oleObj spid="_x0000_s60422" name="Формула" r:id="rId8" imgW="634680" imgH="558720" progId="Equation.3">
              <p:embed/>
            </p:oleObj>
          </a:graphicData>
        </a:graphic>
      </p:graphicFrame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281670" y="4929198"/>
            <a:ext cx="8719486" cy="1571636"/>
            <a:chOff x="281670" y="4929198"/>
            <a:chExt cx="8719486" cy="157163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28596" y="4929198"/>
              <a:ext cx="64592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solidFill>
                    <a:srgbClr val="C00000"/>
                  </a:solidFill>
                  <a:latin typeface="Constantia" pitchFamily="18" charset="0"/>
                </a:rPr>
                <a:t>Связь разности потенциалов и напряжённости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:</a:t>
              </a:r>
            </a:p>
          </p:txBody>
        </p:sp>
        <p:graphicFrame>
          <p:nvGraphicFramePr>
            <p:cNvPr id="53284" name="Object 36"/>
            <p:cNvGraphicFramePr>
              <a:graphicFrameLocks noChangeAspect="1"/>
            </p:cNvGraphicFramePr>
            <p:nvPr/>
          </p:nvGraphicFramePr>
          <p:xfrm>
            <a:off x="6080125" y="5268913"/>
            <a:ext cx="2444750" cy="1036637"/>
          </p:xfrm>
          <a:graphic>
            <a:graphicData uri="http://schemas.openxmlformats.org/presentationml/2006/ole">
              <p:oleObj spid="_x0000_s60423" name="Формула" r:id="rId9" imgW="1726920" imgH="736560" progId="Equation.3">
                <p:embed/>
              </p:oleObj>
            </a:graphicData>
          </a:graphic>
        </p:graphicFrame>
        <p:graphicFrame>
          <p:nvGraphicFramePr>
            <p:cNvPr id="53285" name="Object 37"/>
            <p:cNvGraphicFramePr>
              <a:graphicFrameLocks noChangeAspect="1"/>
            </p:cNvGraphicFramePr>
            <p:nvPr/>
          </p:nvGraphicFramePr>
          <p:xfrm>
            <a:off x="281670" y="5500703"/>
            <a:ext cx="4915805" cy="766748"/>
          </p:xfrm>
          <a:graphic>
            <a:graphicData uri="http://schemas.openxmlformats.org/presentationml/2006/ole">
              <p:oleObj spid="_x0000_s60424" name="Формула" r:id="rId10" imgW="4686120" imgH="736560" progId="Equation.3">
                <p:embed/>
              </p:oleObj>
            </a:graphicData>
          </a:graphic>
        </p:graphicFrame>
        <p:sp>
          <p:nvSpPr>
            <p:cNvPr id="56" name="AutoShape 27"/>
            <p:cNvSpPr>
              <a:spLocks noChangeArrowheads="1"/>
            </p:cNvSpPr>
            <p:nvPr/>
          </p:nvSpPr>
          <p:spPr bwMode="auto">
            <a:xfrm>
              <a:off x="5929322" y="5214950"/>
              <a:ext cx="3071834" cy="1285884"/>
            </a:xfrm>
            <a:prstGeom prst="cloudCallout">
              <a:avLst>
                <a:gd name="adj1" fmla="val -86328"/>
                <a:gd name="adj2" fmla="val 3202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357158" y="3929066"/>
            <a:ext cx="3357586" cy="1071570"/>
          </a:xfrm>
          <a:prstGeom prst="cloudCallout">
            <a:avLst>
              <a:gd name="adj1" fmla="val 109975"/>
              <a:gd name="adj2" fmla="val -2223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571472" y="1497013"/>
            <a:ext cx="2173287" cy="1728774"/>
            <a:chOff x="571472" y="1497013"/>
            <a:chExt cx="2173287" cy="1728774"/>
          </a:xfrm>
        </p:grpSpPr>
        <p:grpSp>
          <p:nvGrpSpPr>
            <p:cNvPr id="2" name="Group 7"/>
            <p:cNvGrpSpPr>
              <a:grpSpLocks noChangeAspect="1"/>
            </p:cNvGrpSpPr>
            <p:nvPr/>
          </p:nvGrpSpPr>
          <p:grpSpPr bwMode="auto">
            <a:xfrm>
              <a:off x="571472" y="1500174"/>
              <a:ext cx="2173287" cy="1725613"/>
              <a:chOff x="6095" y="3157"/>
              <a:chExt cx="3422" cy="2717"/>
            </a:xfrm>
          </p:grpSpPr>
          <p:sp>
            <p:nvSpPr>
              <p:cNvPr id="53256" name="AutoShape 8"/>
              <p:cNvSpPr>
                <a:spLocks noChangeAspect="1" noChangeArrowheads="1"/>
              </p:cNvSpPr>
              <p:nvPr/>
            </p:nvSpPr>
            <p:spPr bwMode="auto">
              <a:xfrm>
                <a:off x="6095" y="3157"/>
                <a:ext cx="3422" cy="271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auto">
              <a:xfrm>
                <a:off x="6328" y="3941"/>
                <a:ext cx="2710" cy="1350"/>
              </a:xfrm>
              <a:custGeom>
                <a:avLst/>
                <a:gdLst/>
                <a:ahLst/>
                <a:cxnLst>
                  <a:cxn ang="0">
                    <a:pos x="0" y="1350"/>
                  </a:cxn>
                  <a:cxn ang="0">
                    <a:pos x="110" y="1140"/>
                  </a:cxn>
                  <a:cxn ang="0">
                    <a:pos x="290" y="950"/>
                  </a:cxn>
                  <a:cxn ang="0">
                    <a:pos x="580" y="800"/>
                  </a:cxn>
                  <a:cxn ang="0">
                    <a:pos x="880" y="760"/>
                  </a:cxn>
                  <a:cxn ang="0">
                    <a:pos x="1090" y="780"/>
                  </a:cxn>
                  <a:cxn ang="0">
                    <a:pos x="1520" y="790"/>
                  </a:cxn>
                  <a:cxn ang="0">
                    <a:pos x="2080" y="630"/>
                  </a:cxn>
                  <a:cxn ang="0">
                    <a:pos x="2440" y="360"/>
                  </a:cxn>
                  <a:cxn ang="0">
                    <a:pos x="2710" y="0"/>
                  </a:cxn>
                </a:cxnLst>
                <a:rect l="0" t="0" r="r" b="b"/>
                <a:pathLst>
                  <a:path w="2710" h="1350">
                    <a:moveTo>
                      <a:pt x="0" y="1350"/>
                    </a:moveTo>
                    <a:cubicBezTo>
                      <a:pt x="31" y="1278"/>
                      <a:pt x="62" y="1207"/>
                      <a:pt x="110" y="1140"/>
                    </a:cubicBezTo>
                    <a:cubicBezTo>
                      <a:pt x="158" y="1073"/>
                      <a:pt x="212" y="1007"/>
                      <a:pt x="290" y="950"/>
                    </a:cubicBezTo>
                    <a:cubicBezTo>
                      <a:pt x="368" y="893"/>
                      <a:pt x="482" y="832"/>
                      <a:pt x="580" y="800"/>
                    </a:cubicBezTo>
                    <a:cubicBezTo>
                      <a:pt x="678" y="768"/>
                      <a:pt x="795" y="763"/>
                      <a:pt x="880" y="760"/>
                    </a:cubicBezTo>
                    <a:cubicBezTo>
                      <a:pt x="965" y="757"/>
                      <a:pt x="983" y="775"/>
                      <a:pt x="1090" y="780"/>
                    </a:cubicBezTo>
                    <a:cubicBezTo>
                      <a:pt x="1197" y="785"/>
                      <a:pt x="1355" y="815"/>
                      <a:pt x="1520" y="790"/>
                    </a:cubicBezTo>
                    <a:cubicBezTo>
                      <a:pt x="1685" y="765"/>
                      <a:pt x="1927" y="702"/>
                      <a:pt x="2080" y="630"/>
                    </a:cubicBezTo>
                    <a:cubicBezTo>
                      <a:pt x="2233" y="558"/>
                      <a:pt x="2335" y="465"/>
                      <a:pt x="2440" y="360"/>
                    </a:cubicBezTo>
                    <a:cubicBezTo>
                      <a:pt x="2545" y="255"/>
                      <a:pt x="2627" y="127"/>
                      <a:pt x="2710" y="0"/>
                    </a:cubicBezTo>
                  </a:path>
                </a:pathLst>
              </a:custGeom>
              <a:noFill/>
              <a:ln w="15875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8" name="Text Box 10"/>
              <p:cNvSpPr txBox="1">
                <a:spLocks noChangeArrowheads="1"/>
              </p:cNvSpPr>
              <p:nvPr/>
            </p:nvSpPr>
            <p:spPr bwMode="auto">
              <a:xfrm>
                <a:off x="7734" y="315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9" name="Text Box 11"/>
              <p:cNvSpPr txBox="1">
                <a:spLocks noChangeArrowheads="1"/>
              </p:cNvSpPr>
              <p:nvPr/>
            </p:nvSpPr>
            <p:spPr bwMode="auto">
              <a:xfrm>
                <a:off x="7730" y="4243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0" name="Line 12"/>
              <p:cNvSpPr>
                <a:spLocks noChangeShapeType="1"/>
              </p:cNvSpPr>
              <p:nvPr/>
            </p:nvSpPr>
            <p:spPr bwMode="auto">
              <a:xfrm flipV="1">
                <a:off x="7690" y="3409"/>
                <a:ext cx="652" cy="132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1" name="Arc 13"/>
              <p:cNvSpPr>
                <a:spLocks/>
              </p:cNvSpPr>
              <p:nvPr/>
            </p:nvSpPr>
            <p:spPr bwMode="auto">
              <a:xfrm rot="23708458">
                <a:off x="7715" y="4559"/>
                <a:ext cx="192" cy="1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 rot="4784186" flipV="1">
                <a:off x="7856" y="4527"/>
                <a:ext cx="39" cy="38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3" name="Text Box 15"/>
              <p:cNvSpPr txBox="1">
                <a:spLocks noChangeArrowheads="1"/>
              </p:cNvSpPr>
              <p:nvPr/>
            </p:nvSpPr>
            <p:spPr bwMode="auto">
              <a:xfrm>
                <a:off x="6252" y="4082"/>
                <a:ext cx="1081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4" name="Text Box 16"/>
              <p:cNvSpPr txBox="1">
                <a:spLocks noChangeArrowheads="1"/>
              </p:cNvSpPr>
              <p:nvPr/>
            </p:nvSpPr>
            <p:spPr bwMode="auto">
              <a:xfrm>
                <a:off x="6109" y="4985"/>
                <a:ext cx="54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5" name="Text Box 17"/>
              <p:cNvSpPr txBox="1">
                <a:spLocks noChangeArrowheads="1"/>
              </p:cNvSpPr>
              <p:nvPr/>
            </p:nvSpPr>
            <p:spPr bwMode="auto">
              <a:xfrm>
                <a:off x="7377" y="3567"/>
                <a:ext cx="506" cy="1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8855" y="3595"/>
                <a:ext cx="54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" name="Group 19"/>
              <p:cNvGrpSpPr>
                <a:grpSpLocks/>
              </p:cNvGrpSpPr>
              <p:nvPr/>
            </p:nvGrpSpPr>
            <p:grpSpPr bwMode="auto">
              <a:xfrm>
                <a:off x="7627" y="4799"/>
                <a:ext cx="637" cy="494"/>
                <a:chOff x="8347" y="4749"/>
                <a:chExt cx="637" cy="494"/>
              </a:xfrm>
            </p:grpSpPr>
            <p:sp>
              <p:nvSpPr>
                <p:cNvPr id="532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347" y="4749"/>
                  <a:ext cx="637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dl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269" name="Line 21"/>
                <p:cNvSpPr>
                  <a:spLocks noChangeShapeType="1"/>
                </p:cNvSpPr>
                <p:nvPr/>
              </p:nvSpPr>
              <p:spPr bwMode="auto">
                <a:xfrm>
                  <a:off x="8580" y="4783"/>
                  <a:ext cx="2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53270" name="Object 22"/>
            <p:cNvGraphicFramePr>
              <a:graphicFrameLocks noChangeAspect="1"/>
            </p:cNvGraphicFramePr>
            <p:nvPr/>
          </p:nvGraphicFramePr>
          <p:xfrm>
            <a:off x="1269284" y="1497013"/>
            <a:ext cx="664291" cy="431789"/>
          </p:xfrm>
          <a:graphic>
            <a:graphicData uri="http://schemas.openxmlformats.org/presentationml/2006/ole">
              <p:oleObj spid="_x0000_s60418" name="Формула" r:id="rId11" imgW="355320" imgH="228600" progId="Equation.3">
                <p:embed/>
              </p:oleObj>
            </a:graphicData>
          </a:graphic>
        </p:graphicFrame>
        <p:graphicFrame>
          <p:nvGraphicFramePr>
            <p:cNvPr id="60425" name="Object 9"/>
            <p:cNvGraphicFramePr>
              <a:graphicFrameLocks noChangeAspect="1"/>
            </p:cNvGraphicFramePr>
            <p:nvPr/>
          </p:nvGraphicFramePr>
          <p:xfrm>
            <a:off x="1309688" y="2019300"/>
            <a:ext cx="366712" cy="411163"/>
          </p:xfrm>
          <a:graphic>
            <a:graphicData uri="http://schemas.openxmlformats.org/presentationml/2006/ole">
              <p:oleObj spid="_x0000_s60425" name="Формула" r:id="rId12" imgW="241200" imgH="2664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3714744" y="714356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71406" y="142852"/>
            <a:ext cx="7786742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b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ru-RU" sz="2400" baseline="30000" dirty="0" smtClean="0"/>
              <a:t>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Rem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(Механика)</a:t>
            </a:r>
            <a:r>
              <a:rPr lang="en-US" sz="2400" b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:    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.9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Потенциальная энергия</a:t>
            </a:r>
            <a:endParaRPr lang="ru-RU" sz="2400" b="1" dirty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1785918" y="1928802"/>
            <a:ext cx="57150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Только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для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консервативных сил</a:t>
            </a: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500034" y="5352418"/>
            <a:ext cx="282444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как узнать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7215206" y="165411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285720" y="1357298"/>
            <a:ext cx="864399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Запас работы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взаимодействия тел системы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95275" y="2643188"/>
          <a:ext cx="8077200" cy="449262"/>
        </p:xfrm>
        <a:graphic>
          <a:graphicData uri="http://schemas.openxmlformats.org/presentationml/2006/ole">
            <p:oleObj spid="_x0000_s61442" name="Формула" r:id="rId4" imgW="5295600" imgH="291960" progId="Equation.3">
              <p:embed/>
            </p:oleObj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4071934" y="3143248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/>
          </p:cNvSpPr>
          <p:nvPr/>
        </p:nvSpPr>
        <p:spPr bwMode="auto">
          <a:xfrm>
            <a:off x="6256264" y="3220220"/>
            <a:ext cx="274489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конфигурация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18373" y="3714752"/>
          <a:ext cx="3668073" cy="556610"/>
        </p:xfrm>
        <a:graphic>
          <a:graphicData uri="http://schemas.openxmlformats.org/presentationml/2006/ole">
            <p:oleObj spid="_x0000_s61443" name="Формула" r:id="rId5" imgW="1942920" imgH="29196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65125" y="3798888"/>
          <a:ext cx="1492250" cy="407987"/>
        </p:xfrm>
        <a:graphic>
          <a:graphicData uri="http://schemas.openxmlformats.org/presentationml/2006/ole">
            <p:oleObj spid="_x0000_s61444" name="Формула" r:id="rId6" imgW="977760" imgH="266400" progId="Equation.3">
              <p:embed/>
            </p:oleObj>
          </a:graphicData>
        </a:graphic>
      </p:graphicFrame>
      <p:sp>
        <p:nvSpPr>
          <p:cNvPr id="45" name="Выгнутая вправо стрелка 44"/>
          <p:cNvSpPr/>
          <p:nvPr/>
        </p:nvSpPr>
        <p:spPr>
          <a:xfrm rot="6864522">
            <a:off x="6164855" y="3119612"/>
            <a:ext cx="574813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000232" y="4554138"/>
          <a:ext cx="5326080" cy="519511"/>
        </p:xfrm>
        <a:graphic>
          <a:graphicData uri="http://schemas.openxmlformats.org/presentationml/2006/ole">
            <p:oleObj spid="_x0000_s61445" name="Формула" r:id="rId7" imgW="3022560" imgH="29196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500298" y="5423856"/>
          <a:ext cx="1492250" cy="407987"/>
        </p:xfrm>
        <a:graphic>
          <a:graphicData uri="http://schemas.openxmlformats.org/presentationml/2006/ole">
            <p:oleObj spid="_x0000_s61446" name="Формула" r:id="rId8" imgW="977760" imgH="266400" progId="Equation.3">
              <p:embed/>
            </p:oleObj>
          </a:graphicData>
        </a:graphic>
      </p:graphicFrame>
      <p:sp>
        <p:nvSpPr>
          <p:cNvPr id="47" name="Rectangle 8"/>
          <p:cNvSpPr>
            <a:spLocks/>
          </p:cNvSpPr>
          <p:nvPr/>
        </p:nvSpPr>
        <p:spPr bwMode="auto">
          <a:xfrm>
            <a:off x="4071934" y="514351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 rot="16464842">
            <a:off x="2163920" y="2727708"/>
            <a:ext cx="339819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4643438" y="5214950"/>
            <a:ext cx="2857520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1) «Нормировка» - договор: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4" name="Object 5"/>
          <p:cNvGraphicFramePr>
            <a:graphicFrameLocks noChangeAspect="1"/>
          </p:cNvGraphicFramePr>
          <p:nvPr/>
        </p:nvGraphicFramePr>
        <p:xfrm>
          <a:off x="7143768" y="5572140"/>
          <a:ext cx="1284294" cy="349249"/>
        </p:xfrm>
        <a:graphic>
          <a:graphicData uri="http://schemas.openxmlformats.org/presentationml/2006/ole">
            <p:oleObj spid="_x0000_s61447" name="Формула" r:id="rId9" imgW="1079280" imgH="291960" progId="Equation.3">
              <p:embed/>
            </p:oleObj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357950" y="6103314"/>
          <a:ext cx="2008181" cy="437238"/>
        </p:xfrm>
        <a:graphic>
          <a:graphicData uri="http://schemas.openxmlformats.org/presentationml/2006/ole">
            <p:oleObj spid="_x0000_s61448" name="Формула" r:id="rId10" imgW="1473120" imgH="317160" progId="Equation.3">
              <p:embed/>
            </p:oleObj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857620" y="6039254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2) Как искать: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9359</TotalTime>
  <Words>595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741</cp:revision>
  <dcterms:created xsi:type="dcterms:W3CDTF">2010-10-03T06:36:32Z</dcterms:created>
  <dcterms:modified xsi:type="dcterms:W3CDTF">2023-04-15T17:37:23Z</dcterms:modified>
</cp:coreProperties>
</file>