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6" r:id="rId2"/>
    <p:sldId id="339" r:id="rId3"/>
    <p:sldId id="336" r:id="rId4"/>
    <p:sldId id="347" r:id="rId5"/>
    <p:sldId id="331" r:id="rId6"/>
    <p:sldId id="334" r:id="rId7"/>
    <p:sldId id="340" r:id="rId8"/>
    <p:sldId id="341" r:id="rId9"/>
    <p:sldId id="344" r:id="rId10"/>
    <p:sldId id="343" r:id="rId11"/>
    <p:sldId id="338" r:id="rId12"/>
    <p:sldId id="362" r:id="rId13"/>
    <p:sldId id="363" r:id="rId14"/>
    <p:sldId id="364" r:id="rId15"/>
    <p:sldId id="365" r:id="rId16"/>
    <p:sldId id="3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>
        <p:scale>
          <a:sx n="75" d="100"/>
          <a:sy n="75" d="100"/>
        </p:scale>
        <p:origin x="-1474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5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7574E35-5EAE-42C4-BFA2-8B44C3F9E04B}" type="datetimeFigureOut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13C3F027-B3F6-4470-B0C5-DE4D5E8F73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05CD-0924-4B12-96F2-DE677051DE01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3139-E606-45DF-896D-624C0E5A56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AE4A-5888-48E5-9A53-7D3CA2118DBF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58DA-5428-48CA-8848-E393993F00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AE74-FB50-4D9C-A6B7-A78BD6E2099F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A8DA-FF2C-446D-8BF9-8CDDB5C3AB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7D31-EF74-41C3-A9E3-0DB466EA95FA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402C-0143-4138-9BAE-A0831E0F3E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BBC5-081A-487C-931B-D911CBE8E577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4EBF-A34E-4C4D-BE3D-E5980AAB5C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A340-635B-4939-91A3-4DAE074E118F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B15C-D097-441D-B636-0DE26C943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ACA3-F9EF-43A3-985E-54CF4A214626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9685-4A4D-4FD5-9452-E893A12F6F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555F-8D3B-46F1-9697-0DFB2BC0F02F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2081-5CA4-4DA2-A0DD-AF6C77015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9109-75E7-4102-A489-BBBD0EB9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8CF5-FC13-4326-BD40-8B9110B75380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1685-2506-4F67-B09D-ECFC0D677668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81C2-B858-4537-9631-A8FB141DCF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747B-E115-4F94-B476-8848297A473E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09A4-F760-4718-BCDF-0DF8402E9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B7C8-52B5-4CDF-9059-7365E6BE6074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EDA1-96FE-44D7-AC7B-B150C7D34E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1FD1-8601-4836-A70F-ADF09798612E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0514-856B-466E-AA3F-0AA6E7D30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76F301B-EA57-44D8-A4FE-FC4A245597A2}" type="datetime1">
              <a:rPr lang="ru-RU"/>
              <a:pPr>
                <a:defRPr/>
              </a:pPr>
              <a:t>14.09.2023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70752D2-4981-4111-8341-95F14EBDFF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6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3\Short\&#1047;&#1072;&#1090;&#1091;&#1093;&#1072;&#1085;&#1080;&#1077;%20&#1074;%20&#1074;&#1086;&#1076;&#1077;.mp4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3\Short\&#1047;&#1072;&#1090;&#1091;&#1093;&#1072;&#1085;&#1080;&#1077;%20&#1074;%20&#1084;&#1072;&#1089;&#1083;&#1077;.mp4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2.jpe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3\Short\&#1047;&#1072;&#1090;&#1091;&#1093;&#1072;&#1085;&#1080;&#1077;%20&#1074;%20&#1082;&#1086;&#1085;&#1090;&#1091;&#1088;&#1077;_1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3\Short\&#1047;&#1072;&#1090;&#1091;&#1093;&#1072;&#1085;&#1080;&#1077;%20&#1074;%20&#1074;&#1086;&#1076;&#1077;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3\Short\&#1055;&#1088;&#1091;&#1078;&#1080;&#1085;&#1085;&#1099;&#1081;%20&#1084;&#1072;&#1103;&#1090;&#1085;&#1080;&#1082;_&#1055;&#1072;&#1088;&#1072;&#1084;&#1077;&#1090;&#1088;&#1099;.mp4" TargetMode="External"/><Relationship Id="rId6" Type="http://schemas.openxmlformats.org/officeDocument/2006/relationships/hyperlink" Target="http://somit.ru/roliki/fizm_z.sw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990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400" i="1" smtClean="0">
                <a:ln>
                  <a:noFill/>
                </a:ln>
                <a:solidFill>
                  <a:schemeClr val="tx1"/>
                </a:solidFill>
                <a:effectLst/>
              </a:rPr>
              <a:t>Лекция 3 </a:t>
            </a:r>
            <a:br>
              <a:rPr lang="ru-RU" sz="3400" i="1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400" i="1" smtClean="0">
                <a:ln>
                  <a:noFill/>
                </a:ln>
                <a:solidFill>
                  <a:schemeClr val="tx1"/>
                </a:solidFill>
                <a:effectLst/>
              </a:rPr>
              <a:t>Осциллятор с затуханием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187450" y="1341438"/>
          <a:ext cx="6808788" cy="5100637"/>
        </p:xfrm>
        <a:graphic>
          <a:graphicData uri="http://schemas.openxmlformats.org/presentationml/2006/ole">
            <p:oleObj spid="_x0000_s1026" name="Точечный рисунок" r:id="rId4" imgW="5695238" imgH="4266667" progId="PBrush">
              <p:embed/>
            </p:oleObj>
          </a:graphicData>
        </a:graphic>
      </p:graphicFrame>
      <p:pic>
        <p:nvPicPr>
          <p:cNvPr id="8" name="Затухание в воде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4929188"/>
            <a:ext cx="205898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14313" y="2357438"/>
            <a:ext cx="335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>
              <a:defRPr/>
            </a:pPr>
            <a:r>
              <a:rPr lang="ru-RU" sz="1600" b="1" dirty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Ещё про </a:t>
            </a:r>
            <a:r>
              <a:rPr lang="en-US" sz="1600" b="1" dirty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Добротность</a:t>
            </a:r>
            <a:r>
              <a:rPr lang="en-US" sz="1600" b="1" dirty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”</a:t>
            </a:r>
            <a:r>
              <a:rPr lang="ru-RU" sz="1600" b="1" dirty="0">
                <a:solidFill>
                  <a:srgbClr val="800000"/>
                </a:solidFill>
                <a:latin typeface="+mn-lt"/>
                <a:ea typeface="Times New Roman" pitchFamily="18" charset="0"/>
                <a:cs typeface="Arial" pitchFamily="34" charset="0"/>
              </a:rPr>
              <a:t> … 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286125" y="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sz="2400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en-US" sz="2400" b="1" i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b="1">
              <a:solidFill>
                <a:srgbClr val="DD7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785813" y="3159125"/>
          <a:ext cx="2239962" cy="714375"/>
        </p:xfrm>
        <a:graphic>
          <a:graphicData uri="http://schemas.openxmlformats.org/presentationml/2006/ole">
            <p:oleObj spid="_x0000_s41988" r:id="rId4" imgW="1548765" imgH="495300" progId="">
              <p:embed/>
            </p:oleObj>
          </a:graphicData>
        </a:graphic>
      </p:graphicFrame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5857875" y="3824288"/>
          <a:ext cx="1714500" cy="373062"/>
        </p:xfrm>
        <a:graphic>
          <a:graphicData uri="http://schemas.openxmlformats.org/presentationml/2006/ole">
            <p:oleObj spid="_x0000_s41989" r:id="rId5" imgW="1091565" imgH="241300" progId="">
              <p:embed/>
            </p:oleObj>
          </a:graphicData>
        </a:graphic>
      </p:graphicFrame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2857500" y="3844925"/>
            <a:ext cx="3214688" cy="369888"/>
            <a:chOff x="714348" y="4143380"/>
            <a:chExt cx="3500462" cy="369332"/>
          </a:xfrm>
        </p:grpSpPr>
        <p:graphicFrame>
          <p:nvGraphicFramePr>
            <p:cNvPr id="41990" name="Object 29"/>
            <p:cNvGraphicFramePr>
              <a:graphicFrameLocks noChangeAspect="1"/>
            </p:cNvGraphicFramePr>
            <p:nvPr/>
          </p:nvGraphicFramePr>
          <p:xfrm>
            <a:off x="2714617" y="4214818"/>
            <a:ext cx="800100" cy="285750"/>
          </p:xfrm>
          <a:graphic>
            <a:graphicData uri="http://schemas.openxmlformats.org/presentationml/2006/ole">
              <p:oleObj spid="_x0000_s41990" name="Формула" r:id="rId6" imgW="685800" imgH="241300" progId="Equation.3">
                <p:embed/>
              </p:oleObj>
            </a:graphicData>
          </a:graphic>
        </p:graphicFrame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714348" y="4143380"/>
              <a:ext cx="3500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indent="342900"/>
              <a:r>
                <a:rPr lang="ru-RU" b="1">
                  <a:solidFill>
                    <a:srgbClr val="DD7E0E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При условии  </a:t>
              </a:r>
              <a:endParaRPr lang="ru-RU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500063" y="5197475"/>
          <a:ext cx="2017712" cy="785813"/>
        </p:xfrm>
        <a:graphic>
          <a:graphicData uri="http://schemas.openxmlformats.org/presentationml/2006/ole">
            <p:oleObj spid="_x0000_s41992" r:id="rId7" imgW="1244600" imgH="482600" progId="">
              <p:embed/>
            </p:oleObj>
          </a:graphicData>
        </a:graphic>
      </p:graphicFrame>
      <p:grpSp>
        <p:nvGrpSpPr>
          <p:cNvPr id="5" name="Группа 45"/>
          <p:cNvGrpSpPr>
            <a:grpSpLocks/>
          </p:cNvGrpSpPr>
          <p:nvPr/>
        </p:nvGrpSpPr>
        <p:grpSpPr bwMode="auto">
          <a:xfrm>
            <a:off x="2714625" y="4302125"/>
            <a:ext cx="4071938" cy="895350"/>
            <a:chOff x="2714612" y="4572008"/>
            <a:chExt cx="4071966" cy="895350"/>
          </a:xfrm>
        </p:grpSpPr>
        <p:graphicFrame>
          <p:nvGraphicFramePr>
            <p:cNvPr id="41991" name="Object 31"/>
            <p:cNvGraphicFramePr>
              <a:graphicFrameLocks noChangeAspect="1"/>
            </p:cNvGraphicFramePr>
            <p:nvPr/>
          </p:nvGraphicFramePr>
          <p:xfrm>
            <a:off x="2714612" y="4643446"/>
            <a:ext cx="2598318" cy="785818"/>
          </p:xfrm>
          <a:graphic>
            <a:graphicData uri="http://schemas.openxmlformats.org/presentationml/2006/ole">
              <p:oleObj spid="_x0000_s41991" r:id="rId8" imgW="1841500" imgH="495300" progId="">
                <p:embed/>
              </p:oleObj>
            </a:graphicData>
          </a:graphic>
        </p:graphicFrame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5786446" y="4802798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342900"/>
              <a:r>
                <a:rPr lang="ru-RU" b="1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  <a:endPara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993" name="Object 38"/>
            <p:cNvGraphicFramePr>
              <a:graphicFrameLocks noChangeAspect="1"/>
            </p:cNvGraphicFramePr>
            <p:nvPr/>
          </p:nvGraphicFramePr>
          <p:xfrm>
            <a:off x="5352284" y="4572008"/>
            <a:ext cx="466725" cy="895350"/>
          </p:xfrm>
          <a:graphic>
            <a:graphicData uri="http://schemas.openxmlformats.org/presentationml/2006/ole">
              <p:oleObj spid="_x0000_s41993" name="Формула" r:id="rId9" imgW="253890" imgH="482391" progId="Equation.3">
                <p:embed/>
              </p:oleObj>
            </a:graphicData>
          </a:graphic>
        </p:graphicFrame>
      </p:grp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3286125" y="5197475"/>
            <a:ext cx="5643563" cy="83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i="1" u="dbl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1600" b="1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600" b="1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Добротность пропорциональна отношению энергии, запасённой осциллятором, к энергии, теряемой за период при свободных колебаниях</a:t>
            </a:r>
            <a:endParaRPr lang="ru-RU" sz="16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35881" name="Object 41"/>
          <p:cNvGraphicFramePr>
            <a:graphicFrameLocks noChangeAspect="1"/>
          </p:cNvGraphicFramePr>
          <p:nvPr/>
        </p:nvGraphicFramePr>
        <p:xfrm>
          <a:off x="2714625" y="6126163"/>
          <a:ext cx="2000250" cy="588962"/>
        </p:xfrm>
        <a:graphic>
          <a:graphicData uri="http://schemas.openxmlformats.org/presentationml/2006/ole">
            <p:oleObj spid="_x0000_s41994" r:id="rId10" imgW="1651000" imgH="482600" progId="">
              <p:embed/>
            </p:oleObj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428625" y="6197600"/>
            <a:ext cx="1928813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и ещё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2013" name="Rectangle 51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  <a:cs typeface="Arial" charset="0"/>
              </a:rPr>
              <a:t>	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428625" y="496888"/>
          <a:ext cx="5178425" cy="717550"/>
        </p:xfrm>
        <a:graphic>
          <a:graphicData uri="http://schemas.openxmlformats.org/presentationml/2006/ole">
            <p:oleObj spid="_x0000_s42000" name="Формула" r:id="rId11" imgW="3301920" imgH="469800" progId="Equation.3">
              <p:embed/>
            </p:oleObj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428625" y="1428750"/>
          <a:ext cx="2181225" cy="714375"/>
        </p:xfrm>
        <a:graphic>
          <a:graphicData uri="http://schemas.openxmlformats.org/presentationml/2006/ole">
            <p:oleObj spid="_x0000_s42002" name="Формула" r:id="rId12" imgW="1434960" imgH="469800" progId="Equation.3">
              <p:embed/>
            </p:oleObj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3357563" y="1601788"/>
          <a:ext cx="2822575" cy="385762"/>
        </p:xfrm>
        <a:graphic>
          <a:graphicData uri="http://schemas.openxmlformats.org/presentationml/2006/ole">
            <p:oleObj spid="_x0000_s42004" name="Формула" r:id="rId13" imgW="1765080" imgH="241200" progId="Equation.3">
              <p:embed/>
            </p:oleObj>
          </a:graphicData>
        </a:graphic>
      </p:graphicFrame>
      <p:sp>
        <p:nvSpPr>
          <p:cNvPr id="71" name="Rectangle 4"/>
          <p:cNvSpPr>
            <a:spLocks/>
          </p:cNvSpPr>
          <p:nvPr/>
        </p:nvSpPr>
        <p:spPr bwMode="auto">
          <a:xfrm>
            <a:off x="6215063" y="1566863"/>
            <a:ext cx="192881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см. рис.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2005" name="Object 21"/>
          <p:cNvGraphicFramePr>
            <a:graphicFrameLocks noChangeAspect="1"/>
          </p:cNvGraphicFramePr>
          <p:nvPr/>
        </p:nvGraphicFramePr>
        <p:xfrm>
          <a:off x="3619500" y="2714625"/>
          <a:ext cx="3556000" cy="528638"/>
        </p:xfrm>
        <a:graphic>
          <a:graphicData uri="http://schemas.openxmlformats.org/presentationml/2006/ole">
            <p:oleObj spid="_x0000_s42005" name="Формула" r:id="rId14" imgW="1879560" imgH="279360" progId="Equation.3">
              <p:embed/>
            </p:oleObj>
          </a:graphicData>
        </a:graphic>
      </p:graphicFrame>
      <p:sp>
        <p:nvSpPr>
          <p:cNvPr id="24" name="Штриховая стрелка вправо 23"/>
          <p:cNvSpPr/>
          <p:nvPr/>
        </p:nvSpPr>
        <p:spPr>
          <a:xfrm>
            <a:off x="2714625" y="5429250"/>
            <a:ext cx="411163" cy="3397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786188" y="3214688"/>
            <a:ext cx="4429125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(пренебрегая малыми пульсациями –  см. рис.)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8939017">
            <a:off x="7920038" y="2582863"/>
            <a:ext cx="285750" cy="8588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  <p:bldP spid="35880" grpId="0" animBg="1"/>
      <p:bldP spid="50" grpId="0"/>
      <p:bldP spid="71" grpId="0"/>
      <p:bldP spid="25" grpId="0" build="p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4683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i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Энергия осциллятора с малым затуханием</a:t>
            </a:r>
          </a:p>
        </p:txBody>
      </p:sp>
      <p:pic>
        <p:nvPicPr>
          <p:cNvPr id="29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704850"/>
            <a:ext cx="6121400" cy="5741988"/>
          </a:xfrm>
        </p:spPr>
      </p:pic>
      <p:sp>
        <p:nvSpPr>
          <p:cNvPr id="29708" name="Rectangle 4"/>
          <p:cNvSpPr>
            <a:spLocks/>
          </p:cNvSpPr>
          <p:nvPr/>
        </p:nvSpPr>
        <p:spPr bwMode="auto">
          <a:xfrm>
            <a:off x="2857500" y="3529013"/>
            <a:ext cx="5786438" cy="757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1400" b="1" i="1">
                <a:solidFill>
                  <a:srgbClr val="0000FF"/>
                </a:solidFill>
                <a:latin typeface="Bookman Old Style" pitchFamily="18" charset="0"/>
              </a:rPr>
              <a:t>1 - потециальная энергия</a:t>
            </a:r>
            <a:br>
              <a:rPr lang="ru-RU" sz="1400" b="1" i="1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1400" b="1" i="1">
                <a:solidFill>
                  <a:srgbClr val="0000FF"/>
                </a:solidFill>
                <a:latin typeface="Bookman Old Style" pitchFamily="18" charset="0"/>
              </a:rPr>
              <a:t>2 - кинетическая энергия</a:t>
            </a:r>
            <a:br>
              <a:rPr lang="ru-RU" sz="1400" b="1" i="1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1400" b="1" i="1">
                <a:solidFill>
                  <a:srgbClr val="0000FF"/>
                </a:solidFill>
                <a:latin typeface="Bookman Old Style" pitchFamily="18" charset="0"/>
              </a:rPr>
              <a:t>3 - Полная энергия осциллятора с малым затуханием</a:t>
            </a:r>
          </a:p>
        </p:txBody>
      </p:sp>
      <p:sp>
        <p:nvSpPr>
          <p:cNvPr id="29709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000500" y="4235450"/>
          <a:ext cx="2592388" cy="561975"/>
        </p:xfrm>
        <a:graphic>
          <a:graphicData uri="http://schemas.openxmlformats.org/presentationml/2006/ole">
            <p:oleObj spid="_x0000_s29701" name="Equation" r:id="rId5" imgW="1231366" imgH="266584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027238" y="1643063"/>
          <a:ext cx="495300" cy="400050"/>
        </p:xfrm>
        <a:graphic>
          <a:graphicData uri="http://schemas.openxmlformats.org/presentationml/2006/ole">
            <p:oleObj spid="_x0000_s29703" name="Формула" r:id="rId6" imgW="330120" imgH="26640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211388" y="981075"/>
          <a:ext cx="495300" cy="342900"/>
        </p:xfrm>
        <a:graphic>
          <a:graphicData uri="http://schemas.openxmlformats.org/presentationml/2006/ole">
            <p:oleObj spid="_x0000_s29704" name="Формула" r:id="rId7" imgW="330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/>
          </p:cNvSpPr>
          <p:nvPr>
            <p:ph type="title"/>
          </p:nvPr>
        </p:nvSpPr>
        <p:spPr bwMode="auto">
          <a:xfrm>
            <a:off x="1343025" y="681038"/>
            <a:ext cx="2971800" cy="5397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smtClean="0">
                <a:ln>
                  <a:noFill/>
                </a:ln>
                <a:effectLst/>
              </a:rPr>
              <a:t>Большое затухание: </a:t>
            </a:r>
          </a:p>
        </p:txBody>
      </p:sp>
      <p:sp>
        <p:nvSpPr>
          <p:cNvPr id="61451" name="Rectangle 6"/>
          <p:cNvSpPr>
            <a:spLocks noChangeArrowheads="1"/>
          </p:cNvSpPr>
          <p:nvPr/>
        </p:nvSpPr>
        <p:spPr bwMode="auto">
          <a:xfrm>
            <a:off x="4092575" y="698500"/>
            <a:ext cx="1260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&gt; </a:t>
            </a:r>
            <a:r>
              <a:rPr lang="ru-RU" sz="2800" i="1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6145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53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1643063" y="4929188"/>
            <a:ext cx="3786187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Большое затухание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14313" y="1428750"/>
            <a:ext cx="2714625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Вид решения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7188" y="214313"/>
            <a:ext cx="822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Осциллятор с большим затуханием. Релаксация</a:t>
            </a:r>
          </a:p>
        </p:txBody>
      </p:sp>
      <p:graphicFrame>
        <p:nvGraphicFramePr>
          <p:cNvPr id="38917" name="Object 2"/>
          <p:cNvGraphicFramePr>
            <a:graphicFrameLocks noChangeAspect="1"/>
          </p:cNvGraphicFramePr>
          <p:nvPr/>
        </p:nvGraphicFramePr>
        <p:xfrm>
          <a:off x="2857500" y="1143000"/>
          <a:ext cx="5916613" cy="714375"/>
        </p:xfrm>
        <a:graphic>
          <a:graphicData uri="http://schemas.openxmlformats.org/presentationml/2006/ole">
            <p:oleObj spid="_x0000_s61442" name="Формула" r:id="rId4" imgW="3073400" imgH="368300" progId="Equation.3">
              <p:embed/>
            </p:oleObj>
          </a:graphicData>
        </a:graphic>
      </p:graphicFrame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25"/>
            <a:ext cx="653891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57250" y="521493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a) 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(0)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endParaRPr lang="en-US" sz="28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8919" name="Object 3"/>
          <p:cNvGraphicFramePr>
            <a:graphicFrameLocks noChangeAspect="1"/>
          </p:cNvGraphicFramePr>
          <p:nvPr/>
        </p:nvGraphicFramePr>
        <p:xfrm>
          <a:off x="1287463" y="5786438"/>
          <a:ext cx="1262062" cy="500062"/>
        </p:xfrm>
        <a:graphic>
          <a:graphicData uri="http://schemas.openxmlformats.org/presentationml/2006/ole">
            <p:oleObj spid="_x0000_s61443" name="Формула" r:id="rId6" imgW="672840" imgH="266400" progId="Equation.3">
              <p:embed/>
            </p:oleObj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286375" y="521493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б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8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5764213" y="5786438"/>
          <a:ext cx="1166812" cy="500062"/>
        </p:xfrm>
        <a:graphic>
          <a:graphicData uri="http://schemas.openxmlformats.org/presentationml/2006/ole">
            <p:oleObj spid="_x0000_s61444" name="Формула" r:id="rId7" imgW="622080" imgH="266400" progId="Equation.3">
              <p:embed/>
            </p:oleObj>
          </a:graphicData>
        </a:graphic>
      </p:graphicFrame>
      <p:graphicFrame>
        <p:nvGraphicFramePr>
          <p:cNvPr id="38922" name="Object 5"/>
          <p:cNvGraphicFramePr>
            <a:graphicFrameLocks noChangeAspect="1"/>
          </p:cNvGraphicFramePr>
          <p:nvPr/>
        </p:nvGraphicFramePr>
        <p:xfrm>
          <a:off x="5768975" y="5286375"/>
          <a:ext cx="1262063" cy="452438"/>
        </p:xfrm>
        <a:graphic>
          <a:graphicData uri="http://schemas.openxmlformats.org/presentationml/2006/ole">
            <p:oleObj spid="_x0000_s61445" name="Формула" r:id="rId8" imgW="672840" imgH="241200" progId="Equation.3">
              <p:embed/>
            </p:oleObj>
          </a:graphicData>
        </a:graphic>
      </p:graphicFrame>
      <p:sp>
        <p:nvSpPr>
          <p:cNvPr id="61460" name="Rectangle 4"/>
          <p:cNvSpPr>
            <a:spLocks noChangeArrowheads="1"/>
          </p:cNvSpPr>
          <p:nvPr/>
        </p:nvSpPr>
        <p:spPr bwMode="auto">
          <a:xfrm>
            <a:off x="757238" y="857250"/>
            <a:ext cx="700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3.</a:t>
            </a:r>
            <a:r>
              <a:rPr lang="en-US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.1.</a:t>
            </a:r>
          </a:p>
        </p:txBody>
      </p:sp>
      <p:graphicFrame>
        <p:nvGraphicFramePr>
          <p:cNvPr id="38925" name="Object 6"/>
          <p:cNvGraphicFramePr>
            <a:graphicFrameLocks noChangeAspect="1"/>
          </p:cNvGraphicFramePr>
          <p:nvPr/>
        </p:nvGraphicFramePr>
        <p:xfrm>
          <a:off x="7000875" y="2214563"/>
          <a:ext cx="1828800" cy="500062"/>
        </p:xfrm>
        <a:graphic>
          <a:graphicData uri="http://schemas.openxmlformats.org/presentationml/2006/ole">
            <p:oleObj spid="_x0000_s61446" name="Формула" r:id="rId9" imgW="1117115" imgH="304668" progId="Equation.3">
              <p:embed/>
            </p:oleObj>
          </a:graphicData>
        </a:graphic>
      </p:graphicFrame>
      <p:graphicFrame>
        <p:nvGraphicFramePr>
          <p:cNvPr id="38924" name="Object 7"/>
          <p:cNvGraphicFramePr>
            <a:graphicFrameLocks noChangeAspect="1"/>
          </p:cNvGraphicFramePr>
          <p:nvPr/>
        </p:nvGraphicFramePr>
        <p:xfrm>
          <a:off x="7143750" y="3000375"/>
          <a:ext cx="1465263" cy="785813"/>
        </p:xfrm>
        <a:graphic>
          <a:graphicData uri="http://schemas.openxmlformats.org/presentationml/2006/ole">
            <p:oleObj spid="_x0000_s61447" name="Формула" r:id="rId10" imgW="926698" imgH="495085" progId="Equation.3">
              <p:embed/>
            </p:oleObj>
          </a:graphicData>
        </a:graphic>
      </p:graphicFrame>
      <p:graphicFrame>
        <p:nvGraphicFramePr>
          <p:cNvPr id="38923" name="Object 8"/>
          <p:cNvGraphicFramePr>
            <a:graphicFrameLocks noChangeAspect="1"/>
          </p:cNvGraphicFramePr>
          <p:nvPr/>
        </p:nvGraphicFramePr>
        <p:xfrm>
          <a:off x="7192963" y="4071938"/>
          <a:ext cx="1285875" cy="727075"/>
        </p:xfrm>
        <a:graphic>
          <a:graphicData uri="http://schemas.openxmlformats.org/presentationml/2006/ole">
            <p:oleObj spid="_x0000_s61448" name="Формула" r:id="rId11" imgW="875920" imgH="49508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7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7188" y="214313"/>
            <a:ext cx="822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Осциллятор с большим затуханием. Релаксация</a:t>
            </a:r>
          </a:p>
        </p:txBody>
      </p:sp>
      <p:pic>
        <p:nvPicPr>
          <p:cNvPr id="8" name="Затухание в масл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696913"/>
            <a:ext cx="8215313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/>
          </p:cNvSpPr>
          <p:nvPr/>
        </p:nvSpPr>
        <p:spPr bwMode="auto">
          <a:xfrm>
            <a:off x="1142976" y="1285860"/>
            <a:ext cx="6000792" cy="500066"/>
          </a:xfrm>
          <a:prstGeom prst="rect">
            <a:avLst/>
          </a:prstGeom>
          <a:noFill/>
          <a:ln w="9525" cap="rnd">
            <a:noFill/>
          </a:ln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lang="ru-RU" sz="2400" spc="-100" dirty="0">
                <a:solidFill>
                  <a:srgbClr val="F9F9F9"/>
                </a:solidFill>
                <a:latin typeface="+mj-lt"/>
                <a:ea typeface="+mj-ea"/>
                <a:cs typeface="+mj-cs"/>
              </a:rPr>
              <a:t>Маятник «в масле»:    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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/>
              </a:rPr>
              <a:t>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</a:t>
            </a:r>
            <a:r>
              <a:rPr lang="en-US" sz="2400" spc="-100" baseline="-25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0</a:t>
            </a:r>
            <a:r>
              <a:rPr lang="ru-RU" sz="2400" spc="-100" baseline="-25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,    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r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=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1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кг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/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c</a:t>
            </a:r>
            <a:endParaRPr lang="ru-RU" sz="2400" spc="-100" dirty="0">
              <a:solidFill>
                <a:srgbClr val="F9F9F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5"/>
          <p:cNvSpPr txBox="1">
            <a:spLocks/>
          </p:cNvSpPr>
          <p:nvPr/>
        </p:nvSpPr>
        <p:spPr bwMode="auto">
          <a:xfrm>
            <a:off x="1214414" y="1928802"/>
            <a:ext cx="6000792" cy="500066"/>
          </a:xfrm>
          <a:prstGeom prst="rect">
            <a:avLst/>
          </a:prstGeom>
          <a:noFill/>
          <a:ln w="9525" cap="rnd">
            <a:noFill/>
          </a:ln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lang="ru-RU" sz="2400" spc="-100" dirty="0">
                <a:solidFill>
                  <a:srgbClr val="F9F9F9"/>
                </a:solidFill>
                <a:latin typeface="+mj-lt"/>
                <a:ea typeface="+mj-ea"/>
                <a:cs typeface="+mj-cs"/>
              </a:rPr>
              <a:t>Маятник «в масле»:    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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&gt;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</a:t>
            </a:r>
            <a:r>
              <a:rPr lang="en-US" sz="2400" spc="-100" baseline="-25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0</a:t>
            </a:r>
            <a:r>
              <a:rPr lang="ru-RU" sz="2400" spc="-100" baseline="-25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,    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r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=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2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кг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/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c</a:t>
            </a:r>
            <a:endParaRPr lang="ru-RU" sz="2400" spc="-100" dirty="0">
              <a:solidFill>
                <a:srgbClr val="F9F9F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915025" cy="755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smtClean="0">
                <a:ln>
                  <a:noFill/>
                </a:ln>
                <a:effectLst/>
                <a:latin typeface="Bookman Old Style" pitchFamily="18" charset="0"/>
              </a:rPr>
              <a:t>Большое затухание</a:t>
            </a:r>
            <a:r>
              <a:rPr lang="ru-RU" sz="2800" smtClean="0">
                <a:ln>
                  <a:noFill/>
                </a:ln>
                <a:effectLst/>
                <a:latin typeface="Arial" charset="0"/>
              </a:rPr>
              <a:t>: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97338"/>
            <a:ext cx="85010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73238"/>
            <a:ext cx="32480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857625" y="1714500"/>
          <a:ext cx="4321175" cy="676275"/>
        </p:xfrm>
        <a:graphic>
          <a:graphicData uri="http://schemas.openxmlformats.org/presentationml/2006/ole">
            <p:oleObj spid="_x0000_s62466" name="Equation" r:id="rId6" imgW="1713756" imgH="266584" progId="Equation.3">
              <p:embed/>
            </p:oleObj>
          </a:graphicData>
        </a:graphic>
      </p:graphicFrame>
      <p:sp>
        <p:nvSpPr>
          <p:cNvPr id="62472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3" name="Rectangle 15"/>
          <p:cNvSpPr>
            <a:spLocks noChangeArrowheads="1"/>
          </p:cNvSpPr>
          <p:nvPr/>
        </p:nvSpPr>
        <p:spPr bwMode="auto">
          <a:xfrm>
            <a:off x="5940425" y="317500"/>
            <a:ext cx="1206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62474" name="Rectangle 4"/>
          <p:cNvSpPr>
            <a:spLocks noChangeArrowheads="1"/>
          </p:cNvSpPr>
          <p:nvPr/>
        </p:nvSpPr>
        <p:spPr bwMode="auto">
          <a:xfrm>
            <a:off x="3500438" y="3976688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 &gt;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2475" name="Rectangle 4"/>
          <p:cNvSpPr>
            <a:spLocks noChangeArrowheads="1"/>
          </p:cNvSpPr>
          <p:nvPr/>
        </p:nvSpPr>
        <p:spPr bwMode="auto">
          <a:xfrm>
            <a:off x="1150938" y="4095750"/>
            <a:ext cx="849312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</a:t>
            </a:r>
            <a:endParaRPr lang="en-US" sz="2000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2476" name="Rectangle 4"/>
          <p:cNvSpPr>
            <a:spLocks noChangeArrowheads="1"/>
          </p:cNvSpPr>
          <p:nvPr/>
        </p:nvSpPr>
        <p:spPr bwMode="auto">
          <a:xfrm>
            <a:off x="8096250" y="4738688"/>
            <a:ext cx="714375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t, c</a:t>
            </a:r>
            <a:endParaRPr lang="en-US" sz="2400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/>
          </p:cNvSpPr>
          <p:nvPr>
            <p:ph type="title"/>
          </p:nvPr>
        </p:nvSpPr>
        <p:spPr bwMode="auto">
          <a:xfrm>
            <a:off x="1343025" y="214313"/>
            <a:ext cx="5229225" cy="5397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smtClean="0">
                <a:ln>
                  <a:noFill/>
                </a:ln>
                <a:effectLst/>
              </a:rPr>
              <a:t>Осциллятор в «критическом режиме»: </a:t>
            </a:r>
          </a:p>
        </p:txBody>
      </p:sp>
      <p:sp>
        <p:nvSpPr>
          <p:cNvPr id="63496" name="Rectangle 6"/>
          <p:cNvSpPr>
            <a:spLocks noChangeArrowheads="1"/>
          </p:cNvSpPr>
          <p:nvPr/>
        </p:nvSpPr>
        <p:spPr bwMode="auto">
          <a:xfrm>
            <a:off x="6740525" y="230188"/>
            <a:ext cx="126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latin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</a:rPr>
              <a:t>=</a:t>
            </a:r>
            <a:r>
              <a:rPr lang="en-US" sz="28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i="1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500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14313" y="1327150"/>
            <a:ext cx="2714625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Вид решения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3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57188" y="3500438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a) 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(0)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</a:rPr>
              <a:t>= А</a:t>
            </a:r>
            <a:r>
              <a:rPr lang="ru-RU" sz="28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0;</a:t>
            </a:r>
            <a:endParaRPr lang="en-US" sz="28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65200" y="4071938"/>
          <a:ext cx="1809750" cy="500062"/>
        </p:xfrm>
        <a:graphic>
          <a:graphicData uri="http://schemas.openxmlformats.org/presentationml/2006/ole">
            <p:oleObj spid="_x0000_s63490" name="Формула" r:id="rId4" imgW="965160" imgH="266400" progId="Equation.3">
              <p:embed/>
            </p:oleObj>
          </a:graphicData>
        </a:graphic>
      </p:graphicFrame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071563" y="5214938"/>
            <a:ext cx="1452562" cy="650875"/>
            <a:chOff x="5673725" y="5088550"/>
            <a:chExt cx="1452563" cy="650263"/>
          </a:xfrm>
        </p:grpSpPr>
        <p:sp>
          <p:nvSpPr>
            <p:cNvPr id="63513" name="Rectangle 6"/>
            <p:cNvSpPr>
              <a:spLocks noChangeArrowheads="1"/>
            </p:cNvSpPr>
            <p:nvPr/>
          </p:nvSpPr>
          <p:spPr bwMode="auto">
            <a:xfrm>
              <a:off x="6294750" y="5088550"/>
              <a:ext cx="428628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aseline="-25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</a:t>
              </a:r>
              <a:endParaRPr lang="en-US" sz="4000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3491" name="Object 10"/>
            <p:cNvGraphicFramePr>
              <a:graphicFrameLocks noChangeAspect="1"/>
            </p:cNvGraphicFramePr>
            <p:nvPr/>
          </p:nvGraphicFramePr>
          <p:xfrm>
            <a:off x="5673725" y="5286375"/>
            <a:ext cx="1452563" cy="452438"/>
          </p:xfrm>
          <a:graphic>
            <a:graphicData uri="http://schemas.openxmlformats.org/presentationml/2006/ole">
              <p:oleObj spid="_x0000_s63491" name="Формула" r:id="rId5" imgW="774360" imgH="241200" progId="Equation.3">
                <p:embed/>
              </p:oleObj>
            </a:graphicData>
          </a:graphic>
        </p:graphicFrame>
      </p:grpSp>
      <p:sp>
        <p:nvSpPr>
          <p:cNvPr id="63505" name="Rectangle 4"/>
          <p:cNvSpPr>
            <a:spLocks noChangeArrowheads="1"/>
          </p:cNvSpPr>
          <p:nvPr/>
        </p:nvSpPr>
        <p:spPr bwMode="auto">
          <a:xfrm>
            <a:off x="757238" y="390525"/>
            <a:ext cx="700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3.</a:t>
            </a:r>
            <a:r>
              <a:rPr lang="en-US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ru-RU" sz="1600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.2.</a:t>
            </a:r>
          </a:p>
        </p:txBody>
      </p:sp>
      <p:sp>
        <p:nvSpPr>
          <p:cNvPr id="63506" name="Прямоугольник 20"/>
          <p:cNvSpPr>
            <a:spLocks noChangeArrowheads="1"/>
          </p:cNvSpPr>
          <p:nvPr/>
        </p:nvSpPr>
        <p:spPr bwMode="auto">
          <a:xfrm>
            <a:off x="4929188" y="78581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4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6350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39" name="Object 4"/>
          <p:cNvGraphicFramePr>
            <a:graphicFrameLocks noChangeAspect="1"/>
          </p:cNvGraphicFramePr>
          <p:nvPr/>
        </p:nvGraphicFramePr>
        <p:xfrm>
          <a:off x="3000375" y="1214438"/>
          <a:ext cx="2947988" cy="542925"/>
        </p:xfrm>
        <a:graphic>
          <a:graphicData uri="http://schemas.openxmlformats.org/presentationml/2006/ole">
            <p:oleObj spid="_x0000_s63492" name="Формула" r:id="rId6" imgW="1447172" imgH="266584" progId="Equation.3">
              <p:embed/>
            </p:oleObj>
          </a:graphicData>
        </a:graphic>
      </p:graphicFrame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1928813"/>
            <a:ext cx="4248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/>
          </p:cNvSpPr>
          <p:nvPr/>
        </p:nvSpPr>
        <p:spPr bwMode="auto">
          <a:xfrm>
            <a:off x="5000625" y="5143500"/>
            <a:ext cx="3429000" cy="10715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баллистические приборы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4070350" y="4965700"/>
            <a:ext cx="1493838" cy="482600"/>
            <a:chOff x="3619500" y="5668292"/>
            <a:chExt cx="1493756" cy="483271"/>
          </a:xfrm>
        </p:grpSpPr>
        <p:graphicFrame>
          <p:nvGraphicFramePr>
            <p:cNvPr id="63493" name="Object 5"/>
            <p:cNvGraphicFramePr>
              <a:graphicFrameLocks noChangeAspect="1"/>
            </p:cNvGraphicFramePr>
            <p:nvPr/>
          </p:nvGraphicFramePr>
          <p:xfrm>
            <a:off x="3619500" y="5699125"/>
            <a:ext cx="785813" cy="452438"/>
          </p:xfrm>
          <a:graphic>
            <a:graphicData uri="http://schemas.openxmlformats.org/presentationml/2006/ole">
              <p:oleObj spid="_x0000_s63493" name="Формула" r:id="rId8" imgW="419040" imgH="241200" progId="Equation.3">
                <p:embed/>
              </p:oleObj>
            </a:graphicData>
          </a:graphic>
        </p:graphicFrame>
        <p:sp>
          <p:nvSpPr>
            <p:cNvPr id="63512" name="Прямоугольник 29"/>
            <p:cNvSpPr>
              <a:spLocks noChangeArrowheads="1"/>
            </p:cNvSpPr>
            <p:nvPr/>
          </p:nvSpPr>
          <p:spPr bwMode="auto">
            <a:xfrm>
              <a:off x="4327438" y="5668292"/>
              <a:ext cx="7858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1/</a:t>
              </a:r>
              <a:r>
                <a:rPr lang="ru-RU" sz="2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  <a:endPara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5400000" flipH="1" flipV="1">
            <a:off x="4333081" y="5071269"/>
            <a:ext cx="428625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/>
          </p:cNvSpPr>
          <p:nvPr/>
        </p:nvSpPr>
        <p:spPr bwMode="auto">
          <a:xfrm>
            <a:off x="928688" y="1357313"/>
            <a:ext cx="6643687" cy="414337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eaLnBrk="0" hangingPunct="0">
              <a:buFontTx/>
              <a:buAutoNum type="arabicParenR"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Число мод = …</a:t>
            </a:r>
          </a:p>
          <a:p>
            <a:pPr marL="457200" indent="-457200"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2) Разная добротность мод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спектры …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3) Энергетическая независимость мод … … искажения «гармоничности мод» … появление «гармоник»</a:t>
            </a:r>
          </a:p>
          <a:p>
            <a:pPr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4) Большое затухание – «моды исчезают» …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7188" y="214313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7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Особенности затухающих колебаний в системе связанных осцилляторов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/>
          </p:cNvSpPr>
          <p:nvPr/>
        </p:nvSpPr>
        <p:spPr bwMode="auto">
          <a:xfrm>
            <a:off x="142844" y="214290"/>
            <a:ext cx="8286808" cy="642942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§ </a:t>
            </a:r>
            <a:r>
              <a:rPr lang="en-US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3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Свободные </a:t>
            </a: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затухающие </a:t>
            </a:r>
            <a:r>
              <a:rPr lang="ru-RU" sz="3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колебания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7188" y="928688"/>
            <a:ext cx="851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3.1. Дифференциальное уравнение для осциллятора с </a:t>
            </a:r>
            <a:r>
              <a:rPr lang="ru-RU" sz="2000" b="1" i="1" dirty="0">
                <a:solidFill>
                  <a:srgbClr val="800000"/>
                </a:solidFill>
                <a:latin typeface="+mj-lt"/>
                <a:ea typeface="Times New Roman" pitchFamily="18" charset="0"/>
              </a:rPr>
              <a:t>затуханием</a:t>
            </a:r>
            <a:endParaRPr lang="ru-RU" sz="2000" i="1" dirty="0">
              <a:latin typeface="+mj-lt"/>
            </a:endParaRPr>
          </a:p>
        </p:txBody>
      </p:sp>
      <p:grpSp>
        <p:nvGrpSpPr>
          <p:cNvPr id="30774" name="Group 54"/>
          <p:cNvGrpSpPr>
            <a:grpSpLocks noChangeAspect="1"/>
          </p:cNvGrpSpPr>
          <p:nvPr/>
        </p:nvGrpSpPr>
        <p:grpSpPr bwMode="auto">
          <a:xfrm>
            <a:off x="831850" y="1500188"/>
            <a:ext cx="7526338" cy="3143250"/>
            <a:chOff x="-6612" y="3279"/>
            <a:chExt cx="8620" cy="3600"/>
          </a:xfrm>
        </p:grpSpPr>
        <p:sp>
          <p:nvSpPr>
            <p:cNvPr id="30738" name="AutoShape 55"/>
            <p:cNvSpPr>
              <a:spLocks noChangeAspect="1" noChangeArrowheads="1"/>
            </p:cNvSpPr>
            <p:nvPr/>
          </p:nvSpPr>
          <p:spPr bwMode="auto">
            <a:xfrm>
              <a:off x="-6612" y="3279"/>
              <a:ext cx="862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739" name="Text Box 56"/>
            <p:cNvSpPr txBox="1">
              <a:spLocks noChangeArrowheads="1"/>
            </p:cNvSpPr>
            <p:nvPr/>
          </p:nvSpPr>
          <p:spPr bwMode="auto">
            <a:xfrm>
              <a:off x="-6452" y="6159"/>
              <a:ext cx="428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chemeClr val="bg1"/>
                  </a:solidFill>
                  <a:latin typeface="Times New Roman" pitchFamily="18" charset="0"/>
                </a:rPr>
                <a:t>Рис. 1. </a:t>
              </a:r>
              <a:r>
                <a:rPr lang="ru-RU" sz="1400">
                  <a:solidFill>
                    <a:schemeClr val="bg1"/>
                  </a:solidFill>
                  <a:latin typeface="Times New Roman" pitchFamily="18" charset="0"/>
                </a:rPr>
                <a:t>Пружинный маятник в вязкой среде</a:t>
              </a:r>
              <a:endParaRPr lang="ru-RU" sz="1400">
                <a:solidFill>
                  <a:schemeClr val="bg1"/>
                </a:solidFill>
              </a:endParaRPr>
            </a:p>
          </p:txBody>
        </p:sp>
        <p:grpSp>
          <p:nvGrpSpPr>
            <p:cNvPr id="30740" name="Group 57"/>
            <p:cNvGrpSpPr>
              <a:grpSpLocks/>
            </p:cNvGrpSpPr>
            <p:nvPr/>
          </p:nvGrpSpPr>
          <p:grpSpPr bwMode="auto">
            <a:xfrm>
              <a:off x="-6582" y="3770"/>
              <a:ext cx="4020" cy="2297"/>
              <a:chOff x="-1412" y="4240"/>
              <a:chExt cx="4020" cy="2297"/>
            </a:xfrm>
          </p:grpSpPr>
          <p:sp>
            <p:nvSpPr>
              <p:cNvPr id="30761" name="Rectangle 58" descr="Штриховой горизонтальный"/>
              <p:cNvSpPr>
                <a:spLocks noChangeArrowheads="1"/>
              </p:cNvSpPr>
              <p:nvPr/>
            </p:nvSpPr>
            <p:spPr bwMode="auto">
              <a:xfrm>
                <a:off x="-1412" y="4402"/>
                <a:ext cx="3364" cy="2135"/>
              </a:xfrm>
              <a:prstGeom prst="rect">
                <a:avLst/>
              </a:prstGeom>
              <a:pattFill prst="dashHorz">
                <a:fgClr>
                  <a:srgbClr val="00FFFF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62" name="Text Box 59"/>
              <p:cNvSpPr txBox="1">
                <a:spLocks noChangeArrowheads="1"/>
              </p:cNvSpPr>
              <p:nvPr/>
            </p:nvSpPr>
            <p:spPr bwMode="auto">
              <a:xfrm>
                <a:off x="1485" y="4972"/>
                <a:ext cx="51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 i="1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63" name="Text Box 60"/>
              <p:cNvSpPr txBox="1">
                <a:spLocks noChangeArrowheads="1"/>
              </p:cNvSpPr>
              <p:nvPr/>
            </p:nvSpPr>
            <p:spPr bwMode="auto">
              <a:xfrm>
                <a:off x="583" y="5834"/>
                <a:ext cx="491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bg1"/>
                    </a:solidFill>
                  </a:rPr>
                  <a:t>0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64" name="Text Box 61"/>
              <p:cNvSpPr txBox="1">
                <a:spLocks noChangeArrowheads="1"/>
              </p:cNvSpPr>
              <p:nvPr/>
            </p:nvSpPr>
            <p:spPr bwMode="auto">
              <a:xfrm>
                <a:off x="-528" y="5457"/>
                <a:ext cx="47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 i="1">
                    <a:solidFill>
                      <a:schemeClr val="bg1"/>
                    </a:solidFill>
                    <a:latin typeface="Times New Roman" pitchFamily="18" charset="0"/>
                  </a:rPr>
                  <a:t>k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65" name="Line 62"/>
              <p:cNvSpPr>
                <a:spLocks noChangeShapeType="1"/>
              </p:cNvSpPr>
              <p:nvPr/>
            </p:nvSpPr>
            <p:spPr bwMode="auto">
              <a:xfrm>
                <a:off x="-1383" y="5475"/>
                <a:ext cx="335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Line 63"/>
              <p:cNvSpPr>
                <a:spLocks noChangeShapeType="1"/>
              </p:cNvSpPr>
              <p:nvPr/>
            </p:nvSpPr>
            <p:spPr bwMode="auto">
              <a:xfrm>
                <a:off x="743" y="5128"/>
                <a:ext cx="2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7" name="Text Box 64"/>
              <p:cNvSpPr txBox="1">
                <a:spLocks noChangeArrowheads="1"/>
              </p:cNvSpPr>
              <p:nvPr/>
            </p:nvSpPr>
            <p:spPr bwMode="auto">
              <a:xfrm>
                <a:off x="1961" y="5837"/>
                <a:ext cx="647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68" name="Line 65"/>
              <p:cNvSpPr>
                <a:spLocks noChangeShapeType="1"/>
              </p:cNvSpPr>
              <p:nvPr/>
            </p:nvSpPr>
            <p:spPr bwMode="auto">
              <a:xfrm>
                <a:off x="1533" y="5114"/>
                <a:ext cx="2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9" name="Text Box 66"/>
              <p:cNvSpPr txBox="1">
                <a:spLocks noChangeArrowheads="1"/>
              </p:cNvSpPr>
              <p:nvPr/>
            </p:nvSpPr>
            <p:spPr bwMode="auto">
              <a:xfrm>
                <a:off x="1394" y="5746"/>
                <a:ext cx="402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70" name="Line 67"/>
              <p:cNvSpPr>
                <a:spLocks noChangeShapeType="1"/>
              </p:cNvSpPr>
              <p:nvPr/>
            </p:nvSpPr>
            <p:spPr bwMode="auto">
              <a:xfrm>
                <a:off x="-1403" y="5823"/>
                <a:ext cx="38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1" name="Oval 68"/>
              <p:cNvSpPr>
                <a:spLocks noChangeArrowheads="1"/>
              </p:cNvSpPr>
              <p:nvPr/>
            </p:nvSpPr>
            <p:spPr bwMode="auto">
              <a:xfrm>
                <a:off x="1411" y="5336"/>
                <a:ext cx="256" cy="25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72" name="Oval 69"/>
              <p:cNvSpPr>
                <a:spLocks noChangeArrowheads="1"/>
              </p:cNvSpPr>
              <p:nvPr/>
            </p:nvSpPr>
            <p:spPr bwMode="auto">
              <a:xfrm>
                <a:off x="612" y="5336"/>
                <a:ext cx="257" cy="25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73" name="Freeform 70"/>
              <p:cNvSpPr>
                <a:spLocks/>
              </p:cNvSpPr>
              <p:nvPr/>
            </p:nvSpPr>
            <p:spPr bwMode="auto">
              <a:xfrm>
                <a:off x="869" y="5375"/>
                <a:ext cx="526" cy="174"/>
              </a:xfrm>
              <a:custGeom>
                <a:avLst/>
                <a:gdLst>
                  <a:gd name="T0" fmla="*/ 60 w 9461"/>
                  <a:gd name="T1" fmla="*/ 2040 h 2496"/>
                  <a:gd name="T2" fmla="*/ 384 w 9461"/>
                  <a:gd name="T3" fmla="*/ 1644 h 2496"/>
                  <a:gd name="T4" fmla="*/ 576 w 9461"/>
                  <a:gd name="T5" fmla="*/ 1380 h 2496"/>
                  <a:gd name="T6" fmla="*/ 864 w 9461"/>
                  <a:gd name="T7" fmla="*/ 1008 h 2496"/>
                  <a:gd name="T8" fmla="*/ 1188 w 9461"/>
                  <a:gd name="T9" fmla="*/ 612 h 2496"/>
                  <a:gd name="T10" fmla="*/ 1416 w 9461"/>
                  <a:gd name="T11" fmla="*/ 336 h 2496"/>
                  <a:gd name="T12" fmla="*/ 1584 w 9461"/>
                  <a:gd name="T13" fmla="*/ 108 h 2496"/>
                  <a:gd name="T14" fmla="*/ 1620 w 9461"/>
                  <a:gd name="T15" fmla="*/ 48 h 2496"/>
                  <a:gd name="T16" fmla="*/ 1728 w 9461"/>
                  <a:gd name="T17" fmla="*/ 156 h 2496"/>
                  <a:gd name="T18" fmla="*/ 2052 w 9461"/>
                  <a:gd name="T19" fmla="*/ 576 h 2496"/>
                  <a:gd name="T20" fmla="*/ 2244 w 9461"/>
                  <a:gd name="T21" fmla="*/ 828 h 2496"/>
                  <a:gd name="T22" fmla="*/ 2544 w 9461"/>
                  <a:gd name="T23" fmla="*/ 1404 h 2496"/>
                  <a:gd name="T24" fmla="*/ 2700 w 9461"/>
                  <a:gd name="T25" fmla="*/ 1668 h 2496"/>
                  <a:gd name="T26" fmla="*/ 2772 w 9461"/>
                  <a:gd name="T27" fmla="*/ 1812 h 2496"/>
                  <a:gd name="T28" fmla="*/ 2964 w 9461"/>
                  <a:gd name="T29" fmla="*/ 2076 h 2496"/>
                  <a:gd name="T30" fmla="*/ 3132 w 9461"/>
                  <a:gd name="T31" fmla="*/ 2316 h 2496"/>
                  <a:gd name="T32" fmla="*/ 3192 w 9461"/>
                  <a:gd name="T33" fmla="*/ 2400 h 2496"/>
                  <a:gd name="T34" fmla="*/ 3528 w 9461"/>
                  <a:gd name="T35" fmla="*/ 1920 h 2496"/>
                  <a:gd name="T36" fmla="*/ 3588 w 9461"/>
                  <a:gd name="T37" fmla="*/ 1836 h 2496"/>
                  <a:gd name="T38" fmla="*/ 3732 w 9461"/>
                  <a:gd name="T39" fmla="*/ 1608 h 2496"/>
                  <a:gd name="T40" fmla="*/ 3804 w 9461"/>
                  <a:gd name="T41" fmla="*/ 1488 h 2496"/>
                  <a:gd name="T42" fmla="*/ 3900 w 9461"/>
                  <a:gd name="T43" fmla="*/ 1332 h 2496"/>
                  <a:gd name="T44" fmla="*/ 4200 w 9461"/>
                  <a:gd name="T45" fmla="*/ 780 h 2496"/>
                  <a:gd name="T46" fmla="*/ 4380 w 9461"/>
                  <a:gd name="T47" fmla="*/ 516 h 2496"/>
                  <a:gd name="T48" fmla="*/ 4548 w 9461"/>
                  <a:gd name="T49" fmla="*/ 216 h 2496"/>
                  <a:gd name="T50" fmla="*/ 4620 w 9461"/>
                  <a:gd name="T51" fmla="*/ 72 h 2496"/>
                  <a:gd name="T52" fmla="*/ 4668 w 9461"/>
                  <a:gd name="T53" fmla="*/ 0 h 2496"/>
                  <a:gd name="T54" fmla="*/ 4668 w 9461"/>
                  <a:gd name="T55" fmla="*/ 12 h 2496"/>
                  <a:gd name="T56" fmla="*/ 5004 w 9461"/>
                  <a:gd name="T57" fmla="*/ 480 h 2496"/>
                  <a:gd name="T58" fmla="*/ 5244 w 9461"/>
                  <a:gd name="T59" fmla="*/ 780 h 2496"/>
                  <a:gd name="T60" fmla="*/ 5484 w 9461"/>
                  <a:gd name="T61" fmla="*/ 1140 h 2496"/>
                  <a:gd name="T62" fmla="*/ 5724 w 9461"/>
                  <a:gd name="T63" fmla="*/ 1572 h 2496"/>
                  <a:gd name="T64" fmla="*/ 5796 w 9461"/>
                  <a:gd name="T65" fmla="*/ 1668 h 2496"/>
                  <a:gd name="T66" fmla="*/ 6108 w 9461"/>
                  <a:gd name="T67" fmla="*/ 2040 h 2496"/>
                  <a:gd name="T68" fmla="*/ 6240 w 9461"/>
                  <a:gd name="T69" fmla="*/ 2232 h 2496"/>
                  <a:gd name="T70" fmla="*/ 6444 w 9461"/>
                  <a:gd name="T71" fmla="*/ 2304 h 2496"/>
                  <a:gd name="T72" fmla="*/ 6720 w 9461"/>
                  <a:gd name="T73" fmla="*/ 1908 h 2496"/>
                  <a:gd name="T74" fmla="*/ 6876 w 9461"/>
                  <a:gd name="T75" fmla="*/ 1656 h 2496"/>
                  <a:gd name="T76" fmla="*/ 7116 w 9461"/>
                  <a:gd name="T77" fmla="*/ 1284 h 2496"/>
                  <a:gd name="T78" fmla="*/ 7236 w 9461"/>
                  <a:gd name="T79" fmla="*/ 1092 h 2496"/>
                  <a:gd name="T80" fmla="*/ 7572 w 9461"/>
                  <a:gd name="T81" fmla="*/ 492 h 2496"/>
                  <a:gd name="T82" fmla="*/ 7740 w 9461"/>
                  <a:gd name="T83" fmla="*/ 48 h 2496"/>
                  <a:gd name="T84" fmla="*/ 8052 w 9461"/>
                  <a:gd name="T85" fmla="*/ 468 h 2496"/>
                  <a:gd name="T86" fmla="*/ 8496 w 9461"/>
                  <a:gd name="T87" fmla="*/ 1080 h 2496"/>
                  <a:gd name="T88" fmla="*/ 8544 w 9461"/>
                  <a:gd name="T89" fmla="*/ 1176 h 2496"/>
                  <a:gd name="T90" fmla="*/ 8724 w 9461"/>
                  <a:gd name="T91" fmla="*/ 1512 h 2496"/>
                  <a:gd name="T92" fmla="*/ 9060 w 9461"/>
                  <a:gd name="T93" fmla="*/ 1908 h 2496"/>
                  <a:gd name="T94" fmla="*/ 9336 w 9461"/>
                  <a:gd name="T95" fmla="*/ 2292 h 2496"/>
                  <a:gd name="T96" fmla="*/ 9444 w 9461"/>
                  <a:gd name="T97" fmla="*/ 2496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rnd" cmpd="sng">
                <a:solidFill>
                  <a:srgbClr val="8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" name="Group 71"/>
              <p:cNvGrpSpPr>
                <a:grpSpLocks/>
              </p:cNvGrpSpPr>
              <p:nvPr/>
            </p:nvGrpSpPr>
            <p:grpSpPr bwMode="auto">
              <a:xfrm>
                <a:off x="-1398" y="5374"/>
                <a:ext cx="2053" cy="201"/>
                <a:chOff x="-202" y="5700"/>
                <a:chExt cx="1440" cy="145"/>
              </a:xfrm>
            </p:grpSpPr>
            <p:grpSp>
              <p:nvGrpSpPr>
                <p:cNvPr id="30778" name="Group 72"/>
                <p:cNvGrpSpPr>
                  <a:grpSpLocks/>
                </p:cNvGrpSpPr>
                <p:nvPr/>
              </p:nvGrpSpPr>
              <p:grpSpPr bwMode="auto">
                <a:xfrm>
                  <a:off x="374" y="5700"/>
                  <a:ext cx="864" cy="144"/>
                  <a:chOff x="2715" y="5698"/>
                  <a:chExt cx="864" cy="144"/>
                </a:xfrm>
              </p:grpSpPr>
              <p:sp>
                <p:nvSpPr>
                  <p:cNvPr id="30781" name="Freeform 73"/>
                  <p:cNvSpPr>
                    <a:spLocks/>
                  </p:cNvSpPr>
                  <p:nvPr/>
                </p:nvSpPr>
                <p:spPr bwMode="auto">
                  <a:xfrm>
                    <a:off x="2715" y="5698"/>
                    <a:ext cx="288" cy="144"/>
                  </a:xfrm>
                  <a:custGeom>
                    <a:avLst/>
                    <a:gdLst>
                      <a:gd name="T0" fmla="*/ 60 w 9461"/>
                      <a:gd name="T1" fmla="*/ 2040 h 2496"/>
                      <a:gd name="T2" fmla="*/ 384 w 9461"/>
                      <a:gd name="T3" fmla="*/ 1644 h 2496"/>
                      <a:gd name="T4" fmla="*/ 576 w 9461"/>
                      <a:gd name="T5" fmla="*/ 1380 h 2496"/>
                      <a:gd name="T6" fmla="*/ 864 w 9461"/>
                      <a:gd name="T7" fmla="*/ 1008 h 2496"/>
                      <a:gd name="T8" fmla="*/ 1188 w 9461"/>
                      <a:gd name="T9" fmla="*/ 612 h 2496"/>
                      <a:gd name="T10" fmla="*/ 1416 w 9461"/>
                      <a:gd name="T11" fmla="*/ 336 h 2496"/>
                      <a:gd name="T12" fmla="*/ 1584 w 9461"/>
                      <a:gd name="T13" fmla="*/ 108 h 2496"/>
                      <a:gd name="T14" fmla="*/ 1620 w 9461"/>
                      <a:gd name="T15" fmla="*/ 48 h 2496"/>
                      <a:gd name="T16" fmla="*/ 1728 w 9461"/>
                      <a:gd name="T17" fmla="*/ 156 h 2496"/>
                      <a:gd name="T18" fmla="*/ 2052 w 9461"/>
                      <a:gd name="T19" fmla="*/ 576 h 2496"/>
                      <a:gd name="T20" fmla="*/ 2244 w 9461"/>
                      <a:gd name="T21" fmla="*/ 828 h 2496"/>
                      <a:gd name="T22" fmla="*/ 2544 w 9461"/>
                      <a:gd name="T23" fmla="*/ 1404 h 2496"/>
                      <a:gd name="T24" fmla="*/ 2700 w 9461"/>
                      <a:gd name="T25" fmla="*/ 1668 h 2496"/>
                      <a:gd name="T26" fmla="*/ 2772 w 9461"/>
                      <a:gd name="T27" fmla="*/ 1812 h 2496"/>
                      <a:gd name="T28" fmla="*/ 2964 w 9461"/>
                      <a:gd name="T29" fmla="*/ 2076 h 2496"/>
                      <a:gd name="T30" fmla="*/ 3132 w 9461"/>
                      <a:gd name="T31" fmla="*/ 2316 h 2496"/>
                      <a:gd name="T32" fmla="*/ 3192 w 9461"/>
                      <a:gd name="T33" fmla="*/ 2400 h 2496"/>
                      <a:gd name="T34" fmla="*/ 3528 w 9461"/>
                      <a:gd name="T35" fmla="*/ 1920 h 2496"/>
                      <a:gd name="T36" fmla="*/ 3588 w 9461"/>
                      <a:gd name="T37" fmla="*/ 1836 h 2496"/>
                      <a:gd name="T38" fmla="*/ 3732 w 9461"/>
                      <a:gd name="T39" fmla="*/ 1608 h 2496"/>
                      <a:gd name="T40" fmla="*/ 3804 w 9461"/>
                      <a:gd name="T41" fmla="*/ 1488 h 2496"/>
                      <a:gd name="T42" fmla="*/ 3900 w 9461"/>
                      <a:gd name="T43" fmla="*/ 1332 h 2496"/>
                      <a:gd name="T44" fmla="*/ 4200 w 9461"/>
                      <a:gd name="T45" fmla="*/ 780 h 2496"/>
                      <a:gd name="T46" fmla="*/ 4380 w 9461"/>
                      <a:gd name="T47" fmla="*/ 516 h 2496"/>
                      <a:gd name="T48" fmla="*/ 4548 w 9461"/>
                      <a:gd name="T49" fmla="*/ 216 h 2496"/>
                      <a:gd name="T50" fmla="*/ 4620 w 9461"/>
                      <a:gd name="T51" fmla="*/ 72 h 2496"/>
                      <a:gd name="T52" fmla="*/ 4668 w 9461"/>
                      <a:gd name="T53" fmla="*/ 0 h 2496"/>
                      <a:gd name="T54" fmla="*/ 4668 w 9461"/>
                      <a:gd name="T55" fmla="*/ 12 h 2496"/>
                      <a:gd name="T56" fmla="*/ 5004 w 9461"/>
                      <a:gd name="T57" fmla="*/ 480 h 2496"/>
                      <a:gd name="T58" fmla="*/ 5244 w 9461"/>
                      <a:gd name="T59" fmla="*/ 780 h 2496"/>
                      <a:gd name="T60" fmla="*/ 5484 w 9461"/>
                      <a:gd name="T61" fmla="*/ 1140 h 2496"/>
                      <a:gd name="T62" fmla="*/ 5724 w 9461"/>
                      <a:gd name="T63" fmla="*/ 1572 h 2496"/>
                      <a:gd name="T64" fmla="*/ 5796 w 9461"/>
                      <a:gd name="T65" fmla="*/ 1668 h 2496"/>
                      <a:gd name="T66" fmla="*/ 6108 w 9461"/>
                      <a:gd name="T67" fmla="*/ 2040 h 2496"/>
                      <a:gd name="T68" fmla="*/ 6240 w 9461"/>
                      <a:gd name="T69" fmla="*/ 2232 h 2496"/>
                      <a:gd name="T70" fmla="*/ 6444 w 9461"/>
                      <a:gd name="T71" fmla="*/ 2304 h 2496"/>
                      <a:gd name="T72" fmla="*/ 6720 w 9461"/>
                      <a:gd name="T73" fmla="*/ 1908 h 2496"/>
                      <a:gd name="T74" fmla="*/ 6876 w 9461"/>
                      <a:gd name="T75" fmla="*/ 1656 h 2496"/>
                      <a:gd name="T76" fmla="*/ 7116 w 9461"/>
                      <a:gd name="T77" fmla="*/ 1284 h 2496"/>
                      <a:gd name="T78" fmla="*/ 7236 w 9461"/>
                      <a:gd name="T79" fmla="*/ 1092 h 2496"/>
                      <a:gd name="T80" fmla="*/ 7572 w 9461"/>
                      <a:gd name="T81" fmla="*/ 492 h 2496"/>
                      <a:gd name="T82" fmla="*/ 7740 w 9461"/>
                      <a:gd name="T83" fmla="*/ 48 h 2496"/>
                      <a:gd name="T84" fmla="*/ 8052 w 9461"/>
                      <a:gd name="T85" fmla="*/ 468 h 2496"/>
                      <a:gd name="T86" fmla="*/ 8496 w 9461"/>
                      <a:gd name="T87" fmla="*/ 1080 h 2496"/>
                      <a:gd name="T88" fmla="*/ 8544 w 9461"/>
                      <a:gd name="T89" fmla="*/ 1176 h 2496"/>
                      <a:gd name="T90" fmla="*/ 8724 w 9461"/>
                      <a:gd name="T91" fmla="*/ 1512 h 2496"/>
                      <a:gd name="T92" fmla="*/ 9060 w 9461"/>
                      <a:gd name="T93" fmla="*/ 1908 h 2496"/>
                      <a:gd name="T94" fmla="*/ 9336 w 9461"/>
                      <a:gd name="T95" fmla="*/ 2292 h 2496"/>
                      <a:gd name="T96" fmla="*/ 9444 w 9461"/>
                      <a:gd name="T97" fmla="*/ 2496 h 249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461"/>
                      <a:gd name="T148" fmla="*/ 0 h 2496"/>
                      <a:gd name="T149" fmla="*/ 9461 w 9461"/>
                      <a:gd name="T150" fmla="*/ 2496 h 249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82" name="Freeform 74"/>
                  <p:cNvSpPr>
                    <a:spLocks/>
                  </p:cNvSpPr>
                  <p:nvPr/>
                </p:nvSpPr>
                <p:spPr bwMode="auto">
                  <a:xfrm>
                    <a:off x="3290" y="5698"/>
                    <a:ext cx="289" cy="144"/>
                  </a:xfrm>
                  <a:custGeom>
                    <a:avLst/>
                    <a:gdLst>
                      <a:gd name="T0" fmla="*/ 60 w 9461"/>
                      <a:gd name="T1" fmla="*/ 2040 h 2496"/>
                      <a:gd name="T2" fmla="*/ 384 w 9461"/>
                      <a:gd name="T3" fmla="*/ 1644 h 2496"/>
                      <a:gd name="T4" fmla="*/ 576 w 9461"/>
                      <a:gd name="T5" fmla="*/ 1380 h 2496"/>
                      <a:gd name="T6" fmla="*/ 864 w 9461"/>
                      <a:gd name="T7" fmla="*/ 1008 h 2496"/>
                      <a:gd name="T8" fmla="*/ 1188 w 9461"/>
                      <a:gd name="T9" fmla="*/ 612 h 2496"/>
                      <a:gd name="T10" fmla="*/ 1416 w 9461"/>
                      <a:gd name="T11" fmla="*/ 336 h 2496"/>
                      <a:gd name="T12" fmla="*/ 1584 w 9461"/>
                      <a:gd name="T13" fmla="*/ 108 h 2496"/>
                      <a:gd name="T14" fmla="*/ 1620 w 9461"/>
                      <a:gd name="T15" fmla="*/ 48 h 2496"/>
                      <a:gd name="T16" fmla="*/ 1728 w 9461"/>
                      <a:gd name="T17" fmla="*/ 156 h 2496"/>
                      <a:gd name="T18" fmla="*/ 2052 w 9461"/>
                      <a:gd name="T19" fmla="*/ 576 h 2496"/>
                      <a:gd name="T20" fmla="*/ 2244 w 9461"/>
                      <a:gd name="T21" fmla="*/ 828 h 2496"/>
                      <a:gd name="T22" fmla="*/ 2544 w 9461"/>
                      <a:gd name="T23" fmla="*/ 1404 h 2496"/>
                      <a:gd name="T24" fmla="*/ 2700 w 9461"/>
                      <a:gd name="T25" fmla="*/ 1668 h 2496"/>
                      <a:gd name="T26" fmla="*/ 2772 w 9461"/>
                      <a:gd name="T27" fmla="*/ 1812 h 2496"/>
                      <a:gd name="T28" fmla="*/ 2964 w 9461"/>
                      <a:gd name="T29" fmla="*/ 2076 h 2496"/>
                      <a:gd name="T30" fmla="*/ 3132 w 9461"/>
                      <a:gd name="T31" fmla="*/ 2316 h 2496"/>
                      <a:gd name="T32" fmla="*/ 3192 w 9461"/>
                      <a:gd name="T33" fmla="*/ 2400 h 2496"/>
                      <a:gd name="T34" fmla="*/ 3528 w 9461"/>
                      <a:gd name="T35" fmla="*/ 1920 h 2496"/>
                      <a:gd name="T36" fmla="*/ 3588 w 9461"/>
                      <a:gd name="T37" fmla="*/ 1836 h 2496"/>
                      <a:gd name="T38" fmla="*/ 3732 w 9461"/>
                      <a:gd name="T39" fmla="*/ 1608 h 2496"/>
                      <a:gd name="T40" fmla="*/ 3804 w 9461"/>
                      <a:gd name="T41" fmla="*/ 1488 h 2496"/>
                      <a:gd name="T42" fmla="*/ 3900 w 9461"/>
                      <a:gd name="T43" fmla="*/ 1332 h 2496"/>
                      <a:gd name="T44" fmla="*/ 4200 w 9461"/>
                      <a:gd name="T45" fmla="*/ 780 h 2496"/>
                      <a:gd name="T46" fmla="*/ 4380 w 9461"/>
                      <a:gd name="T47" fmla="*/ 516 h 2496"/>
                      <a:gd name="T48" fmla="*/ 4548 w 9461"/>
                      <a:gd name="T49" fmla="*/ 216 h 2496"/>
                      <a:gd name="T50" fmla="*/ 4620 w 9461"/>
                      <a:gd name="T51" fmla="*/ 72 h 2496"/>
                      <a:gd name="T52" fmla="*/ 4668 w 9461"/>
                      <a:gd name="T53" fmla="*/ 0 h 2496"/>
                      <a:gd name="T54" fmla="*/ 4668 w 9461"/>
                      <a:gd name="T55" fmla="*/ 12 h 2496"/>
                      <a:gd name="T56" fmla="*/ 5004 w 9461"/>
                      <a:gd name="T57" fmla="*/ 480 h 2496"/>
                      <a:gd name="T58" fmla="*/ 5244 w 9461"/>
                      <a:gd name="T59" fmla="*/ 780 h 2496"/>
                      <a:gd name="T60" fmla="*/ 5484 w 9461"/>
                      <a:gd name="T61" fmla="*/ 1140 h 2496"/>
                      <a:gd name="T62" fmla="*/ 5724 w 9461"/>
                      <a:gd name="T63" fmla="*/ 1572 h 2496"/>
                      <a:gd name="T64" fmla="*/ 5796 w 9461"/>
                      <a:gd name="T65" fmla="*/ 1668 h 2496"/>
                      <a:gd name="T66" fmla="*/ 6108 w 9461"/>
                      <a:gd name="T67" fmla="*/ 2040 h 2496"/>
                      <a:gd name="T68" fmla="*/ 6240 w 9461"/>
                      <a:gd name="T69" fmla="*/ 2232 h 2496"/>
                      <a:gd name="T70" fmla="*/ 6444 w 9461"/>
                      <a:gd name="T71" fmla="*/ 2304 h 2496"/>
                      <a:gd name="T72" fmla="*/ 6720 w 9461"/>
                      <a:gd name="T73" fmla="*/ 1908 h 2496"/>
                      <a:gd name="T74" fmla="*/ 6876 w 9461"/>
                      <a:gd name="T75" fmla="*/ 1656 h 2496"/>
                      <a:gd name="T76" fmla="*/ 7116 w 9461"/>
                      <a:gd name="T77" fmla="*/ 1284 h 2496"/>
                      <a:gd name="T78" fmla="*/ 7236 w 9461"/>
                      <a:gd name="T79" fmla="*/ 1092 h 2496"/>
                      <a:gd name="T80" fmla="*/ 7572 w 9461"/>
                      <a:gd name="T81" fmla="*/ 492 h 2496"/>
                      <a:gd name="T82" fmla="*/ 7740 w 9461"/>
                      <a:gd name="T83" fmla="*/ 48 h 2496"/>
                      <a:gd name="T84" fmla="*/ 8052 w 9461"/>
                      <a:gd name="T85" fmla="*/ 468 h 2496"/>
                      <a:gd name="T86" fmla="*/ 8496 w 9461"/>
                      <a:gd name="T87" fmla="*/ 1080 h 2496"/>
                      <a:gd name="T88" fmla="*/ 8544 w 9461"/>
                      <a:gd name="T89" fmla="*/ 1176 h 2496"/>
                      <a:gd name="T90" fmla="*/ 8724 w 9461"/>
                      <a:gd name="T91" fmla="*/ 1512 h 2496"/>
                      <a:gd name="T92" fmla="*/ 9060 w 9461"/>
                      <a:gd name="T93" fmla="*/ 1908 h 2496"/>
                      <a:gd name="T94" fmla="*/ 9336 w 9461"/>
                      <a:gd name="T95" fmla="*/ 2292 h 2496"/>
                      <a:gd name="T96" fmla="*/ 9444 w 9461"/>
                      <a:gd name="T97" fmla="*/ 2496 h 249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461"/>
                      <a:gd name="T148" fmla="*/ 0 h 2496"/>
                      <a:gd name="T149" fmla="*/ 9461 w 9461"/>
                      <a:gd name="T150" fmla="*/ 2496 h 249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83" name="Freeform 75"/>
                  <p:cNvSpPr>
                    <a:spLocks/>
                  </p:cNvSpPr>
                  <p:nvPr/>
                </p:nvSpPr>
                <p:spPr bwMode="auto">
                  <a:xfrm>
                    <a:off x="3003" y="5698"/>
                    <a:ext cx="287" cy="144"/>
                  </a:xfrm>
                  <a:custGeom>
                    <a:avLst/>
                    <a:gdLst>
                      <a:gd name="T0" fmla="*/ 60 w 9461"/>
                      <a:gd name="T1" fmla="*/ 2040 h 2496"/>
                      <a:gd name="T2" fmla="*/ 384 w 9461"/>
                      <a:gd name="T3" fmla="*/ 1644 h 2496"/>
                      <a:gd name="T4" fmla="*/ 576 w 9461"/>
                      <a:gd name="T5" fmla="*/ 1380 h 2496"/>
                      <a:gd name="T6" fmla="*/ 864 w 9461"/>
                      <a:gd name="T7" fmla="*/ 1008 h 2496"/>
                      <a:gd name="T8" fmla="*/ 1188 w 9461"/>
                      <a:gd name="T9" fmla="*/ 612 h 2496"/>
                      <a:gd name="T10" fmla="*/ 1416 w 9461"/>
                      <a:gd name="T11" fmla="*/ 336 h 2496"/>
                      <a:gd name="T12" fmla="*/ 1584 w 9461"/>
                      <a:gd name="T13" fmla="*/ 108 h 2496"/>
                      <a:gd name="T14" fmla="*/ 1620 w 9461"/>
                      <a:gd name="T15" fmla="*/ 48 h 2496"/>
                      <a:gd name="T16" fmla="*/ 1728 w 9461"/>
                      <a:gd name="T17" fmla="*/ 156 h 2496"/>
                      <a:gd name="T18" fmla="*/ 2052 w 9461"/>
                      <a:gd name="T19" fmla="*/ 576 h 2496"/>
                      <a:gd name="T20" fmla="*/ 2244 w 9461"/>
                      <a:gd name="T21" fmla="*/ 828 h 2496"/>
                      <a:gd name="T22" fmla="*/ 2544 w 9461"/>
                      <a:gd name="T23" fmla="*/ 1404 h 2496"/>
                      <a:gd name="T24" fmla="*/ 2700 w 9461"/>
                      <a:gd name="T25" fmla="*/ 1668 h 2496"/>
                      <a:gd name="T26" fmla="*/ 2772 w 9461"/>
                      <a:gd name="T27" fmla="*/ 1812 h 2496"/>
                      <a:gd name="T28" fmla="*/ 2964 w 9461"/>
                      <a:gd name="T29" fmla="*/ 2076 h 2496"/>
                      <a:gd name="T30" fmla="*/ 3132 w 9461"/>
                      <a:gd name="T31" fmla="*/ 2316 h 2496"/>
                      <a:gd name="T32" fmla="*/ 3192 w 9461"/>
                      <a:gd name="T33" fmla="*/ 2400 h 2496"/>
                      <a:gd name="T34" fmla="*/ 3528 w 9461"/>
                      <a:gd name="T35" fmla="*/ 1920 h 2496"/>
                      <a:gd name="T36" fmla="*/ 3588 w 9461"/>
                      <a:gd name="T37" fmla="*/ 1836 h 2496"/>
                      <a:gd name="T38" fmla="*/ 3732 w 9461"/>
                      <a:gd name="T39" fmla="*/ 1608 h 2496"/>
                      <a:gd name="T40" fmla="*/ 3804 w 9461"/>
                      <a:gd name="T41" fmla="*/ 1488 h 2496"/>
                      <a:gd name="T42" fmla="*/ 3900 w 9461"/>
                      <a:gd name="T43" fmla="*/ 1332 h 2496"/>
                      <a:gd name="T44" fmla="*/ 4200 w 9461"/>
                      <a:gd name="T45" fmla="*/ 780 h 2496"/>
                      <a:gd name="T46" fmla="*/ 4380 w 9461"/>
                      <a:gd name="T47" fmla="*/ 516 h 2496"/>
                      <a:gd name="T48" fmla="*/ 4548 w 9461"/>
                      <a:gd name="T49" fmla="*/ 216 h 2496"/>
                      <a:gd name="T50" fmla="*/ 4620 w 9461"/>
                      <a:gd name="T51" fmla="*/ 72 h 2496"/>
                      <a:gd name="T52" fmla="*/ 4668 w 9461"/>
                      <a:gd name="T53" fmla="*/ 0 h 2496"/>
                      <a:gd name="T54" fmla="*/ 4668 w 9461"/>
                      <a:gd name="T55" fmla="*/ 12 h 2496"/>
                      <a:gd name="T56" fmla="*/ 5004 w 9461"/>
                      <a:gd name="T57" fmla="*/ 480 h 2496"/>
                      <a:gd name="T58" fmla="*/ 5244 w 9461"/>
                      <a:gd name="T59" fmla="*/ 780 h 2496"/>
                      <a:gd name="T60" fmla="*/ 5484 w 9461"/>
                      <a:gd name="T61" fmla="*/ 1140 h 2496"/>
                      <a:gd name="T62" fmla="*/ 5724 w 9461"/>
                      <a:gd name="T63" fmla="*/ 1572 h 2496"/>
                      <a:gd name="T64" fmla="*/ 5796 w 9461"/>
                      <a:gd name="T65" fmla="*/ 1668 h 2496"/>
                      <a:gd name="T66" fmla="*/ 6108 w 9461"/>
                      <a:gd name="T67" fmla="*/ 2040 h 2496"/>
                      <a:gd name="T68" fmla="*/ 6240 w 9461"/>
                      <a:gd name="T69" fmla="*/ 2232 h 2496"/>
                      <a:gd name="T70" fmla="*/ 6444 w 9461"/>
                      <a:gd name="T71" fmla="*/ 2304 h 2496"/>
                      <a:gd name="T72" fmla="*/ 6720 w 9461"/>
                      <a:gd name="T73" fmla="*/ 1908 h 2496"/>
                      <a:gd name="T74" fmla="*/ 6876 w 9461"/>
                      <a:gd name="T75" fmla="*/ 1656 h 2496"/>
                      <a:gd name="T76" fmla="*/ 7116 w 9461"/>
                      <a:gd name="T77" fmla="*/ 1284 h 2496"/>
                      <a:gd name="T78" fmla="*/ 7236 w 9461"/>
                      <a:gd name="T79" fmla="*/ 1092 h 2496"/>
                      <a:gd name="T80" fmla="*/ 7572 w 9461"/>
                      <a:gd name="T81" fmla="*/ 492 h 2496"/>
                      <a:gd name="T82" fmla="*/ 7740 w 9461"/>
                      <a:gd name="T83" fmla="*/ 48 h 2496"/>
                      <a:gd name="T84" fmla="*/ 8052 w 9461"/>
                      <a:gd name="T85" fmla="*/ 468 h 2496"/>
                      <a:gd name="T86" fmla="*/ 8496 w 9461"/>
                      <a:gd name="T87" fmla="*/ 1080 h 2496"/>
                      <a:gd name="T88" fmla="*/ 8544 w 9461"/>
                      <a:gd name="T89" fmla="*/ 1176 h 2496"/>
                      <a:gd name="T90" fmla="*/ 8724 w 9461"/>
                      <a:gd name="T91" fmla="*/ 1512 h 2496"/>
                      <a:gd name="T92" fmla="*/ 9060 w 9461"/>
                      <a:gd name="T93" fmla="*/ 1908 h 2496"/>
                      <a:gd name="T94" fmla="*/ 9336 w 9461"/>
                      <a:gd name="T95" fmla="*/ 2292 h 2496"/>
                      <a:gd name="T96" fmla="*/ 9444 w 9461"/>
                      <a:gd name="T97" fmla="*/ 2496 h 249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461"/>
                      <a:gd name="T148" fmla="*/ 0 h 2496"/>
                      <a:gd name="T149" fmla="*/ 9461 w 9461"/>
                      <a:gd name="T150" fmla="*/ 2496 h 249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779" name="Freeform 76"/>
                <p:cNvSpPr>
                  <a:spLocks/>
                </p:cNvSpPr>
                <p:nvPr/>
              </p:nvSpPr>
              <p:spPr bwMode="auto">
                <a:xfrm>
                  <a:off x="-202" y="5701"/>
                  <a:ext cx="288" cy="144"/>
                </a:xfrm>
                <a:custGeom>
                  <a:avLst/>
                  <a:gdLst>
                    <a:gd name="T0" fmla="*/ 60 w 9461"/>
                    <a:gd name="T1" fmla="*/ 2040 h 2496"/>
                    <a:gd name="T2" fmla="*/ 384 w 9461"/>
                    <a:gd name="T3" fmla="*/ 1644 h 2496"/>
                    <a:gd name="T4" fmla="*/ 576 w 9461"/>
                    <a:gd name="T5" fmla="*/ 1380 h 2496"/>
                    <a:gd name="T6" fmla="*/ 864 w 9461"/>
                    <a:gd name="T7" fmla="*/ 1008 h 2496"/>
                    <a:gd name="T8" fmla="*/ 1188 w 9461"/>
                    <a:gd name="T9" fmla="*/ 612 h 2496"/>
                    <a:gd name="T10" fmla="*/ 1416 w 9461"/>
                    <a:gd name="T11" fmla="*/ 336 h 2496"/>
                    <a:gd name="T12" fmla="*/ 1584 w 9461"/>
                    <a:gd name="T13" fmla="*/ 108 h 2496"/>
                    <a:gd name="T14" fmla="*/ 1620 w 9461"/>
                    <a:gd name="T15" fmla="*/ 48 h 2496"/>
                    <a:gd name="T16" fmla="*/ 1728 w 9461"/>
                    <a:gd name="T17" fmla="*/ 156 h 2496"/>
                    <a:gd name="T18" fmla="*/ 2052 w 9461"/>
                    <a:gd name="T19" fmla="*/ 576 h 2496"/>
                    <a:gd name="T20" fmla="*/ 2244 w 9461"/>
                    <a:gd name="T21" fmla="*/ 828 h 2496"/>
                    <a:gd name="T22" fmla="*/ 2544 w 9461"/>
                    <a:gd name="T23" fmla="*/ 1404 h 2496"/>
                    <a:gd name="T24" fmla="*/ 2700 w 9461"/>
                    <a:gd name="T25" fmla="*/ 1668 h 2496"/>
                    <a:gd name="T26" fmla="*/ 2772 w 9461"/>
                    <a:gd name="T27" fmla="*/ 1812 h 2496"/>
                    <a:gd name="T28" fmla="*/ 2964 w 9461"/>
                    <a:gd name="T29" fmla="*/ 2076 h 2496"/>
                    <a:gd name="T30" fmla="*/ 3132 w 9461"/>
                    <a:gd name="T31" fmla="*/ 2316 h 2496"/>
                    <a:gd name="T32" fmla="*/ 3192 w 9461"/>
                    <a:gd name="T33" fmla="*/ 2400 h 2496"/>
                    <a:gd name="T34" fmla="*/ 3528 w 9461"/>
                    <a:gd name="T35" fmla="*/ 1920 h 2496"/>
                    <a:gd name="T36" fmla="*/ 3588 w 9461"/>
                    <a:gd name="T37" fmla="*/ 1836 h 2496"/>
                    <a:gd name="T38" fmla="*/ 3732 w 9461"/>
                    <a:gd name="T39" fmla="*/ 1608 h 2496"/>
                    <a:gd name="T40" fmla="*/ 3804 w 9461"/>
                    <a:gd name="T41" fmla="*/ 1488 h 2496"/>
                    <a:gd name="T42" fmla="*/ 3900 w 9461"/>
                    <a:gd name="T43" fmla="*/ 1332 h 2496"/>
                    <a:gd name="T44" fmla="*/ 4200 w 9461"/>
                    <a:gd name="T45" fmla="*/ 780 h 2496"/>
                    <a:gd name="T46" fmla="*/ 4380 w 9461"/>
                    <a:gd name="T47" fmla="*/ 516 h 2496"/>
                    <a:gd name="T48" fmla="*/ 4548 w 9461"/>
                    <a:gd name="T49" fmla="*/ 216 h 2496"/>
                    <a:gd name="T50" fmla="*/ 4620 w 9461"/>
                    <a:gd name="T51" fmla="*/ 72 h 2496"/>
                    <a:gd name="T52" fmla="*/ 4668 w 9461"/>
                    <a:gd name="T53" fmla="*/ 0 h 2496"/>
                    <a:gd name="T54" fmla="*/ 4668 w 9461"/>
                    <a:gd name="T55" fmla="*/ 12 h 2496"/>
                    <a:gd name="T56" fmla="*/ 5004 w 9461"/>
                    <a:gd name="T57" fmla="*/ 480 h 2496"/>
                    <a:gd name="T58" fmla="*/ 5244 w 9461"/>
                    <a:gd name="T59" fmla="*/ 780 h 2496"/>
                    <a:gd name="T60" fmla="*/ 5484 w 9461"/>
                    <a:gd name="T61" fmla="*/ 1140 h 2496"/>
                    <a:gd name="T62" fmla="*/ 5724 w 9461"/>
                    <a:gd name="T63" fmla="*/ 1572 h 2496"/>
                    <a:gd name="T64" fmla="*/ 5796 w 9461"/>
                    <a:gd name="T65" fmla="*/ 1668 h 2496"/>
                    <a:gd name="T66" fmla="*/ 6108 w 9461"/>
                    <a:gd name="T67" fmla="*/ 2040 h 2496"/>
                    <a:gd name="T68" fmla="*/ 6240 w 9461"/>
                    <a:gd name="T69" fmla="*/ 2232 h 2496"/>
                    <a:gd name="T70" fmla="*/ 6444 w 9461"/>
                    <a:gd name="T71" fmla="*/ 2304 h 2496"/>
                    <a:gd name="T72" fmla="*/ 6720 w 9461"/>
                    <a:gd name="T73" fmla="*/ 1908 h 2496"/>
                    <a:gd name="T74" fmla="*/ 6876 w 9461"/>
                    <a:gd name="T75" fmla="*/ 1656 h 2496"/>
                    <a:gd name="T76" fmla="*/ 7116 w 9461"/>
                    <a:gd name="T77" fmla="*/ 1284 h 2496"/>
                    <a:gd name="T78" fmla="*/ 7236 w 9461"/>
                    <a:gd name="T79" fmla="*/ 1092 h 2496"/>
                    <a:gd name="T80" fmla="*/ 7572 w 9461"/>
                    <a:gd name="T81" fmla="*/ 492 h 2496"/>
                    <a:gd name="T82" fmla="*/ 7740 w 9461"/>
                    <a:gd name="T83" fmla="*/ 48 h 2496"/>
                    <a:gd name="T84" fmla="*/ 8052 w 9461"/>
                    <a:gd name="T85" fmla="*/ 468 h 2496"/>
                    <a:gd name="T86" fmla="*/ 8496 w 9461"/>
                    <a:gd name="T87" fmla="*/ 1080 h 2496"/>
                    <a:gd name="T88" fmla="*/ 8544 w 9461"/>
                    <a:gd name="T89" fmla="*/ 1176 h 2496"/>
                    <a:gd name="T90" fmla="*/ 8724 w 9461"/>
                    <a:gd name="T91" fmla="*/ 1512 h 2496"/>
                    <a:gd name="T92" fmla="*/ 9060 w 9461"/>
                    <a:gd name="T93" fmla="*/ 1908 h 2496"/>
                    <a:gd name="T94" fmla="*/ 9336 w 9461"/>
                    <a:gd name="T95" fmla="*/ 2292 h 2496"/>
                    <a:gd name="T96" fmla="*/ 9444 w 9461"/>
                    <a:gd name="T97" fmla="*/ 2496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0" name="Freeform 77"/>
                <p:cNvSpPr>
                  <a:spLocks/>
                </p:cNvSpPr>
                <p:nvPr/>
              </p:nvSpPr>
              <p:spPr bwMode="auto">
                <a:xfrm>
                  <a:off x="88" y="5701"/>
                  <a:ext cx="287" cy="144"/>
                </a:xfrm>
                <a:custGeom>
                  <a:avLst/>
                  <a:gdLst>
                    <a:gd name="T0" fmla="*/ 60 w 9461"/>
                    <a:gd name="T1" fmla="*/ 2040 h 2496"/>
                    <a:gd name="T2" fmla="*/ 384 w 9461"/>
                    <a:gd name="T3" fmla="*/ 1644 h 2496"/>
                    <a:gd name="T4" fmla="*/ 576 w 9461"/>
                    <a:gd name="T5" fmla="*/ 1380 h 2496"/>
                    <a:gd name="T6" fmla="*/ 864 w 9461"/>
                    <a:gd name="T7" fmla="*/ 1008 h 2496"/>
                    <a:gd name="T8" fmla="*/ 1188 w 9461"/>
                    <a:gd name="T9" fmla="*/ 612 h 2496"/>
                    <a:gd name="T10" fmla="*/ 1416 w 9461"/>
                    <a:gd name="T11" fmla="*/ 336 h 2496"/>
                    <a:gd name="T12" fmla="*/ 1584 w 9461"/>
                    <a:gd name="T13" fmla="*/ 108 h 2496"/>
                    <a:gd name="T14" fmla="*/ 1620 w 9461"/>
                    <a:gd name="T15" fmla="*/ 48 h 2496"/>
                    <a:gd name="T16" fmla="*/ 1728 w 9461"/>
                    <a:gd name="T17" fmla="*/ 156 h 2496"/>
                    <a:gd name="T18" fmla="*/ 2052 w 9461"/>
                    <a:gd name="T19" fmla="*/ 576 h 2496"/>
                    <a:gd name="T20" fmla="*/ 2244 w 9461"/>
                    <a:gd name="T21" fmla="*/ 828 h 2496"/>
                    <a:gd name="T22" fmla="*/ 2544 w 9461"/>
                    <a:gd name="T23" fmla="*/ 1404 h 2496"/>
                    <a:gd name="T24" fmla="*/ 2700 w 9461"/>
                    <a:gd name="T25" fmla="*/ 1668 h 2496"/>
                    <a:gd name="T26" fmla="*/ 2772 w 9461"/>
                    <a:gd name="T27" fmla="*/ 1812 h 2496"/>
                    <a:gd name="T28" fmla="*/ 2964 w 9461"/>
                    <a:gd name="T29" fmla="*/ 2076 h 2496"/>
                    <a:gd name="T30" fmla="*/ 3132 w 9461"/>
                    <a:gd name="T31" fmla="*/ 2316 h 2496"/>
                    <a:gd name="T32" fmla="*/ 3192 w 9461"/>
                    <a:gd name="T33" fmla="*/ 2400 h 2496"/>
                    <a:gd name="T34" fmla="*/ 3528 w 9461"/>
                    <a:gd name="T35" fmla="*/ 1920 h 2496"/>
                    <a:gd name="T36" fmla="*/ 3588 w 9461"/>
                    <a:gd name="T37" fmla="*/ 1836 h 2496"/>
                    <a:gd name="T38" fmla="*/ 3732 w 9461"/>
                    <a:gd name="T39" fmla="*/ 1608 h 2496"/>
                    <a:gd name="T40" fmla="*/ 3804 w 9461"/>
                    <a:gd name="T41" fmla="*/ 1488 h 2496"/>
                    <a:gd name="T42" fmla="*/ 3900 w 9461"/>
                    <a:gd name="T43" fmla="*/ 1332 h 2496"/>
                    <a:gd name="T44" fmla="*/ 4200 w 9461"/>
                    <a:gd name="T45" fmla="*/ 780 h 2496"/>
                    <a:gd name="T46" fmla="*/ 4380 w 9461"/>
                    <a:gd name="T47" fmla="*/ 516 h 2496"/>
                    <a:gd name="T48" fmla="*/ 4548 w 9461"/>
                    <a:gd name="T49" fmla="*/ 216 h 2496"/>
                    <a:gd name="T50" fmla="*/ 4620 w 9461"/>
                    <a:gd name="T51" fmla="*/ 72 h 2496"/>
                    <a:gd name="T52" fmla="*/ 4668 w 9461"/>
                    <a:gd name="T53" fmla="*/ 0 h 2496"/>
                    <a:gd name="T54" fmla="*/ 4668 w 9461"/>
                    <a:gd name="T55" fmla="*/ 12 h 2496"/>
                    <a:gd name="T56" fmla="*/ 5004 w 9461"/>
                    <a:gd name="T57" fmla="*/ 480 h 2496"/>
                    <a:gd name="T58" fmla="*/ 5244 w 9461"/>
                    <a:gd name="T59" fmla="*/ 780 h 2496"/>
                    <a:gd name="T60" fmla="*/ 5484 w 9461"/>
                    <a:gd name="T61" fmla="*/ 1140 h 2496"/>
                    <a:gd name="T62" fmla="*/ 5724 w 9461"/>
                    <a:gd name="T63" fmla="*/ 1572 h 2496"/>
                    <a:gd name="T64" fmla="*/ 5796 w 9461"/>
                    <a:gd name="T65" fmla="*/ 1668 h 2496"/>
                    <a:gd name="T66" fmla="*/ 6108 w 9461"/>
                    <a:gd name="T67" fmla="*/ 2040 h 2496"/>
                    <a:gd name="T68" fmla="*/ 6240 w 9461"/>
                    <a:gd name="T69" fmla="*/ 2232 h 2496"/>
                    <a:gd name="T70" fmla="*/ 6444 w 9461"/>
                    <a:gd name="T71" fmla="*/ 2304 h 2496"/>
                    <a:gd name="T72" fmla="*/ 6720 w 9461"/>
                    <a:gd name="T73" fmla="*/ 1908 h 2496"/>
                    <a:gd name="T74" fmla="*/ 6876 w 9461"/>
                    <a:gd name="T75" fmla="*/ 1656 h 2496"/>
                    <a:gd name="T76" fmla="*/ 7116 w 9461"/>
                    <a:gd name="T77" fmla="*/ 1284 h 2496"/>
                    <a:gd name="T78" fmla="*/ 7236 w 9461"/>
                    <a:gd name="T79" fmla="*/ 1092 h 2496"/>
                    <a:gd name="T80" fmla="*/ 7572 w 9461"/>
                    <a:gd name="T81" fmla="*/ 492 h 2496"/>
                    <a:gd name="T82" fmla="*/ 7740 w 9461"/>
                    <a:gd name="T83" fmla="*/ 48 h 2496"/>
                    <a:gd name="T84" fmla="*/ 8052 w 9461"/>
                    <a:gd name="T85" fmla="*/ 468 h 2496"/>
                    <a:gd name="T86" fmla="*/ 8496 w 9461"/>
                    <a:gd name="T87" fmla="*/ 1080 h 2496"/>
                    <a:gd name="T88" fmla="*/ 8544 w 9461"/>
                    <a:gd name="T89" fmla="*/ 1176 h 2496"/>
                    <a:gd name="T90" fmla="*/ 8724 w 9461"/>
                    <a:gd name="T91" fmla="*/ 1512 h 2496"/>
                    <a:gd name="T92" fmla="*/ 9060 w 9461"/>
                    <a:gd name="T93" fmla="*/ 1908 h 2496"/>
                    <a:gd name="T94" fmla="*/ 9336 w 9461"/>
                    <a:gd name="T95" fmla="*/ 2292 h 2496"/>
                    <a:gd name="T96" fmla="*/ 9444 w 9461"/>
                    <a:gd name="T97" fmla="*/ 2496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775" name="AutoShape 78"/>
              <p:cNvSpPr>
                <a:spLocks noChangeArrowheads="1"/>
              </p:cNvSpPr>
              <p:nvPr/>
            </p:nvSpPr>
            <p:spPr bwMode="auto">
              <a:xfrm>
                <a:off x="469" y="4240"/>
                <a:ext cx="1458" cy="818"/>
              </a:xfrm>
              <a:prstGeom prst="cloudCallout">
                <a:avLst>
                  <a:gd name="adj1" fmla="val -56241"/>
                  <a:gd name="adj2" fmla="val 51079"/>
                </a:avLst>
              </a:prstGeom>
              <a:solidFill>
                <a:srgbClr val="CCFFFF">
                  <a:alpha val="27058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76" name="Text Box 79"/>
              <p:cNvSpPr txBox="1">
                <a:spLocks noChangeArrowheads="1"/>
              </p:cNvSpPr>
              <p:nvPr/>
            </p:nvSpPr>
            <p:spPr bwMode="auto">
              <a:xfrm>
                <a:off x="1021" y="4318"/>
                <a:ext cx="57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ru-RU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0777" name="Text Box 80"/>
              <p:cNvSpPr txBox="1">
                <a:spLocks noChangeArrowheads="1"/>
              </p:cNvSpPr>
              <p:nvPr/>
            </p:nvSpPr>
            <p:spPr bwMode="auto">
              <a:xfrm>
                <a:off x="-758" y="4322"/>
                <a:ext cx="1800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b="1" i="1">
                    <a:solidFill>
                      <a:srgbClr val="FF0000"/>
                    </a:solidFill>
                    <a:latin typeface="Times New Roman" pitchFamily="18" charset="0"/>
                  </a:rPr>
                  <a:t>Вязкость среды</a:t>
                </a:r>
                <a:r>
                  <a:rPr lang="ru-RU" b="1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0741" name="Text Box 81"/>
            <p:cNvSpPr txBox="1">
              <a:spLocks noChangeArrowheads="1"/>
            </p:cNvSpPr>
            <p:nvPr/>
          </p:nvSpPr>
          <p:spPr bwMode="auto">
            <a:xfrm>
              <a:off x="108" y="3319"/>
              <a:ext cx="53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-849" y="3739"/>
              <a:ext cx="2607" cy="2379"/>
              <a:chOff x="-849" y="3739"/>
              <a:chExt cx="2607" cy="2379"/>
            </a:xfrm>
          </p:grpSpPr>
          <p:sp>
            <p:nvSpPr>
              <p:cNvPr id="30743" name="Text Box 83"/>
              <p:cNvSpPr txBox="1">
                <a:spLocks noChangeArrowheads="1"/>
              </p:cNvSpPr>
              <p:nvPr/>
            </p:nvSpPr>
            <p:spPr bwMode="auto">
              <a:xfrm>
                <a:off x="-849" y="4539"/>
                <a:ext cx="537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</a:rPr>
                  <a:t>L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44" name="Text Box 84"/>
              <p:cNvSpPr txBox="1">
                <a:spLocks noChangeArrowheads="1"/>
              </p:cNvSpPr>
              <p:nvPr/>
            </p:nvSpPr>
            <p:spPr bwMode="auto">
              <a:xfrm>
                <a:off x="1168" y="4489"/>
                <a:ext cx="590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ru-RU" i="1">
                    <a:solidFill>
                      <a:schemeClr val="bg1"/>
                    </a:solidFill>
                    <a:latin typeface="Times New Roman" pitchFamily="18" charset="0"/>
                  </a:rPr>
                  <a:t>С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745" name="Text Box 85"/>
              <p:cNvSpPr txBox="1">
                <a:spLocks noChangeArrowheads="1"/>
              </p:cNvSpPr>
              <p:nvPr/>
            </p:nvSpPr>
            <p:spPr bwMode="auto">
              <a:xfrm>
                <a:off x="968" y="4999"/>
                <a:ext cx="554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solidFill>
                      <a:schemeClr val="bg1"/>
                    </a:solidFill>
                  </a:rPr>
                  <a:t>–</a:t>
                </a:r>
              </a:p>
            </p:txBody>
          </p:sp>
          <p:sp>
            <p:nvSpPr>
              <p:cNvPr id="30746" name="Text Box 86"/>
              <p:cNvSpPr txBox="1">
                <a:spLocks noChangeArrowheads="1"/>
              </p:cNvSpPr>
              <p:nvPr/>
            </p:nvSpPr>
            <p:spPr bwMode="auto">
              <a:xfrm>
                <a:off x="948" y="4359"/>
                <a:ext cx="36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b="1">
                    <a:solidFill>
                      <a:schemeClr val="bg1"/>
                    </a:solidFill>
                    <a:latin typeface="Times New Roman" pitchFamily="18" charset="0"/>
                  </a:rPr>
                  <a:t>+</a:t>
                </a:r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747" name="Group 87"/>
              <p:cNvGrpSpPr>
                <a:grpSpLocks/>
              </p:cNvGrpSpPr>
              <p:nvPr/>
            </p:nvGrpSpPr>
            <p:grpSpPr bwMode="auto">
              <a:xfrm>
                <a:off x="-388" y="4454"/>
                <a:ext cx="206" cy="967"/>
                <a:chOff x="3163" y="5220"/>
                <a:chExt cx="145" cy="612"/>
              </a:xfrm>
            </p:grpSpPr>
            <p:sp>
              <p:nvSpPr>
                <p:cNvPr id="30758" name="Arc 88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9" name="Arc 89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0" name="Arc 90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748" name="Line 91"/>
              <p:cNvSpPr>
                <a:spLocks noChangeShapeType="1"/>
              </p:cNvSpPr>
              <p:nvPr/>
            </p:nvSpPr>
            <p:spPr bwMode="auto">
              <a:xfrm rot="5400000" flipH="1" flipV="1">
                <a:off x="368" y="5515"/>
                <a:ext cx="2" cy="1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Line 92"/>
              <p:cNvSpPr>
                <a:spLocks noChangeShapeType="1"/>
              </p:cNvSpPr>
              <p:nvPr/>
            </p:nvSpPr>
            <p:spPr bwMode="auto">
              <a:xfrm rot="5400000" flipH="1">
                <a:off x="-510" y="4132"/>
                <a:ext cx="6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Line 93"/>
              <p:cNvSpPr>
                <a:spLocks noChangeShapeType="1"/>
              </p:cNvSpPr>
              <p:nvPr/>
            </p:nvSpPr>
            <p:spPr bwMode="auto">
              <a:xfrm rot="5400000" flipH="1" flipV="1">
                <a:off x="381" y="3235"/>
                <a:ext cx="2" cy="1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Line 94"/>
              <p:cNvSpPr>
                <a:spLocks noChangeShapeType="1"/>
              </p:cNvSpPr>
              <p:nvPr/>
            </p:nvSpPr>
            <p:spPr bwMode="auto">
              <a:xfrm rot="5400000" flipH="1">
                <a:off x="448" y="4329"/>
                <a:ext cx="10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Line 95"/>
              <p:cNvSpPr>
                <a:spLocks noChangeShapeType="1"/>
              </p:cNvSpPr>
              <p:nvPr/>
            </p:nvSpPr>
            <p:spPr bwMode="auto">
              <a:xfrm rot="5400000" flipH="1">
                <a:off x="959" y="4855"/>
                <a:ext cx="1" cy="45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Line 96"/>
              <p:cNvSpPr>
                <a:spLocks noChangeShapeType="1"/>
              </p:cNvSpPr>
              <p:nvPr/>
            </p:nvSpPr>
            <p:spPr bwMode="auto">
              <a:xfrm rot="5400000" flipH="1">
                <a:off x="959" y="4608"/>
                <a:ext cx="2" cy="45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Line 97"/>
              <p:cNvSpPr>
                <a:spLocks noChangeShapeType="1"/>
              </p:cNvSpPr>
              <p:nvPr/>
            </p:nvSpPr>
            <p:spPr bwMode="auto">
              <a:xfrm rot="5400000" flipH="1">
                <a:off x="448" y="5610"/>
                <a:ext cx="101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Arc 98"/>
              <p:cNvSpPr>
                <a:spLocks/>
              </p:cNvSpPr>
              <p:nvPr/>
            </p:nvSpPr>
            <p:spPr bwMode="auto">
              <a:xfrm>
                <a:off x="47" y="4085"/>
                <a:ext cx="478" cy="1707"/>
              </a:xfrm>
              <a:custGeom>
                <a:avLst/>
                <a:gdLst>
                  <a:gd name="T0" fmla="*/ 478 w 40292"/>
                  <a:gd name="T1" fmla="*/ 1281 h 43200"/>
                  <a:gd name="T2" fmla="*/ 444 w 40292"/>
                  <a:gd name="T3" fmla="*/ 274 h 43200"/>
                  <a:gd name="T4" fmla="*/ 256 w 40292"/>
                  <a:gd name="T5" fmla="*/ 854 h 43200"/>
                  <a:gd name="T6" fmla="*/ 0 60000 65536"/>
                  <a:gd name="T7" fmla="*/ 0 60000 65536"/>
                  <a:gd name="T8" fmla="*/ 0 60000 65536"/>
                  <a:gd name="T9" fmla="*/ 0 w 40292"/>
                  <a:gd name="T10" fmla="*/ 0 h 43200"/>
                  <a:gd name="T11" fmla="*/ 40292 w 4029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92" h="43200" fill="none" extrusionOk="0">
                    <a:moveTo>
                      <a:pt x="40291" y="32424"/>
                    </a:moveTo>
                    <a:cubicBezTo>
                      <a:pt x="36429" y="39093"/>
                      <a:pt x="2930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615" y="-1"/>
                      <a:pt x="33359" y="2508"/>
                      <a:pt x="37447" y="6922"/>
                    </a:cubicBezTo>
                  </a:path>
                  <a:path w="40292" h="43200" stroke="0" extrusionOk="0">
                    <a:moveTo>
                      <a:pt x="40291" y="32424"/>
                    </a:moveTo>
                    <a:cubicBezTo>
                      <a:pt x="36429" y="39093"/>
                      <a:pt x="2930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615" y="-1"/>
                      <a:pt x="33359" y="2508"/>
                      <a:pt x="37447" y="69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Line 99"/>
              <p:cNvSpPr>
                <a:spLocks noChangeShapeType="1"/>
              </p:cNvSpPr>
              <p:nvPr/>
            </p:nvSpPr>
            <p:spPr bwMode="auto">
              <a:xfrm rot="5400000" flipH="1">
                <a:off x="-541" y="5773"/>
                <a:ext cx="6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Rectangle 100"/>
              <p:cNvSpPr>
                <a:spLocks noChangeArrowheads="1"/>
              </p:cNvSpPr>
              <p:nvPr/>
            </p:nvSpPr>
            <p:spPr bwMode="auto">
              <a:xfrm flipH="1">
                <a:off x="72" y="3739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1" name="Text Box 56"/>
          <p:cNvSpPr txBox="1">
            <a:spLocks noChangeArrowheads="1"/>
          </p:cNvSpPr>
          <p:nvPr/>
        </p:nvSpPr>
        <p:spPr bwMode="auto">
          <a:xfrm>
            <a:off x="5543550" y="4000500"/>
            <a:ext cx="2600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Рис.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Контур с затуханием</a:t>
            </a:r>
          </a:p>
        </p:txBody>
      </p:sp>
      <p:sp>
        <p:nvSpPr>
          <p:cNvPr id="307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000125" y="4643438"/>
          <a:ext cx="2700338" cy="500062"/>
        </p:xfrm>
        <a:graphic>
          <a:graphicData uri="http://schemas.openxmlformats.org/presentationml/2006/ole">
            <p:oleObj spid="_x0000_s30724" name="Формула" r:id="rId4" imgW="1028700" imgH="190500" progId="Equation.3">
              <p:embed/>
            </p:oleObj>
          </a:graphicData>
        </a:graphic>
      </p:graphicFrame>
      <p:sp>
        <p:nvSpPr>
          <p:cNvPr id="30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803900" y="4475163"/>
          <a:ext cx="2411413" cy="928687"/>
        </p:xfrm>
        <a:graphic>
          <a:graphicData uri="http://schemas.openxmlformats.org/presentationml/2006/ole">
            <p:oleObj spid="_x0000_s30726" name="Формула" r:id="rId5" imgW="1181100" imgH="457200" progId="Equation.3">
              <p:embed/>
            </p:oleObj>
          </a:graphicData>
        </a:graphic>
      </p:graphicFrame>
      <p:sp>
        <p:nvSpPr>
          <p:cNvPr id="307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3214688" y="5500688"/>
          <a:ext cx="2514600" cy="495300"/>
        </p:xfrm>
        <a:graphic>
          <a:graphicData uri="http://schemas.openxmlformats.org/presentationml/2006/ole">
            <p:oleObj spid="_x0000_s30728" name="Формула" r:id="rId6" imgW="1358310" imgH="266584" progId="Equation.3">
              <p:embed/>
            </p:oleObj>
          </a:graphicData>
        </a:graphic>
      </p:graphicFrame>
      <p:sp>
        <p:nvSpPr>
          <p:cNvPr id="65" name="Овал 64"/>
          <p:cNvSpPr/>
          <p:nvPr/>
        </p:nvSpPr>
        <p:spPr>
          <a:xfrm>
            <a:off x="2857500" y="5214938"/>
            <a:ext cx="3429000" cy="107156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  <p:bldP spid="111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5" name="Rectangle 6"/>
          <p:cNvSpPr>
            <a:spLocks noChangeArrowheads="1"/>
          </p:cNvSpPr>
          <p:nvPr/>
        </p:nvSpPr>
        <p:spPr bwMode="auto">
          <a:xfrm>
            <a:off x="4214813" y="260350"/>
            <a:ext cx="116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&lt;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766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419475" y="1285875"/>
          <a:ext cx="5256213" cy="658813"/>
        </p:xfrm>
        <a:graphic>
          <a:graphicData uri="http://schemas.openxmlformats.org/presentationml/2006/ole">
            <p:oleObj spid="_x0000_s27655" name="Equation" r:id="rId4" imgW="2070100" imgH="254000" progId="Equation.3">
              <p:embed/>
            </p:oleObj>
          </a:graphicData>
        </a:graphic>
      </p:graphicFrame>
      <p:sp>
        <p:nvSpPr>
          <p:cNvPr id="27667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00063" y="31273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3.2. Малое затухание</a:t>
            </a:r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2766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6016625" y="4214813"/>
          <a:ext cx="2824163" cy="785812"/>
        </p:xfrm>
        <a:graphic>
          <a:graphicData uri="http://schemas.openxmlformats.org/presentationml/2006/ole">
            <p:oleObj spid="_x0000_s27659" r:id="rId5" imgW="1091565" imgH="304800" progId="">
              <p:embed/>
            </p:oleObj>
          </a:graphicData>
        </a:graphic>
      </p:graphicFrame>
      <p:sp>
        <p:nvSpPr>
          <p:cNvPr id="27670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5857875" y="5143500"/>
            <a:ext cx="3000375" cy="6429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Собственная частота затухающих колебаний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714375" y="1428750"/>
            <a:ext cx="2714625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Вид решения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500063" y="2000250"/>
            <a:ext cx="5162550" cy="4570413"/>
            <a:chOff x="500034" y="2000240"/>
            <a:chExt cx="5162558" cy="4570409"/>
          </a:xfrm>
        </p:grpSpPr>
        <p:pic>
          <p:nvPicPr>
            <p:cNvPr id="27677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034" y="2000240"/>
              <a:ext cx="5162558" cy="457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Text Box 15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422269" cy="50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en-US" sz="3200" i="1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endParaRPr lang="ru-RU" sz="24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643289" y="3929051"/>
              <a:ext cx="214312" cy="428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680" name="Text Box 15"/>
            <p:cNvSpPr txBox="1">
              <a:spLocks noChangeArrowheads="1"/>
            </p:cNvSpPr>
            <p:nvPr/>
          </p:nvSpPr>
          <p:spPr bwMode="auto">
            <a:xfrm>
              <a:off x="4129600" y="2928934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en-US" sz="1200" i="1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2400">
                <a:solidFill>
                  <a:schemeClr val="bg1"/>
                </a:solidFill>
                <a:cs typeface="Arial" charset="0"/>
              </a:endParaRPr>
            </a:p>
            <a:p>
              <a:endParaRPr lang="ru-RU" sz="240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76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6000750" y="2357438"/>
          <a:ext cx="2286000" cy="571500"/>
        </p:xfrm>
        <a:graphic>
          <a:graphicData uri="http://schemas.openxmlformats.org/presentationml/2006/ole">
            <p:oleObj spid="_x0000_s27663" name="Формула" r:id="rId7" imgW="1053643" imgH="266584" progId="Equation.3">
              <p:embed/>
            </p:oleObj>
          </a:graphicData>
        </a:graphic>
      </p:graphicFrame>
      <p:sp>
        <p:nvSpPr>
          <p:cNvPr id="20" name="Rectangle 4"/>
          <p:cNvSpPr>
            <a:spLocks/>
          </p:cNvSpPr>
          <p:nvPr/>
        </p:nvSpPr>
        <p:spPr bwMode="auto">
          <a:xfrm>
            <a:off x="3040063" y="5445125"/>
            <a:ext cx="285750" cy="3571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400" i="1">
                <a:solidFill>
                  <a:schemeClr val="bg1"/>
                </a:solidFill>
                <a:latin typeface="Constantia" pitchFamily="18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 autoUpdateAnimBg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4214813" y="71438"/>
            <a:ext cx="1162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&lt;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8371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2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00063" y="123825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3.2. Малое затухание</a:t>
            </a:r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" name="Затухание в контуре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579438"/>
            <a:ext cx="8286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4"/>
          <p:cNvSpPr>
            <a:spLocks/>
          </p:cNvSpPr>
          <p:nvPr/>
        </p:nvSpPr>
        <p:spPr bwMode="auto">
          <a:xfrm>
            <a:off x="5072063" y="6357938"/>
            <a:ext cx="3786187" cy="35718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>
                <a:latin typeface="Constantia" pitchFamily="18" charset="0"/>
              </a:rPr>
              <a:t>Демо  2:    Затухание в контуре</a:t>
            </a:r>
          </a:p>
        </p:txBody>
      </p:sp>
      <p:sp>
        <p:nvSpPr>
          <p:cNvPr id="58380" name="Rectangle 4"/>
          <p:cNvSpPr>
            <a:spLocks/>
          </p:cNvSpPr>
          <p:nvPr/>
        </p:nvSpPr>
        <p:spPr bwMode="auto">
          <a:xfrm>
            <a:off x="476250" y="642938"/>
            <a:ext cx="3881438" cy="35718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>
                <a:latin typeface="Constantia" pitchFamily="18" charset="0"/>
              </a:rPr>
              <a:t>Демо  1:    </a:t>
            </a:r>
            <a:r>
              <a:rPr lang="en-US" sz="1600" b="1" i="1">
                <a:latin typeface="Constantia" pitchFamily="18" charset="0"/>
              </a:rPr>
              <a:t>“</a:t>
            </a:r>
            <a:r>
              <a:rPr lang="ru-RU" sz="1600" b="1" i="1">
                <a:latin typeface="Constantia" pitchFamily="18" charset="0"/>
              </a:rPr>
              <a:t>Песочный  осциллограф</a:t>
            </a:r>
            <a:r>
              <a:rPr lang="en-US" sz="1600" b="1" i="1">
                <a:latin typeface="Constantia" pitchFamily="18" charset="0"/>
              </a:rPr>
              <a:t>”</a:t>
            </a:r>
            <a:r>
              <a:rPr lang="ru-RU" sz="1600" b="1" i="1">
                <a:latin typeface="Constanti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" y="71415"/>
            <a:ext cx="6329378" cy="428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smtClean="0"/>
              <a:t>Маятник с затуханием. Анимация</a:t>
            </a:r>
            <a:endParaRPr lang="ru-RU" sz="3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9F3D8-B740-49A8-963B-B5FC1308FC8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" name="Пружинный маятник_Параметр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8" y="428625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"/>
          <p:cNvSpPr txBox="1">
            <a:spLocks/>
          </p:cNvSpPr>
          <p:nvPr/>
        </p:nvSpPr>
        <p:spPr bwMode="auto">
          <a:xfrm>
            <a:off x="5553075" y="492125"/>
            <a:ext cx="35274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1600" u="sng" dirty="0">
                <a:latin typeface="+mn-lt"/>
                <a:hlinkClick r:id="rId6"/>
              </a:rPr>
              <a:t>http://somit.ru/roliki/fizm_z.swf</a:t>
            </a:r>
            <a:endParaRPr lang="ru-RU" sz="1600" dirty="0">
              <a:latin typeface="+mn-lt"/>
            </a:endParaRPr>
          </a:p>
        </p:txBody>
      </p:sp>
      <p:pic>
        <p:nvPicPr>
          <p:cNvPr id="16" name="Затухание в воде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1688" y="1554163"/>
            <a:ext cx="707231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2571750" y="6072188"/>
            <a:ext cx="123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latin typeface="Times New Roman" pitchFamily="18" charset="0"/>
              </a:rPr>
              <a:t>r</a:t>
            </a:r>
            <a:r>
              <a:rPr lang="en-US">
                <a:latin typeface="Times New Roman" pitchFamily="18" charset="0"/>
              </a:rPr>
              <a:t> = 0,</a:t>
            </a:r>
            <a:r>
              <a:rPr lang="ru-RU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 i="1">
                <a:latin typeface="Times New Roman" pitchFamily="18" charset="0"/>
              </a:rPr>
              <a:t>кг</a:t>
            </a:r>
            <a:r>
              <a:rPr lang="en-US">
                <a:latin typeface="Times New Roman" pitchFamily="18" charset="0"/>
              </a:rPr>
              <a:t>/</a:t>
            </a:r>
            <a:r>
              <a:rPr lang="en-US" i="1">
                <a:latin typeface="Times New Roman" pitchFamily="18" charset="0"/>
              </a:rPr>
              <a:t>c</a:t>
            </a: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428625" y="1071563"/>
            <a:ext cx="2786063" cy="5715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Пружинный маятник.</a:t>
            </a: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Параметры  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5929313" y="2357438"/>
            <a:ext cx="2786062" cy="5715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Пружинный маятник</a:t>
            </a: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воде  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8300"/>
            <a:ext cx="5194300" cy="5397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Малое затухание</a:t>
            </a:r>
            <a:r>
              <a:rPr lang="ru-RU" sz="380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: 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4932363" y="317500"/>
            <a:ext cx="116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&lt;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79388" y="1095375"/>
            <a:ext cx="8750300" cy="2311400"/>
            <a:chOff x="179388" y="1095520"/>
            <a:chExt cx="8750330" cy="2311255"/>
          </a:xfrm>
        </p:grpSpPr>
        <p:pic>
          <p:nvPicPr>
            <p:cNvPr id="6042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388" y="1196975"/>
              <a:ext cx="874553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7" name="Rectangle 6"/>
            <p:cNvSpPr>
              <a:spLocks noChangeArrowheads="1"/>
            </p:cNvSpPr>
            <p:nvPr/>
          </p:nvSpPr>
          <p:spPr bwMode="auto">
            <a:xfrm>
              <a:off x="3222625" y="1125538"/>
              <a:ext cx="235743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ru-RU" sz="2800" i="1">
                  <a:solidFill>
                    <a:srgbClr val="0000FF"/>
                  </a:solidFill>
                  <a:latin typeface="Times New Roman" pitchFamily="18" charset="0"/>
                </a:rPr>
                <a:t>а</a:t>
              </a:r>
              <a:r>
                <a:rPr lang="ru-RU" sz="280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r>
                <a:rPr lang="ru-RU" sz="2800" i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i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 = 0,02 </a:t>
              </a:r>
              <a:r>
                <a:rPr lang="ru-RU" sz="2800" i="1">
                  <a:solidFill>
                    <a:srgbClr val="0000FF"/>
                  </a:solidFill>
                  <a:latin typeface="Times New Roman" pitchFamily="18" charset="0"/>
                </a:rPr>
                <a:t>кг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/</a:t>
              </a:r>
              <a:r>
                <a:rPr lang="en-US" sz="2800" i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23941" y="1095520"/>
              <a:ext cx="1120779" cy="46193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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</a:rPr>
                <a:t> ,рад</a:t>
              </a:r>
              <a:endParaRPr lang="en-US" sz="24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8429653" y="1857472"/>
              <a:ext cx="500065" cy="46193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t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</a:rPr>
                <a:t>,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en-US" sz="24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79388" y="3773488"/>
            <a:ext cx="8745537" cy="2311400"/>
            <a:chOff x="179388" y="3773488"/>
            <a:chExt cx="8745537" cy="2311400"/>
          </a:xfrm>
        </p:grpSpPr>
        <p:pic>
          <p:nvPicPr>
            <p:cNvPr id="6042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388" y="3860800"/>
              <a:ext cx="8745537" cy="222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3" name="Rectangle 9"/>
            <p:cNvSpPr>
              <a:spLocks noChangeArrowheads="1"/>
            </p:cNvSpPr>
            <p:nvPr/>
          </p:nvSpPr>
          <p:spPr bwMode="auto">
            <a:xfrm>
              <a:off x="3348038" y="3773488"/>
              <a:ext cx="23590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ru-RU" sz="2800" i="1">
                  <a:solidFill>
                    <a:srgbClr val="0000FF"/>
                  </a:solidFill>
                  <a:latin typeface="Times New Roman" pitchFamily="18" charset="0"/>
                </a:rPr>
                <a:t>б</a:t>
              </a:r>
              <a:r>
                <a:rPr lang="ru-RU" sz="280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r>
                <a:rPr lang="ru-RU" sz="2800" i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i="1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 = 0,</a:t>
              </a:r>
              <a:r>
                <a:rPr lang="ru-RU" sz="2800">
                  <a:solidFill>
                    <a:srgbClr val="0000FF"/>
                  </a:solidFill>
                  <a:latin typeface="Times New Roman" pitchFamily="18" charset="0"/>
                </a:rPr>
                <a:t>20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ru-RU" sz="2800" i="1">
                  <a:solidFill>
                    <a:srgbClr val="0000FF"/>
                  </a:solidFill>
                  <a:latin typeface="Times New Roman" pitchFamily="18" charset="0"/>
                </a:rPr>
                <a:t>кг</a:t>
              </a:r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/</a:t>
              </a:r>
              <a:r>
                <a:rPr lang="en-US" sz="2800" i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039813" y="3786188"/>
              <a:ext cx="1120775" cy="46196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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</a:rPr>
                <a:t> ,рад</a:t>
              </a:r>
              <a:endParaRPr lang="en-US" sz="24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397875" y="4500563"/>
              <a:ext cx="500063" cy="46196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t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</a:rPr>
                <a:t>,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en-US" sz="24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9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00063" y="2519363"/>
            <a:ext cx="38576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buFontTx/>
              <a:buChar char="•"/>
              <a:tabLst>
                <a:tab pos="549275" algn="l"/>
              </a:tabLst>
            </a:pPr>
            <a:r>
              <a:rPr lang="ru-RU" sz="1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Время релаксации амплитуды</a:t>
            </a:r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r>
              <a:rPr lang="ru-RU" sz="1600" i="1">
                <a:solidFill>
                  <a:schemeClr val="bg1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</a:t>
            </a:r>
            <a:r>
              <a:rPr lang="ru-RU" sz="1600" i="1" baseline="-30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A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: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42875" y="3621088"/>
            <a:ext cx="3429000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tabLst>
                <a:tab pos="549275" algn="l"/>
              </a:tabLst>
            </a:pPr>
            <a:r>
              <a:rPr lang="ru-RU" sz="1000" b="1">
                <a:solidFill>
                  <a:srgbClr val="0000FF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     </a:t>
            </a:r>
            <a:r>
              <a:rPr lang="ru-RU" sz="1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Количество</a:t>
            </a:r>
            <a:r>
              <a:rPr lang="ru-RU" sz="140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колебаний</a:t>
            </a:r>
            <a:r>
              <a:rPr lang="ru-RU" sz="1400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400" i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N</a:t>
            </a:r>
            <a:r>
              <a:rPr lang="ru-RU" sz="1400" i="1" baseline="-3000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e</a:t>
            </a:r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: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00063" y="4313238"/>
            <a:ext cx="7500937" cy="61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tabLst>
                <a:tab pos="549275" algn="l"/>
              </a:tabLst>
            </a:pPr>
            <a:endParaRPr lang="ru-RU" sz="600">
              <a:cs typeface="Arial" charset="0"/>
            </a:endParaRPr>
          </a:p>
          <a:p>
            <a:pPr indent="342900" algn="just" eaLnBrk="0" hangingPunct="0">
              <a:buFontTx/>
              <a:buChar char="•"/>
              <a:tabLst>
                <a:tab pos="549275" algn="l"/>
              </a:tabLst>
            </a:pPr>
            <a:r>
              <a:rPr lang="ru-RU" sz="1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Декремент затухания – величин, равная отношению амплитуд двух последовательных колебаний</a:t>
            </a:r>
            <a:r>
              <a:rPr lang="ru-RU" sz="14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:</a:t>
            </a:r>
            <a:endParaRPr lang="ru-RU">
              <a:cs typeface="Arial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42875" y="5692775"/>
            <a:ext cx="4643438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>
              <a:tabLst>
                <a:tab pos="549275" algn="l"/>
              </a:tabLst>
            </a:pPr>
            <a:r>
              <a:rPr lang="ru-RU" sz="1000" b="1">
                <a:solidFill>
                  <a:srgbClr val="0000FF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</a:t>
            </a:r>
            <a:r>
              <a:rPr lang="ru-RU" sz="1400" b="1">
                <a:solidFill>
                  <a:srgbClr val="0000FF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 </a:t>
            </a:r>
            <a:r>
              <a:rPr lang="ru-RU" sz="14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Логарифмический декемент затухания </a:t>
            </a:r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:</a:t>
            </a:r>
            <a:endParaRPr lang="ru-RU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6858000" y="2489200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ru-RU" sz="2400" i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1/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endParaRPr lang="ru-RU" sz="24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4643438" y="2346325"/>
          <a:ext cx="1214437" cy="725488"/>
        </p:xfrm>
        <a:graphic>
          <a:graphicData uri="http://schemas.openxmlformats.org/presentationml/2006/ole">
            <p:oleObj spid="_x0000_s34831" r:id="rId4" imgW="825500" imgH="495300" progId="">
              <p:embed/>
            </p:oleObj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00063" y="1357313"/>
            <a:ext cx="38576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>
              <a:buFontTx/>
              <a:buChar char="•"/>
              <a:tabLst>
                <a:tab pos="549275" algn="l"/>
              </a:tabLst>
            </a:pPr>
            <a:r>
              <a:rPr lang="ru-RU" sz="1400" b="1" i="1">
                <a:solidFill>
                  <a:srgbClr val="0000FF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Коэффициент затухания </a:t>
            </a:r>
            <a:r>
              <a:rPr lang="ru-RU" sz="1600" i="1">
                <a:solidFill>
                  <a:schemeClr val="bg1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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2143125" y="1785938"/>
          <a:ext cx="1928813" cy="482600"/>
        </p:xfrm>
        <a:graphic>
          <a:graphicData uri="http://schemas.openxmlformats.org/presentationml/2006/ole">
            <p:oleObj spid="_x0000_s34832" name="Формула" r:id="rId5" imgW="1053643" imgH="266584" progId="Equation.3">
              <p:embed/>
            </p:oleObj>
          </a:graphicData>
        </a:graphic>
      </p:graphicFrame>
      <p:sp>
        <p:nvSpPr>
          <p:cNvPr id="18" name="Rectangle 4"/>
          <p:cNvSpPr>
            <a:spLocks/>
          </p:cNvSpPr>
          <p:nvPr/>
        </p:nvSpPr>
        <p:spPr bwMode="auto">
          <a:xfrm>
            <a:off x="4643438" y="1308100"/>
            <a:ext cx="2357437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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   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график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lnA = f(t)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484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7000875" y="5902325"/>
          <a:ext cx="904875" cy="723900"/>
        </p:xfrm>
        <a:graphic>
          <a:graphicData uri="http://schemas.openxmlformats.org/presentationml/2006/ole">
            <p:oleObj spid="_x0000_s34833" name="Формула" r:id="rId6" imgW="558558" imgH="444307" progId="Equation.3">
              <p:embed/>
            </p:oleObj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28625" y="428625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0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lang="ru-RU" sz="20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Характеристики осциллятора с малым затуханием</a:t>
            </a:r>
          </a:p>
        </p:txBody>
      </p:sp>
      <p:sp>
        <p:nvSpPr>
          <p:cNvPr id="348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3643313" y="3406775"/>
          <a:ext cx="1714500" cy="768350"/>
        </p:xfrm>
        <a:graphic>
          <a:graphicData uri="http://schemas.openxmlformats.org/presentationml/2006/ole">
            <p:oleObj spid="_x0000_s34834" name="Формула" r:id="rId7" imgW="1104421" imgH="495085" progId="Equation.3">
              <p:embed/>
            </p:oleObj>
          </a:graphicData>
        </a:graphic>
      </p:graphicFrame>
      <p:sp>
        <p:nvSpPr>
          <p:cNvPr id="3485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3957638" y="4786313"/>
          <a:ext cx="2085975" cy="738187"/>
        </p:xfrm>
        <a:graphic>
          <a:graphicData uri="http://schemas.openxmlformats.org/presentationml/2006/ole">
            <p:oleObj spid="_x0000_s34836" name="Формула" r:id="rId8" imgW="1396800" imgH="495000" progId="Equation.3">
              <p:embed/>
            </p:oleObj>
          </a:graphicData>
        </a:graphic>
      </p:graphicFrame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1143000" y="5929313"/>
            <a:ext cx="3500438" cy="719137"/>
            <a:chOff x="1142976" y="5929330"/>
            <a:chExt cx="3500462" cy="719607"/>
          </a:xfrm>
        </p:grpSpPr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1142976" y="5929330"/>
            <a:ext cx="3500462" cy="719607"/>
          </p:xfrm>
          <a:graphic>
            <a:graphicData uri="http://schemas.openxmlformats.org/presentationml/2006/ole">
              <p:oleObj spid="_x0000_s34820" r:id="rId9" imgW="2730500" imgH="558800" progId="">
                <p:embed/>
              </p:oleObj>
            </a:graphicData>
          </a:graphic>
        </p:graphicFrame>
        <p:sp>
          <p:nvSpPr>
            <p:cNvPr id="34852" name="Rectangle 4"/>
            <p:cNvSpPr>
              <a:spLocks/>
            </p:cNvSpPr>
            <p:nvPr/>
          </p:nvSpPr>
          <p:spPr bwMode="auto">
            <a:xfrm>
              <a:off x="3841839" y="6111840"/>
              <a:ext cx="285752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200" i="1">
                  <a:solidFill>
                    <a:schemeClr val="bg1"/>
                  </a:solidFill>
                  <a:latin typeface="Constantia" pitchFamily="18" charset="0"/>
                </a:rPr>
                <a:t>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6" grpId="0" animBg="1"/>
      <p:bldP spid="34828" grpId="0" animBg="1"/>
      <p:bldP spid="34829" grpId="0" animBg="1"/>
      <p:bldP spid="30" grpId="0"/>
      <p:bldP spid="16" grpId="0" animBg="1"/>
      <p:bldP spid="1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99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14313" y="214313"/>
            <a:ext cx="7786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>
              <a:defRPr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4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Добротность колебательной системы</a:t>
            </a:r>
          </a:p>
        </p:txBody>
      </p:sp>
      <p:sp>
        <p:nvSpPr>
          <p:cNvPr id="3590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8" name="Rectangle 2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0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0" name="Rectangle 2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5" name="Rectangle 37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7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1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1460500" y="2928938"/>
            <a:ext cx="4267200" cy="785812"/>
            <a:chOff x="1460202" y="2928934"/>
            <a:chExt cx="4267084" cy="785818"/>
          </a:xfrm>
        </p:grpSpPr>
        <p:graphicFrame>
          <p:nvGraphicFramePr>
            <p:cNvPr id="35855" name="Object 15"/>
            <p:cNvGraphicFramePr>
              <a:graphicFrameLocks noChangeAspect="1"/>
            </p:cNvGraphicFramePr>
            <p:nvPr/>
          </p:nvGraphicFramePr>
          <p:xfrm>
            <a:off x="3357554" y="2928934"/>
            <a:ext cx="2369732" cy="785818"/>
          </p:xfrm>
          <a:graphic>
            <a:graphicData uri="http://schemas.openxmlformats.org/presentationml/2006/ole">
              <p:oleObj spid="_x0000_s35855" name="Формула" r:id="rId4" imgW="1574800" imgH="520700" progId="Equation.3">
                <p:embed/>
              </p:oleObj>
            </a:graphicData>
          </a:graphic>
        </p:graphicFrame>
        <p:graphicFrame>
          <p:nvGraphicFramePr>
            <p:cNvPr id="35885" name="Object 45"/>
            <p:cNvGraphicFramePr>
              <a:graphicFrameLocks noChangeAspect="1"/>
            </p:cNvGraphicFramePr>
            <p:nvPr/>
          </p:nvGraphicFramePr>
          <p:xfrm>
            <a:off x="1460202" y="3000372"/>
            <a:ext cx="1749449" cy="642942"/>
          </p:xfrm>
          <a:graphic>
            <a:graphicData uri="http://schemas.openxmlformats.org/presentationml/2006/ole">
              <p:oleObj spid="_x0000_s35885" name="Формула" r:id="rId5" imgW="1041120" imgH="380880" progId="Equation.3">
                <p:embed/>
              </p:oleObj>
            </a:graphicData>
          </a:graphic>
        </p:graphicFrame>
      </p:grpSp>
      <p:sp>
        <p:nvSpPr>
          <p:cNvPr id="35921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4" name="Группа 53"/>
          <p:cNvGrpSpPr>
            <a:grpSpLocks/>
          </p:cNvGrpSpPr>
          <p:nvPr/>
        </p:nvGrpSpPr>
        <p:grpSpPr bwMode="auto">
          <a:xfrm>
            <a:off x="2714625" y="969963"/>
            <a:ext cx="4543425" cy="798512"/>
            <a:chOff x="2714612" y="970020"/>
            <a:chExt cx="4543438" cy="798671"/>
          </a:xfrm>
        </p:grpSpPr>
        <p:sp>
          <p:nvSpPr>
            <p:cNvPr id="35941" name="Rectangle 9"/>
            <p:cNvSpPr>
              <a:spLocks noChangeArrowheads="1"/>
            </p:cNvSpPr>
            <p:nvPr/>
          </p:nvSpPr>
          <p:spPr bwMode="auto">
            <a:xfrm>
              <a:off x="2714612" y="1190569"/>
              <a:ext cx="1956244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342900">
                <a:tabLst>
                  <a:tab pos="549275" algn="l"/>
                </a:tabLst>
              </a:pPr>
              <a:r>
                <a:rPr lang="ru-RU" sz="1400" b="1" i="1">
                  <a:solidFill>
                    <a:srgbClr val="0000FF"/>
                  </a:solidFill>
                  <a:ea typeface="Times New Roman" pitchFamily="18" charset="0"/>
                  <a:cs typeface="Arial" charset="0"/>
                </a:rPr>
                <a:t>Добротность</a:t>
              </a: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: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graphicFrame>
          <p:nvGraphicFramePr>
            <p:cNvPr id="35889" name="Object 49"/>
            <p:cNvGraphicFramePr>
              <a:graphicFrameLocks noChangeAspect="1"/>
            </p:cNvGraphicFramePr>
            <p:nvPr/>
          </p:nvGraphicFramePr>
          <p:xfrm>
            <a:off x="4758896" y="1142984"/>
            <a:ext cx="1354464" cy="428628"/>
          </p:xfrm>
          <a:graphic>
            <a:graphicData uri="http://schemas.openxmlformats.org/presentationml/2006/ole">
              <p:oleObj spid="_x0000_s35889" name="Формула" r:id="rId6" imgW="748975" imgH="241195" progId="Equation.3">
                <p:embed/>
              </p:oleObj>
            </a:graphicData>
          </a:graphic>
        </p:graphicFrame>
        <p:graphicFrame>
          <p:nvGraphicFramePr>
            <p:cNvPr id="35888" name="Object 48"/>
            <p:cNvGraphicFramePr>
              <a:graphicFrameLocks noChangeAspect="1"/>
            </p:cNvGraphicFramePr>
            <p:nvPr/>
          </p:nvGraphicFramePr>
          <p:xfrm>
            <a:off x="6929454" y="970020"/>
            <a:ext cx="328596" cy="798671"/>
          </p:xfrm>
          <a:graphic>
            <a:graphicData uri="http://schemas.openxmlformats.org/presentationml/2006/ole">
              <p:oleObj spid="_x0000_s35888" name="Формула" r:id="rId7" imgW="152280" imgH="368280" progId="Equation.3">
                <p:embed/>
              </p:oleObj>
            </a:graphicData>
          </a:graphic>
        </p:graphicFrame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5854696" y="1147855"/>
              <a:ext cx="928691" cy="369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indent="342900"/>
              <a:r>
                <a:rPr lang="ru-RU" b="1">
                  <a:solidFill>
                    <a:srgbClr val="DD7E0E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или</a:t>
              </a:r>
              <a:endParaRPr lang="ru-RU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87313" y="31321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А ещё: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71438" y="1609725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Нельзя ли без 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714500" y="20716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Подберём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k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 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ln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4714875" y="2214563"/>
            <a:ext cx="28575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4786313" y="2055813"/>
            <a:ext cx="1214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23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5929313" y="2214563"/>
            <a:ext cx="28575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92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94" name="Object 54"/>
          <p:cNvGraphicFramePr>
            <a:graphicFrameLocks noChangeAspect="1"/>
          </p:cNvGraphicFramePr>
          <p:nvPr/>
        </p:nvGraphicFramePr>
        <p:xfrm>
          <a:off x="6357938" y="2071688"/>
          <a:ext cx="2500312" cy="374650"/>
        </p:xfrm>
        <a:graphic>
          <a:graphicData uri="http://schemas.openxmlformats.org/presentationml/2006/ole">
            <p:oleObj spid="_x0000_s35894" name="Формула" r:id="rId8" imgW="1587500" imgH="241300" progId="Equation.3">
              <p:embed/>
            </p:oleObj>
          </a:graphicData>
        </a:graphic>
      </p:graphicFrame>
      <p:sp>
        <p:nvSpPr>
          <p:cNvPr id="70" name="Rectangle 4"/>
          <p:cNvSpPr>
            <a:spLocks/>
          </p:cNvSpPr>
          <p:nvPr/>
        </p:nvSpPr>
        <p:spPr bwMode="auto">
          <a:xfrm>
            <a:off x="1643063" y="3802063"/>
            <a:ext cx="450056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Примеры  добротностей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1" name="Rectangle 4"/>
          <p:cNvSpPr>
            <a:spLocks/>
          </p:cNvSpPr>
          <p:nvPr/>
        </p:nvSpPr>
        <p:spPr bwMode="auto">
          <a:xfrm>
            <a:off x="214313" y="4214813"/>
            <a:ext cx="8786812" cy="22860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1) Земная кора - сейсмические волны – </a:t>
            </a:r>
            <a:r>
              <a:rPr lang="en-US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Q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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 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3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;</a:t>
            </a:r>
          </a:p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2) «Маятники», …, камертон, …, струна, пьезокварц, …   </a:t>
            </a:r>
            <a:r>
              <a:rPr lang="en-US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Q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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 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4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;</a:t>
            </a:r>
          </a:p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3) «колебательный контур» …                  </a:t>
            </a:r>
            <a:r>
              <a:rPr lang="en-US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Q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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2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</a:t>
            </a:r>
            <a:endParaRPr lang="ru-RU" sz="2000" b="1" i="1">
              <a:solidFill>
                <a:srgbClr val="00B0F0"/>
              </a:solidFill>
              <a:latin typeface="Constantia" pitchFamily="18" charset="0"/>
              <a:sym typeface="Symbol" pitchFamily="18" charset="2"/>
            </a:endParaRPr>
          </a:p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4) «СВЧ – резонаторы», …, оптические резонаторы, …    </a:t>
            </a:r>
            <a:r>
              <a:rPr lang="en-US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Q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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4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 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7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;</a:t>
            </a:r>
            <a:endParaRPr lang="ru-RU" sz="2000" b="1" i="1">
              <a:solidFill>
                <a:srgbClr val="00B0F0"/>
              </a:solidFill>
              <a:latin typeface="Constantia" pitchFamily="18" charset="0"/>
              <a:sym typeface="Symbol" pitchFamily="18" charset="2"/>
            </a:endParaRPr>
          </a:p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5) Молекулы, атомы …, ядра атомов …,                  </a:t>
            </a:r>
            <a:r>
              <a:rPr lang="en-US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Q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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4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 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7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 10</a:t>
            </a:r>
            <a:r>
              <a:rPr lang="ru-RU" sz="2000" b="1" baseline="4000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12</a:t>
            </a:r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b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;</a:t>
            </a:r>
            <a:endParaRPr lang="ru-RU" sz="2000" b="1" i="1">
              <a:solidFill>
                <a:srgbClr val="00B0F0"/>
              </a:solidFill>
              <a:latin typeface="Constantia" pitchFamily="18" charset="0"/>
              <a:sym typeface="Symbol" pitchFamily="18" charset="2"/>
            </a:endParaRPr>
          </a:p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6) Маятник Максвелла …</a:t>
            </a:r>
          </a:p>
          <a:p>
            <a:pPr eaLnBrk="0" hangingPunct="0"/>
            <a:r>
              <a:rPr lang="ru-RU" sz="2000" b="1" i="1">
                <a:solidFill>
                  <a:srgbClr val="00B0F0"/>
                </a:solidFill>
                <a:latin typeface="Constantia" pitchFamily="18" charset="0"/>
                <a:sym typeface="Symbol" pitchFamily="18" charset="2"/>
              </a:rPr>
              <a:t>…  </a:t>
            </a:r>
            <a:endParaRPr lang="ru-RU" sz="2000" b="1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72" name="Rectangle 4"/>
          <p:cNvSpPr>
            <a:spLocks/>
          </p:cNvSpPr>
          <p:nvPr/>
        </p:nvSpPr>
        <p:spPr bwMode="auto">
          <a:xfrm>
            <a:off x="3643313" y="5643563"/>
            <a:ext cx="5286375" cy="10715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Система «Лектор – аудитория»</a:t>
            </a:r>
            <a:r>
              <a:rPr lang="ru-RU" sz="24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: </a:t>
            </a:r>
            <a:r>
              <a:rPr lang="ru-RU" sz="2400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Д.З.</a:t>
            </a:r>
            <a:r>
              <a:rPr lang="ru-RU" sz="24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:      </a:t>
            </a:r>
            <a:r>
              <a:rPr lang="en-US" sz="2400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Q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= ??? </a:t>
            </a:r>
            <a:endParaRPr lang="ru-RU" sz="16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857250" y="714375"/>
            <a:ext cx="1357313" cy="5000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u="sng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Зам</a:t>
            </a:r>
            <a:r>
              <a:rPr lang="ru-RU" sz="2400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. …</a:t>
            </a:r>
            <a:endParaRPr lang="ru-RU" sz="16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5934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96" name="Object 56"/>
          <p:cNvGraphicFramePr>
            <a:graphicFrameLocks noChangeAspect="1"/>
          </p:cNvGraphicFramePr>
          <p:nvPr/>
        </p:nvGraphicFramePr>
        <p:xfrm>
          <a:off x="7572375" y="2500313"/>
          <a:ext cx="1125538" cy="642937"/>
        </p:xfrm>
        <a:graphic>
          <a:graphicData uri="http://schemas.openxmlformats.org/presentationml/2006/ole">
            <p:oleObj spid="_x0000_s35896" name="Формула" r:id="rId9" imgW="863225" imgH="495085" progId="Equation.3">
              <p:embed/>
            </p:oleObj>
          </a:graphicData>
        </a:graphic>
      </p:graphicFrame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5643563" y="2627313"/>
            <a:ext cx="164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b="1" i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r>
              <a:rPr lang="ru-RU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93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937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</a:t>
            </a:r>
            <a:r>
              <a:rPr lang="ru-RU" sz="1200">
                <a:ea typeface="Times New Roman" pitchFamily="18" charset="0"/>
                <a:cs typeface="Arial" charset="0"/>
              </a:rPr>
              <a:t> 10</a:t>
            </a:r>
            <a:r>
              <a:rPr lang="ru-RU" sz="12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7</a:t>
            </a:r>
            <a:endParaRPr lang="ru-RU" sz="12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35938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</a:t>
            </a:r>
            <a:r>
              <a:rPr lang="ru-RU" sz="1200">
                <a:ea typeface="Times New Roman" pitchFamily="18" charset="0"/>
                <a:cs typeface="Arial" charset="0"/>
              </a:rPr>
              <a:t> 10</a:t>
            </a:r>
            <a:r>
              <a:rPr lang="ru-RU" sz="1200" baseline="30000">
                <a:latin typeface="Times New Roman" pitchFamily="18" charset="0"/>
                <a:ea typeface="Times New Roman" pitchFamily="18" charset="0"/>
                <a:cs typeface="Arial" charset="0"/>
                <a:sym typeface="Symbol" pitchFamily="18" charset="2"/>
              </a:rPr>
              <a:t>7</a:t>
            </a:r>
            <a:endParaRPr lang="ru-RU" sz="1200">
              <a:latin typeface="Times New Roman" pitchFamily="18" charset="0"/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35939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7929563" y="6215063"/>
            <a:ext cx="571500" cy="5000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>
                <a:solidFill>
                  <a:srgbClr val="FFC00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sz="1600" b="1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build="p" autoUpdateAnimBg="0"/>
      <p:bldP spid="63" grpId="0" autoUpdateAnimBg="0"/>
      <p:bldP spid="64" grpId="0" animBg="1" autoUpdateAnimBg="0"/>
      <p:bldP spid="65" grpId="0" autoUpdateAnimBg="0"/>
      <p:bldP spid="67" grpId="0" animBg="1" autoUpdateAnimBg="0"/>
      <p:bldP spid="70" grpId="0" build="p" autoUpdateAnimBg="0"/>
      <p:bldP spid="71" grpId="0" uiExpand="1" build="p" autoUpdateAnimBg="0"/>
      <p:bldP spid="72" grpId="0" build="p" autoUpdateAnimBg="0"/>
      <p:bldP spid="42" grpId="0" build="p" autoUpdateAnimBg="0"/>
      <p:bldP spid="46" grpId="0" autoUpdateAnimBg="0"/>
      <p:bldP spid="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AutoShape 17"/>
          <p:cNvSpPr>
            <a:spLocks noChangeAspect="1" noChangeArrowheads="1"/>
          </p:cNvSpPr>
          <p:nvPr/>
        </p:nvSpPr>
        <p:spPr bwMode="auto">
          <a:xfrm>
            <a:off x="2663825" y="115888"/>
            <a:ext cx="523875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663825" y="839788"/>
          <a:ext cx="5207000" cy="2203450"/>
        </p:xfrm>
        <a:graphic>
          <a:graphicData uri="http://schemas.openxmlformats.org/presentationml/2006/ole">
            <p:oleObj spid="_x0000_s43010" name="Graph" r:id="rId4" imgW="4092840" imgH="2866320" progId="Origin50.Graph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668588" y="2514600"/>
          <a:ext cx="5203825" cy="2236788"/>
        </p:xfrm>
        <a:graphic>
          <a:graphicData uri="http://schemas.openxmlformats.org/presentationml/2006/ole">
            <p:oleObj spid="_x0000_s43011" name="Graph" r:id="rId5" imgW="4092840" imgH="2866320" progId="Origin50.Graph">
              <p:embed/>
            </p:oleObj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481388" y="996950"/>
            <a:ext cx="4251325" cy="3646488"/>
            <a:chOff x="2599" y="-6529"/>
            <a:chExt cx="6694" cy="6219"/>
          </a:xfrm>
        </p:grpSpPr>
        <p:sp>
          <p:nvSpPr>
            <p:cNvPr id="43056" name="Line 37"/>
            <p:cNvSpPr>
              <a:spLocks noChangeShapeType="1"/>
            </p:cNvSpPr>
            <p:nvPr/>
          </p:nvSpPr>
          <p:spPr bwMode="auto">
            <a:xfrm>
              <a:off x="2599" y="-3370"/>
              <a:ext cx="669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7" name="Line 38"/>
            <p:cNvSpPr>
              <a:spLocks noChangeShapeType="1"/>
            </p:cNvSpPr>
            <p:nvPr/>
          </p:nvSpPr>
          <p:spPr bwMode="auto">
            <a:xfrm flipV="1">
              <a:off x="2795" y="-6529"/>
              <a:ext cx="1" cy="6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8" name="Line 39"/>
            <p:cNvSpPr>
              <a:spLocks noChangeShapeType="1"/>
            </p:cNvSpPr>
            <p:nvPr/>
          </p:nvSpPr>
          <p:spPr bwMode="auto">
            <a:xfrm>
              <a:off x="2599" y="-474"/>
              <a:ext cx="669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136900" y="563563"/>
            <a:ext cx="57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ru-RU" sz="2000" baseline="-25000">
                <a:solidFill>
                  <a:srgbClr val="0000FF"/>
                </a:solidFill>
                <a:latin typeface="Times New Roman" pitchFamily="18" charset="0"/>
              </a:rPr>
              <a:t>п</a:t>
            </a:r>
            <a:endParaRPr lang="ru-RU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3136900" y="2900363"/>
            <a:ext cx="57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ru-RU" sz="2000" baseline="-25000">
                <a:solidFill>
                  <a:srgbClr val="FF0000"/>
                </a:solidFill>
                <a:latin typeface="Times New Roman" pitchFamily="18" charset="0"/>
              </a:rPr>
              <a:t>к</a:t>
            </a:r>
            <a:endParaRPr lang="ru-RU"/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7413625" y="4003675"/>
            <a:ext cx="30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7402513" y="2289175"/>
            <a:ext cx="446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3322638" y="2584450"/>
            <a:ext cx="30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9982" name="AutoShape 46"/>
          <p:cNvSpPr>
            <a:spLocks noChangeArrowheads="1"/>
          </p:cNvSpPr>
          <p:nvPr/>
        </p:nvSpPr>
        <p:spPr bwMode="auto">
          <a:xfrm rot="-5400000">
            <a:off x="4532313" y="3335337"/>
            <a:ext cx="819150" cy="212725"/>
          </a:xfrm>
          <a:custGeom>
            <a:avLst/>
            <a:gdLst>
              <a:gd name="T0" fmla="*/ 614362 w 21600"/>
              <a:gd name="T1" fmla="*/ 0 h 21600"/>
              <a:gd name="T2" fmla="*/ 0 w 21600"/>
              <a:gd name="T3" fmla="*/ 106363 h 21600"/>
              <a:gd name="T4" fmla="*/ 614362 w 21600"/>
              <a:gd name="T5" fmla="*/ 212725 h 21600"/>
              <a:gd name="T6" fmla="*/ 819150 w 21600"/>
              <a:gd name="T7" fmla="*/ 1063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5400000" flipV="1">
            <a:off x="4656932" y="2234406"/>
            <a:ext cx="569912" cy="212725"/>
          </a:xfrm>
          <a:custGeom>
            <a:avLst/>
            <a:gdLst>
              <a:gd name="T0" fmla="*/ 427435 w 21600"/>
              <a:gd name="T1" fmla="*/ 0 h 21600"/>
              <a:gd name="T2" fmla="*/ 0 w 21600"/>
              <a:gd name="T3" fmla="*/ 106363 h 21600"/>
              <a:gd name="T4" fmla="*/ 427435 w 21600"/>
              <a:gd name="T5" fmla="*/ 212725 h 21600"/>
              <a:gd name="T6" fmla="*/ 569913 w 21600"/>
              <a:gd name="T7" fmla="*/ 1063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4198938" y="3851275"/>
            <a:ext cx="15462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Скорость максимальна</a:t>
            </a:r>
            <a:r>
              <a:rPr lang="ru-RU" sz="10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4314825" y="1584325"/>
            <a:ext cx="12573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Деформации нет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7173913" y="153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3573463" y="2792413"/>
            <a:ext cx="3614737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3594100" y="1100138"/>
            <a:ext cx="3614738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994" name="Object 4"/>
          <p:cNvGraphicFramePr>
            <a:graphicFrameLocks noChangeAspect="1"/>
          </p:cNvGraphicFramePr>
          <p:nvPr/>
        </p:nvGraphicFramePr>
        <p:xfrm>
          <a:off x="7777163" y="1616075"/>
          <a:ext cx="935037" cy="893763"/>
        </p:xfrm>
        <a:graphic>
          <a:graphicData uri="http://schemas.openxmlformats.org/presentationml/2006/ole">
            <p:oleObj spid="_x0000_s43012" name="Формула" r:id="rId6" imgW="495085" imgH="469696" progId="Equation.3">
              <p:embed/>
            </p:oleObj>
          </a:graphicData>
        </a:graphic>
      </p:graphicFrame>
      <p:sp>
        <p:nvSpPr>
          <p:cNvPr id="39996" name="Line 60"/>
          <p:cNvSpPr>
            <a:spLocks noChangeShapeType="1"/>
          </p:cNvSpPr>
          <p:nvPr/>
        </p:nvSpPr>
        <p:spPr bwMode="auto">
          <a:xfrm>
            <a:off x="7137400" y="1255713"/>
            <a:ext cx="0" cy="15875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>
            <a:off x="7145338" y="2951163"/>
            <a:ext cx="0" cy="15875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998" name="Object 5"/>
          <p:cNvGraphicFramePr>
            <a:graphicFrameLocks noChangeAspect="1"/>
          </p:cNvGraphicFramePr>
          <p:nvPr/>
        </p:nvGraphicFramePr>
        <p:xfrm>
          <a:off x="7777163" y="3163888"/>
          <a:ext cx="1008062" cy="869950"/>
        </p:xfrm>
        <a:graphic>
          <a:graphicData uri="http://schemas.openxmlformats.org/presentationml/2006/ole">
            <p:oleObj spid="_x0000_s43013" name="Формула" r:id="rId7" imgW="545863" imgH="469696" progId="Equation.3">
              <p:embed/>
            </p:oleObj>
          </a:graphicData>
        </a:graphic>
      </p:graphicFrame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173413" y="4503738"/>
            <a:ext cx="4556125" cy="2470150"/>
            <a:chOff x="2117" y="676"/>
            <a:chExt cx="7176" cy="3889"/>
          </a:xfrm>
        </p:grpSpPr>
        <p:grpSp>
          <p:nvGrpSpPr>
            <p:cNvPr id="43042" name="Group 66"/>
            <p:cNvGrpSpPr>
              <a:grpSpLocks/>
            </p:cNvGrpSpPr>
            <p:nvPr/>
          </p:nvGrpSpPr>
          <p:grpSpPr bwMode="auto">
            <a:xfrm>
              <a:off x="2599" y="837"/>
              <a:ext cx="6694" cy="3442"/>
              <a:chOff x="4283" y="3662"/>
              <a:chExt cx="2258" cy="1532"/>
            </a:xfrm>
          </p:grpSpPr>
          <p:sp>
            <p:nvSpPr>
              <p:cNvPr id="43054" name="Line 67"/>
              <p:cNvSpPr>
                <a:spLocks noChangeShapeType="1"/>
              </p:cNvSpPr>
              <p:nvPr/>
            </p:nvSpPr>
            <p:spPr bwMode="auto">
              <a:xfrm>
                <a:off x="4283" y="5068"/>
                <a:ext cx="225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5" name="Line 68"/>
              <p:cNvSpPr>
                <a:spLocks noChangeShapeType="1"/>
              </p:cNvSpPr>
              <p:nvPr/>
            </p:nvSpPr>
            <p:spPr bwMode="auto">
              <a:xfrm flipV="1">
                <a:off x="4349" y="3662"/>
                <a:ext cx="1" cy="1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43" name="Text Box 69"/>
            <p:cNvSpPr txBox="1">
              <a:spLocks noChangeArrowheads="1"/>
            </p:cNvSpPr>
            <p:nvPr/>
          </p:nvSpPr>
          <p:spPr bwMode="auto">
            <a:xfrm>
              <a:off x="8727" y="3916"/>
              <a:ext cx="47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200" i="1"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43044" name="Text Box 70"/>
            <p:cNvSpPr txBox="1">
              <a:spLocks noChangeArrowheads="1"/>
            </p:cNvSpPr>
            <p:nvPr/>
          </p:nvSpPr>
          <p:spPr bwMode="auto">
            <a:xfrm>
              <a:off x="2117" y="2250"/>
              <a:ext cx="720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5" name="Text Box 71"/>
            <p:cNvSpPr txBox="1">
              <a:spLocks noChangeArrowheads="1"/>
            </p:cNvSpPr>
            <p:nvPr/>
          </p:nvSpPr>
          <p:spPr bwMode="auto">
            <a:xfrm>
              <a:off x="2216" y="676"/>
              <a:ext cx="64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6" name="Text Box 72"/>
            <p:cNvSpPr txBox="1">
              <a:spLocks noChangeArrowheads="1"/>
            </p:cNvSpPr>
            <p:nvPr/>
          </p:nvSpPr>
          <p:spPr bwMode="auto">
            <a:xfrm>
              <a:off x="8304" y="1036"/>
              <a:ext cx="649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>
                  <a:solidFill>
                    <a:srgbClr val="FF00FF"/>
                  </a:solidFill>
                  <a:latin typeface="Times New Roman" pitchFamily="18" charset="0"/>
                </a:rPr>
                <a:t>W</a:t>
              </a:r>
              <a:r>
                <a:rPr lang="en-US" sz="1400" baseline="-25000">
                  <a:solidFill>
                    <a:srgbClr val="FF00FF"/>
                  </a:solidFill>
                  <a:latin typeface="Times New Roman" pitchFamily="18" charset="0"/>
                </a:rPr>
                <a:t>0</a:t>
              </a:r>
              <a:endParaRPr lang="ru-RU"/>
            </a:p>
          </p:txBody>
        </p:sp>
        <p:sp>
          <p:nvSpPr>
            <p:cNvPr id="43047" name="Line 73"/>
            <p:cNvSpPr>
              <a:spLocks noChangeShapeType="1"/>
            </p:cNvSpPr>
            <p:nvPr/>
          </p:nvSpPr>
          <p:spPr bwMode="auto">
            <a:xfrm>
              <a:off x="2770" y="1332"/>
              <a:ext cx="5692" cy="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8" name="Text Box 74"/>
            <p:cNvSpPr txBox="1">
              <a:spLocks noChangeArrowheads="1"/>
            </p:cNvSpPr>
            <p:nvPr/>
          </p:nvSpPr>
          <p:spPr bwMode="auto">
            <a:xfrm>
              <a:off x="5044" y="856"/>
              <a:ext cx="649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>
                  <a:solidFill>
                    <a:srgbClr val="FF0000"/>
                  </a:solidFill>
                  <a:latin typeface="Times New Roman" pitchFamily="18" charset="0"/>
                </a:rPr>
                <a:t>W</a:t>
              </a:r>
              <a:r>
                <a:rPr lang="ru-RU" sz="1400" baseline="-25000">
                  <a:solidFill>
                    <a:srgbClr val="FF0000"/>
                  </a:solidFill>
                  <a:latin typeface="Times New Roman" pitchFamily="18" charset="0"/>
                </a:rPr>
                <a:t>к</a:t>
              </a:r>
              <a:endParaRPr lang="ru-RU"/>
            </a:p>
          </p:txBody>
        </p:sp>
        <p:grpSp>
          <p:nvGrpSpPr>
            <p:cNvPr id="43049" name="Group 75"/>
            <p:cNvGrpSpPr>
              <a:grpSpLocks/>
            </p:cNvGrpSpPr>
            <p:nvPr/>
          </p:nvGrpSpPr>
          <p:grpSpPr bwMode="auto">
            <a:xfrm>
              <a:off x="2978" y="856"/>
              <a:ext cx="795" cy="1193"/>
              <a:chOff x="2473" y="856"/>
              <a:chExt cx="795" cy="1193"/>
            </a:xfrm>
          </p:grpSpPr>
          <p:sp>
            <p:nvSpPr>
              <p:cNvPr id="43052" name="Text Box 76"/>
              <p:cNvSpPr txBox="1">
                <a:spLocks noChangeArrowheads="1"/>
              </p:cNvSpPr>
              <p:nvPr/>
            </p:nvSpPr>
            <p:spPr bwMode="auto">
              <a:xfrm>
                <a:off x="2473" y="856"/>
                <a:ext cx="649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i="1">
                    <a:solidFill>
                      <a:srgbClr val="0000FF"/>
                    </a:solidFill>
                    <a:latin typeface="Times New Roman" pitchFamily="18" charset="0"/>
                  </a:rPr>
                  <a:t>W</a:t>
                </a:r>
                <a:r>
                  <a:rPr lang="ru-RU" sz="1400" baseline="-25000">
                    <a:solidFill>
                      <a:srgbClr val="0000FF"/>
                    </a:solidFill>
                    <a:latin typeface="Times New Roman" pitchFamily="18" charset="0"/>
                  </a:rPr>
                  <a:t>п</a:t>
                </a:r>
                <a:endParaRPr lang="ru-RU"/>
              </a:p>
            </p:txBody>
          </p:sp>
          <p:sp>
            <p:nvSpPr>
              <p:cNvPr id="43053" name="AutoShape 77"/>
              <p:cNvSpPr>
                <a:spLocks noChangeArrowheads="1"/>
              </p:cNvSpPr>
              <p:nvPr/>
            </p:nvSpPr>
            <p:spPr bwMode="auto">
              <a:xfrm>
                <a:off x="3013" y="1036"/>
                <a:ext cx="255" cy="1013"/>
              </a:xfrm>
              <a:prstGeom prst="curvedLeftArrow">
                <a:avLst>
                  <a:gd name="adj1" fmla="val 79451"/>
                  <a:gd name="adj2" fmla="val 158902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50" name="AutoShape 78"/>
            <p:cNvSpPr>
              <a:spLocks noChangeArrowheads="1"/>
            </p:cNvSpPr>
            <p:nvPr/>
          </p:nvSpPr>
          <p:spPr bwMode="auto">
            <a:xfrm>
              <a:off x="5586" y="1036"/>
              <a:ext cx="255" cy="1013"/>
            </a:xfrm>
            <a:prstGeom prst="curvedLeftArrow">
              <a:avLst>
                <a:gd name="adj1" fmla="val 79451"/>
                <a:gd name="adj2" fmla="val 15890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1" name="Line 79"/>
            <p:cNvSpPr>
              <a:spLocks noChangeShapeType="1"/>
            </p:cNvSpPr>
            <p:nvPr/>
          </p:nvSpPr>
          <p:spPr bwMode="auto">
            <a:xfrm>
              <a:off x="8381" y="1096"/>
              <a:ext cx="1" cy="288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676525" y="4641850"/>
          <a:ext cx="5180013" cy="2359025"/>
        </p:xfrm>
        <a:graphic>
          <a:graphicData uri="http://schemas.openxmlformats.org/presentationml/2006/ole">
            <p:oleObj spid="_x0000_s43014" name="Graph" r:id="rId8" imgW="4092840" imgH="2866320" progId="Origin50.Graph">
              <p:embed/>
            </p:oleObj>
          </a:graphicData>
        </a:graphic>
      </p:graphicFrame>
      <p:sp>
        <p:nvSpPr>
          <p:cNvPr id="40018" name="Line 82"/>
          <p:cNvSpPr>
            <a:spLocks noChangeShapeType="1"/>
          </p:cNvSpPr>
          <p:nvPr/>
        </p:nvSpPr>
        <p:spPr bwMode="auto">
          <a:xfrm>
            <a:off x="7129463" y="4710113"/>
            <a:ext cx="0" cy="1908175"/>
          </a:xfrm>
          <a:prstGeom prst="line">
            <a:avLst/>
          </a:prstGeom>
          <a:noFill/>
          <a:ln w="73025">
            <a:solidFill>
              <a:srgbClr val="969696">
                <a:alpha val="52156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020" name="Text Box 84"/>
          <p:cNvSpPr txBox="1">
            <a:spLocks noChangeArrowheads="1"/>
          </p:cNvSpPr>
          <p:nvPr/>
        </p:nvSpPr>
        <p:spPr bwMode="auto">
          <a:xfrm>
            <a:off x="7353300" y="6045200"/>
            <a:ext cx="30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0021" name="Text Box 85"/>
          <p:cNvSpPr txBox="1">
            <a:spLocks noChangeArrowheads="1"/>
          </p:cNvSpPr>
          <p:nvPr/>
        </p:nvSpPr>
        <p:spPr bwMode="auto">
          <a:xfrm>
            <a:off x="7129463" y="5041900"/>
            <a:ext cx="1943100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ru-RU" sz="2200" baseline="-25000">
                <a:solidFill>
                  <a:schemeClr val="bg1"/>
                </a:solidFill>
                <a:latin typeface="Times New Roman" pitchFamily="18" charset="0"/>
              </a:rPr>
              <a:t>п </a:t>
            </a:r>
            <a:r>
              <a:rPr lang="ru-RU" sz="220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200" baseline="-250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200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ru-RU" sz="2200" baseline="-25000">
                <a:solidFill>
                  <a:schemeClr val="bg1"/>
                </a:solidFill>
                <a:latin typeface="Times New Roman" pitchFamily="18" charset="0"/>
              </a:rPr>
              <a:t>к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200" i="1">
                <a:solidFill>
                  <a:schemeClr val="bg1"/>
                </a:solidFill>
                <a:latin typeface="Times New Roman" pitchFamily="18" charset="0"/>
              </a:rPr>
              <a:t>const</a:t>
            </a:r>
            <a:endParaRPr lang="ru-RU" sz="2200" i="1">
              <a:solidFill>
                <a:schemeClr val="bg1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14313" y="760413"/>
            <a:ext cx="3143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Rem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Энергия гармонического осциллятора  </a:t>
            </a:r>
          </a:p>
        </p:txBody>
      </p:sp>
      <p:graphicFrame>
        <p:nvGraphicFramePr>
          <p:cNvPr id="40017" name="Object 2"/>
          <p:cNvGraphicFramePr>
            <a:graphicFrameLocks noChangeAspect="1"/>
          </p:cNvGraphicFramePr>
          <p:nvPr/>
        </p:nvGraphicFramePr>
        <p:xfrm>
          <a:off x="296863" y="2117725"/>
          <a:ext cx="2549525" cy="395288"/>
        </p:xfrm>
        <a:graphic>
          <a:graphicData uri="http://schemas.openxmlformats.org/presentationml/2006/ole">
            <p:oleObj spid="_x0000_s43015" name="Формула" r:id="rId9" imgW="1536480" imgH="241200" progId="Equation.3">
              <p:embed/>
            </p:oleObj>
          </a:graphicData>
        </a:graphic>
      </p:graphicFrame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0" y="478631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А 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W 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осциллятора с малым затуханием</a:t>
            </a:r>
          </a:p>
        </p:txBody>
      </p:sp>
      <p:sp>
        <p:nvSpPr>
          <p:cNvPr id="51" name="Rectangle 8"/>
          <p:cNvSpPr>
            <a:spLocks/>
          </p:cNvSpPr>
          <p:nvPr/>
        </p:nvSpPr>
        <p:spPr bwMode="auto">
          <a:xfrm>
            <a:off x="928688" y="5500688"/>
            <a:ext cx="714375" cy="78581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52" name="Штриховая стрелка вправо 51"/>
          <p:cNvSpPr/>
          <p:nvPr/>
        </p:nvSpPr>
        <p:spPr>
          <a:xfrm rot="5400000">
            <a:off x="1839119" y="5876132"/>
            <a:ext cx="928687" cy="4635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-71438" y="-52388"/>
            <a:ext cx="692943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>
              <a:defRPr/>
            </a:pPr>
            <a:r>
              <a:rPr lang="ru-RU" sz="28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8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8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Энергия затухающих колебаний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6" grpId="0"/>
      <p:bldP spid="39977" grpId="0"/>
      <p:bldP spid="39978" grpId="0"/>
      <p:bldP spid="39979" grpId="0"/>
      <p:bldP spid="39981" grpId="0"/>
      <p:bldP spid="39982" grpId="0" animBg="1"/>
      <p:bldP spid="39983" grpId="0" animBg="1"/>
      <p:bldP spid="39984" grpId="0"/>
      <p:bldP spid="39985" grpId="0"/>
      <p:bldP spid="39986" grpId="0"/>
      <p:bldP spid="39987" grpId="0" animBg="1"/>
      <p:bldP spid="39988" grpId="0" animBg="1"/>
      <p:bldP spid="39996" grpId="0" animBg="1"/>
      <p:bldP spid="39997" grpId="0" animBg="1"/>
      <p:bldP spid="40018" grpId="0" animBg="1"/>
      <p:bldP spid="40020" grpId="0"/>
      <p:bldP spid="40021" grpId="0" animBg="1"/>
      <p:bldP spid="49" grpId="0"/>
      <p:bldP spid="50" grpId="0" build="p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4057</TotalTime>
  <Words>372</Words>
  <Application>Microsoft Office PowerPoint</Application>
  <PresentationFormat>Экран (4:3)</PresentationFormat>
  <Paragraphs>148</Paragraphs>
  <Slides>16</Slides>
  <Notes>0</Notes>
  <HiddenSlides>0</HiddenSlides>
  <MMClips>5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Constantia</vt:lpstr>
      <vt:lpstr>Wingdings 2</vt:lpstr>
      <vt:lpstr>Calibri</vt:lpstr>
      <vt:lpstr>Times New Roman</vt:lpstr>
      <vt:lpstr>Symbol</vt:lpstr>
      <vt:lpstr>Bookman Old Style</vt:lpstr>
      <vt:lpstr>Wingdings</vt:lpstr>
      <vt:lpstr>Бумажная</vt:lpstr>
      <vt:lpstr>Бумажная</vt:lpstr>
      <vt:lpstr>Бумажная</vt:lpstr>
      <vt:lpstr>Бумажная</vt:lpstr>
      <vt:lpstr>Точечный рисунок</vt:lpstr>
      <vt:lpstr>Формула</vt:lpstr>
      <vt:lpstr>Equation</vt:lpstr>
      <vt:lpstr>Graph</vt:lpstr>
      <vt:lpstr>Лекция 3  Осциллятор с затуханием</vt:lpstr>
      <vt:lpstr>Слайд 2</vt:lpstr>
      <vt:lpstr>Слайд 3</vt:lpstr>
      <vt:lpstr>Слайд 4</vt:lpstr>
      <vt:lpstr>Слайд 5</vt:lpstr>
      <vt:lpstr>Малое затухание: </vt:lpstr>
      <vt:lpstr>Слайд 7</vt:lpstr>
      <vt:lpstr>Слайд 8</vt:lpstr>
      <vt:lpstr>Слайд 9</vt:lpstr>
      <vt:lpstr>Слайд 10</vt:lpstr>
      <vt:lpstr>Энергия осциллятора с малым затуханием</vt:lpstr>
      <vt:lpstr>Большое затухание: </vt:lpstr>
      <vt:lpstr>Слайд 13</vt:lpstr>
      <vt:lpstr>Большое затухание:</vt:lpstr>
      <vt:lpstr>Осциллятор в «критическом режиме»: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Andrey</dc:creator>
  <cp:lastModifiedBy>Андрей</cp:lastModifiedBy>
  <cp:revision>241</cp:revision>
  <dcterms:created xsi:type="dcterms:W3CDTF">2010-10-03T06:36:32Z</dcterms:created>
  <dcterms:modified xsi:type="dcterms:W3CDTF">2023-09-14T10:23:10Z</dcterms:modified>
</cp:coreProperties>
</file>