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2" r:id="rId1"/>
  </p:sldMasterIdLst>
  <p:notesMasterIdLst>
    <p:notesMasterId r:id="rId19"/>
  </p:notesMasterIdLst>
  <p:sldIdLst>
    <p:sldId id="346" r:id="rId2"/>
    <p:sldId id="381" r:id="rId3"/>
    <p:sldId id="373" r:id="rId4"/>
    <p:sldId id="375" r:id="rId5"/>
    <p:sldId id="335" r:id="rId6"/>
    <p:sldId id="360" r:id="rId7"/>
    <p:sldId id="377" r:id="rId8"/>
    <p:sldId id="341" r:id="rId9"/>
    <p:sldId id="342" r:id="rId10"/>
    <p:sldId id="347" r:id="rId11"/>
    <p:sldId id="367" r:id="rId12"/>
    <p:sldId id="344" r:id="rId13"/>
    <p:sldId id="345" r:id="rId14"/>
    <p:sldId id="352" r:id="rId15"/>
    <p:sldId id="354" r:id="rId16"/>
    <p:sldId id="353" r:id="rId17"/>
    <p:sldId id="3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116" d="100"/>
          <a:sy n="116" d="100"/>
        </p:scale>
        <p:origin x="-18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A342430-F8E7-43A8-96C9-11B4DCF26A9F}" type="datetimeFigureOut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EF82621-78DB-4302-9A50-53DFE2AD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4EA0-ABA0-49B9-BEC9-844E9005F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5E7-C40C-4B64-8810-46D28F31003A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36CBB-BFAA-4E0B-A40E-0D6FF3FD90CF}" type="datetime1">
              <a:rPr lang="ru-RU"/>
              <a:pPr/>
              <a:t>09.11.2023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E3F21-D422-4A57-8B5C-2D982433557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62F77-91D6-41F9-91EA-B536E4DFD449}" type="datetime1">
              <a:rPr lang="ru-RU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9952-9900-4418-92FC-34EC06F8D59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875C5A-BC2B-48F8-B1EF-C1D10FA33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25DD46-5B83-40AF-AA3C-113A39761B4C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/>
          </p:cNvSpPr>
          <p:nvPr/>
        </p:nvSpPr>
        <p:spPr bwMode="auto">
          <a:xfrm>
            <a:off x="827088" y="188913"/>
            <a:ext cx="7343775" cy="776287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i="1" dirty="0" smtClean="0">
                <a:latin typeface="Constantia" pitchFamily="18" charset="0"/>
              </a:rPr>
              <a:t>Лекция </a:t>
            </a:r>
            <a:r>
              <a:rPr lang="en-US" sz="3600" b="1" i="1" dirty="0">
                <a:latin typeface="Constantia" pitchFamily="18" charset="0"/>
              </a:rPr>
              <a:t>10</a:t>
            </a:r>
            <a:r>
              <a:rPr lang="ru-RU" sz="3600" b="1" i="1" dirty="0">
                <a:latin typeface="Constantia" pitchFamily="18" charset="0"/>
              </a:rPr>
              <a:t>. Дифракция Френеля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6"/>
          <p:cNvGrpSpPr>
            <a:grpSpLocks noChangeAspect="1"/>
          </p:cNvGrpSpPr>
          <p:nvPr/>
        </p:nvGrpSpPr>
        <p:grpSpPr bwMode="auto">
          <a:xfrm>
            <a:off x="3779838" y="981075"/>
            <a:ext cx="5543550" cy="4157663"/>
            <a:chOff x="4700" y="2201"/>
            <a:chExt cx="4952" cy="3713"/>
          </a:xfrm>
        </p:grpSpPr>
        <p:sp>
          <p:nvSpPr>
            <p:cNvPr id="207939" name="AutoShape 67"/>
            <p:cNvSpPr>
              <a:spLocks noChangeAspect="1" noChangeArrowheads="1"/>
            </p:cNvSpPr>
            <p:nvPr/>
          </p:nvSpPr>
          <p:spPr bwMode="auto">
            <a:xfrm>
              <a:off x="4700" y="2201"/>
              <a:ext cx="4952" cy="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7940" name="Text Box 68"/>
            <p:cNvSpPr txBox="1">
              <a:spLocks noChangeArrowheads="1"/>
            </p:cNvSpPr>
            <p:nvPr/>
          </p:nvSpPr>
          <p:spPr bwMode="auto">
            <a:xfrm>
              <a:off x="6266" y="5355"/>
              <a:ext cx="1567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4700" y="2201"/>
              <a:ext cx="4952" cy="3329"/>
              <a:chOff x="4700" y="2201"/>
              <a:chExt cx="4952" cy="3329"/>
            </a:xfrm>
          </p:grpSpPr>
          <p:pic>
            <p:nvPicPr>
              <p:cNvPr id="207942" name="Picture 7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" y="2728"/>
                <a:ext cx="4243" cy="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943" name="Line 71"/>
              <p:cNvSpPr>
                <a:spLocks noChangeShapeType="1"/>
              </p:cNvSpPr>
              <p:nvPr/>
            </p:nvSpPr>
            <p:spPr bwMode="auto">
              <a:xfrm flipV="1">
                <a:off x="5010" y="4643"/>
                <a:ext cx="4396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4" name="Line 72"/>
              <p:cNvSpPr>
                <a:spLocks noChangeShapeType="1"/>
              </p:cNvSpPr>
              <p:nvPr/>
            </p:nvSpPr>
            <p:spPr bwMode="auto">
              <a:xfrm flipV="1">
                <a:off x="6353" y="2353"/>
                <a:ext cx="1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5" name="Line 73"/>
              <p:cNvSpPr>
                <a:spLocks noChangeShapeType="1"/>
              </p:cNvSpPr>
              <p:nvPr/>
            </p:nvSpPr>
            <p:spPr bwMode="auto">
              <a:xfrm>
                <a:off x="6318" y="3396"/>
                <a:ext cx="29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6" name="Line 74"/>
              <p:cNvSpPr>
                <a:spLocks noChangeShapeType="1"/>
              </p:cNvSpPr>
              <p:nvPr/>
            </p:nvSpPr>
            <p:spPr bwMode="auto">
              <a:xfrm>
                <a:off x="6318" y="2869"/>
                <a:ext cx="81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7" name="Line 75"/>
              <p:cNvSpPr>
                <a:spLocks noChangeShapeType="1"/>
              </p:cNvSpPr>
              <p:nvPr/>
            </p:nvSpPr>
            <p:spPr bwMode="auto">
              <a:xfrm>
                <a:off x="6318" y="3678"/>
                <a:ext cx="11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8" name="Text Box 76"/>
              <p:cNvSpPr txBox="1">
                <a:spLocks noChangeArrowheads="1"/>
              </p:cNvSpPr>
              <p:nvPr/>
            </p:nvSpPr>
            <p:spPr bwMode="auto">
              <a:xfrm>
                <a:off x="5553" y="2572"/>
                <a:ext cx="95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1,37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</a:p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49" name="Text Box 77"/>
              <p:cNvSpPr txBox="1">
                <a:spLocks noChangeArrowheads="1"/>
              </p:cNvSpPr>
              <p:nvPr/>
            </p:nvSpPr>
            <p:spPr bwMode="auto">
              <a:xfrm>
                <a:off x="5948" y="3111"/>
                <a:ext cx="652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0" name="Text Box 78"/>
              <p:cNvSpPr txBox="1">
                <a:spLocks noChangeArrowheads="1"/>
              </p:cNvSpPr>
              <p:nvPr/>
            </p:nvSpPr>
            <p:spPr bwMode="auto">
              <a:xfrm>
                <a:off x="5510" y="3396"/>
                <a:ext cx="9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0,78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1" name="Text Box 79"/>
              <p:cNvSpPr txBox="1">
                <a:spLocks noChangeArrowheads="1"/>
              </p:cNvSpPr>
              <p:nvPr/>
            </p:nvSpPr>
            <p:spPr bwMode="auto">
              <a:xfrm>
                <a:off x="6027" y="2201"/>
                <a:ext cx="652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i="1" dirty="0"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207952" name="Text Box 80"/>
              <p:cNvSpPr txBox="1">
                <a:spLocks noChangeArrowheads="1"/>
              </p:cNvSpPr>
              <p:nvPr/>
            </p:nvSpPr>
            <p:spPr bwMode="auto">
              <a:xfrm>
                <a:off x="6168" y="4632"/>
                <a:ext cx="49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3" name="Text Box 81"/>
              <p:cNvSpPr txBox="1">
                <a:spLocks noChangeArrowheads="1"/>
              </p:cNvSpPr>
              <p:nvPr/>
            </p:nvSpPr>
            <p:spPr bwMode="auto">
              <a:xfrm>
                <a:off x="7026" y="4810"/>
                <a:ext cx="163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 dirty="0">
                    <a:latin typeface="Times New Roman" pitchFamily="18" charset="0"/>
                  </a:rPr>
                  <a:t>вне </a:t>
                </a:r>
                <a:r>
                  <a:rPr lang="en-US" sz="1200" dirty="0">
                    <a:latin typeface="Times New Roman" pitchFamily="18" charset="0"/>
                  </a:rPr>
                  <a:t>“</a:t>
                </a:r>
                <a:r>
                  <a:rPr lang="ru-RU" sz="1200" i="1" dirty="0">
                    <a:latin typeface="Times New Roman" pitchFamily="18" charset="0"/>
                  </a:rPr>
                  <a:t>тени</a:t>
                </a:r>
                <a:r>
                  <a:rPr lang="en-US" sz="1200" dirty="0"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  <p:sp>
            <p:nvSpPr>
              <p:cNvPr id="207954" name="Text Box 82"/>
              <p:cNvSpPr txBox="1">
                <a:spLocks noChangeArrowheads="1"/>
              </p:cNvSpPr>
              <p:nvPr/>
            </p:nvSpPr>
            <p:spPr bwMode="auto">
              <a:xfrm>
                <a:off x="4700" y="4810"/>
                <a:ext cx="145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 dirty="0">
                    <a:latin typeface="Times New Roman" pitchFamily="18" charset="0"/>
                  </a:rPr>
                  <a:t>в</a:t>
                </a:r>
                <a:r>
                  <a:rPr lang="en-US" sz="1200" i="1" dirty="0">
                    <a:latin typeface="Times New Roman" pitchFamily="18" charset="0"/>
                  </a:rPr>
                  <a:t> </a:t>
                </a:r>
                <a:r>
                  <a:rPr lang="ru-RU" sz="1200" i="1" dirty="0">
                    <a:latin typeface="Times New Roman" pitchFamily="18" charset="0"/>
                  </a:rPr>
                  <a:t>области </a:t>
                </a:r>
                <a:r>
                  <a:rPr lang="en-US" sz="1200" dirty="0">
                    <a:latin typeface="Times New Roman" pitchFamily="18" charset="0"/>
                  </a:rPr>
                  <a:t>“</a:t>
                </a:r>
                <a:r>
                  <a:rPr lang="ru-RU" sz="1200" i="1" dirty="0">
                    <a:latin typeface="Times New Roman" pitchFamily="18" charset="0"/>
                  </a:rPr>
                  <a:t>тени</a:t>
                </a:r>
                <a:r>
                  <a:rPr lang="en-US" sz="1200" dirty="0"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  <p:sp>
            <p:nvSpPr>
              <p:cNvPr id="207955" name="Text Box 83"/>
              <p:cNvSpPr txBox="1">
                <a:spLocks noChangeArrowheads="1"/>
              </p:cNvSpPr>
              <p:nvPr/>
            </p:nvSpPr>
            <p:spPr bwMode="auto">
              <a:xfrm>
                <a:off x="8999" y="4695"/>
                <a:ext cx="653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i="1" dirty="0">
                    <a:solidFill>
                      <a:schemeClr val="bg1"/>
                    </a:solidFill>
                    <a:latin typeface="Times New Roman" pitchFamily="18" charset="0"/>
                  </a:rPr>
                  <a:t>Х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6" name="Text Box 84"/>
              <p:cNvSpPr txBox="1">
                <a:spLocks noChangeArrowheads="1"/>
              </p:cNvSpPr>
              <p:nvPr/>
            </p:nvSpPr>
            <p:spPr bwMode="auto">
              <a:xfrm>
                <a:off x="5529" y="4039"/>
                <a:ext cx="9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0,25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7957" name="Rectangle 85"/>
          <p:cNvSpPr>
            <a:spLocks noChangeArrowheads="1"/>
          </p:cNvSpPr>
          <p:nvPr/>
        </p:nvSpPr>
        <p:spPr bwMode="auto">
          <a:xfrm>
            <a:off x="611188" y="201019"/>
            <a:ext cx="7138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Дифракция Френеля на </a:t>
            </a:r>
            <a:r>
              <a:rPr lang="ru-RU" sz="2800" b="1" i="1" dirty="0" smtClean="0">
                <a:solidFill>
                  <a:srgbClr val="0000FF"/>
                </a:solidFill>
                <a:latin typeface="Constantia" pitchFamily="18" charset="0"/>
              </a:rPr>
              <a:t>полуплоскости</a:t>
            </a:r>
            <a:endParaRPr lang="ru-RU" sz="28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-539752" y="857232"/>
            <a:ext cx="4968876" cy="5184775"/>
            <a:chOff x="-684213" y="1844675"/>
            <a:chExt cx="4968876" cy="5184775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 bwMode="auto">
            <a:xfrm>
              <a:off x="-684213" y="1844675"/>
              <a:ext cx="4968876" cy="5184775"/>
              <a:chOff x="1469" y="8380"/>
              <a:chExt cx="3888" cy="4054"/>
            </a:xfrm>
          </p:grpSpPr>
          <p:sp>
            <p:nvSpPr>
              <p:cNvPr id="207875" name="AutoShape 3"/>
              <p:cNvSpPr>
                <a:spLocks noChangeAspect="1" noChangeArrowheads="1"/>
              </p:cNvSpPr>
              <p:nvPr/>
            </p:nvSpPr>
            <p:spPr bwMode="auto">
              <a:xfrm>
                <a:off x="1469" y="8380"/>
                <a:ext cx="3888" cy="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2153" y="8596"/>
                <a:ext cx="3204" cy="3838"/>
                <a:chOff x="2153" y="8596"/>
                <a:chExt cx="3204" cy="3838"/>
              </a:xfrm>
            </p:grpSpPr>
            <p:sp>
              <p:nvSpPr>
                <p:cNvPr id="20787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75" y="11945"/>
                  <a:ext cx="1415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78" name="Rectangle 6"/>
                <p:cNvSpPr>
                  <a:spLocks noChangeArrowheads="1"/>
                </p:cNvSpPr>
                <p:nvPr/>
              </p:nvSpPr>
              <p:spPr bwMode="auto">
                <a:xfrm>
                  <a:off x="2935" y="10547"/>
                  <a:ext cx="780" cy="133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65490"/>
                        <a:invGamma/>
                      </a:srgbClr>
                    </a:gs>
                  </a:gsLst>
                  <a:lin ang="0" scaled="1"/>
                </a:gra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79" name="Rectangle 7"/>
                <p:cNvSpPr>
                  <a:spLocks noChangeArrowheads="1"/>
                </p:cNvSpPr>
                <p:nvPr/>
              </p:nvSpPr>
              <p:spPr bwMode="auto">
                <a:xfrm>
                  <a:off x="3488" y="10547"/>
                  <a:ext cx="197" cy="1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0" name="Rectangle 8"/>
                <p:cNvSpPr>
                  <a:spLocks noChangeArrowheads="1"/>
                </p:cNvSpPr>
                <p:nvPr/>
              </p:nvSpPr>
              <p:spPr bwMode="auto">
                <a:xfrm>
                  <a:off x="3804" y="10547"/>
                  <a:ext cx="98" cy="1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1" name="Line 9"/>
                <p:cNvSpPr>
                  <a:spLocks noChangeShapeType="1"/>
                </p:cNvSpPr>
                <p:nvPr/>
              </p:nvSpPr>
              <p:spPr bwMode="auto">
                <a:xfrm>
                  <a:off x="3908" y="10547"/>
                  <a:ext cx="0" cy="133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2" name="Line 10"/>
                <p:cNvSpPr>
                  <a:spLocks noChangeShapeType="1"/>
                </p:cNvSpPr>
                <p:nvPr/>
              </p:nvSpPr>
              <p:spPr bwMode="auto">
                <a:xfrm>
                  <a:off x="3707" y="10547"/>
                  <a:ext cx="1" cy="1332"/>
                </a:xfrm>
                <a:prstGeom prst="line">
                  <a:avLst/>
                </a:prstGeom>
                <a:noFill/>
                <a:ln w="666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3" name="Line 11"/>
                <p:cNvSpPr>
                  <a:spLocks noChangeShapeType="1"/>
                </p:cNvSpPr>
                <p:nvPr/>
              </p:nvSpPr>
              <p:spPr bwMode="auto">
                <a:xfrm>
                  <a:off x="3851" y="10547"/>
                  <a:ext cx="1" cy="133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4" name="Line 12"/>
                <p:cNvSpPr>
                  <a:spLocks noChangeShapeType="1"/>
                </p:cNvSpPr>
                <p:nvPr/>
              </p:nvSpPr>
              <p:spPr bwMode="auto">
                <a:xfrm>
                  <a:off x="4451" y="10547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>
                      <a:alpha val="62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5" name="Line 13"/>
                <p:cNvSpPr>
                  <a:spLocks noChangeShapeType="1"/>
                </p:cNvSpPr>
                <p:nvPr/>
              </p:nvSpPr>
              <p:spPr bwMode="auto">
                <a:xfrm>
                  <a:off x="4119" y="10547"/>
                  <a:ext cx="1" cy="13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6" name="Line 14"/>
                <p:cNvSpPr>
                  <a:spLocks noChangeShapeType="1"/>
                </p:cNvSpPr>
                <p:nvPr/>
              </p:nvSpPr>
              <p:spPr bwMode="auto">
                <a:xfrm>
                  <a:off x="4045" y="10547"/>
                  <a:ext cx="1" cy="1332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7" name="Line 15"/>
                <p:cNvSpPr>
                  <a:spLocks noChangeShapeType="1"/>
                </p:cNvSpPr>
                <p:nvPr/>
              </p:nvSpPr>
              <p:spPr bwMode="auto">
                <a:xfrm>
                  <a:off x="4211" y="10535"/>
                  <a:ext cx="1" cy="1332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8" name="Line 16"/>
                <p:cNvSpPr>
                  <a:spLocks noChangeShapeType="1"/>
                </p:cNvSpPr>
                <p:nvPr/>
              </p:nvSpPr>
              <p:spPr bwMode="auto">
                <a:xfrm>
                  <a:off x="4184" y="10547"/>
                  <a:ext cx="1" cy="13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9" name="Line 17"/>
                <p:cNvSpPr>
                  <a:spLocks noChangeShapeType="1"/>
                </p:cNvSpPr>
                <p:nvPr/>
              </p:nvSpPr>
              <p:spPr bwMode="auto">
                <a:xfrm>
                  <a:off x="4328" y="10546"/>
                  <a:ext cx="1" cy="1332"/>
                </a:xfrm>
                <a:prstGeom prst="line">
                  <a:avLst/>
                </a:prstGeom>
                <a:noFill/>
                <a:ln w="539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0" name="Line 18"/>
                <p:cNvSpPr>
                  <a:spLocks noChangeShapeType="1"/>
                </p:cNvSpPr>
                <p:nvPr/>
              </p:nvSpPr>
              <p:spPr bwMode="auto">
                <a:xfrm>
                  <a:off x="4247" y="10542"/>
                  <a:ext cx="1" cy="133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1" name="Line 19"/>
                <p:cNvSpPr>
                  <a:spLocks noChangeShapeType="1"/>
                </p:cNvSpPr>
                <p:nvPr/>
              </p:nvSpPr>
              <p:spPr bwMode="auto">
                <a:xfrm>
                  <a:off x="5014" y="10550"/>
                  <a:ext cx="1" cy="1332"/>
                </a:xfrm>
                <a:prstGeom prst="line">
                  <a:avLst/>
                </a:prstGeom>
                <a:noFill/>
                <a:ln w="476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2" name="Line 20"/>
                <p:cNvSpPr>
                  <a:spLocks noChangeShapeType="1"/>
                </p:cNvSpPr>
                <p:nvPr/>
              </p:nvSpPr>
              <p:spPr bwMode="auto">
                <a:xfrm>
                  <a:off x="4307" y="10547"/>
                  <a:ext cx="1" cy="133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3" name="Line 21"/>
                <p:cNvSpPr>
                  <a:spLocks noChangeShapeType="1"/>
                </p:cNvSpPr>
                <p:nvPr/>
              </p:nvSpPr>
              <p:spPr bwMode="auto">
                <a:xfrm>
                  <a:off x="4363" y="10542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4" name="Line 22"/>
                <p:cNvSpPr>
                  <a:spLocks noChangeShapeType="1"/>
                </p:cNvSpPr>
                <p:nvPr/>
              </p:nvSpPr>
              <p:spPr bwMode="auto">
                <a:xfrm>
                  <a:off x="5014" y="10547"/>
                  <a:ext cx="1" cy="133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5" name="Line 23"/>
                <p:cNvSpPr>
                  <a:spLocks noChangeShapeType="1"/>
                </p:cNvSpPr>
                <p:nvPr/>
              </p:nvSpPr>
              <p:spPr bwMode="auto">
                <a:xfrm>
                  <a:off x="4834" y="10543"/>
                  <a:ext cx="1" cy="133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6" name="Line 24"/>
                <p:cNvSpPr>
                  <a:spLocks noChangeShapeType="1"/>
                </p:cNvSpPr>
                <p:nvPr/>
              </p:nvSpPr>
              <p:spPr bwMode="auto">
                <a:xfrm>
                  <a:off x="4413" y="10543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7" name="Line 25"/>
                <p:cNvSpPr>
                  <a:spLocks noChangeShapeType="1"/>
                </p:cNvSpPr>
                <p:nvPr/>
              </p:nvSpPr>
              <p:spPr bwMode="auto">
                <a:xfrm>
                  <a:off x="5014" y="10543"/>
                  <a:ext cx="1" cy="1332"/>
                </a:xfrm>
                <a:prstGeom prst="line">
                  <a:avLst/>
                </a:prstGeom>
                <a:noFill/>
                <a:ln w="317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53" y="10547"/>
                  <a:ext cx="2651" cy="1332"/>
                </a:xfrm>
                <a:prstGeom prst="rect">
                  <a:avLst/>
                </a:prstGeom>
                <a:noFill/>
                <a:ln w="222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9" name="Line 27"/>
                <p:cNvSpPr>
                  <a:spLocks noChangeShapeType="1"/>
                </p:cNvSpPr>
                <p:nvPr/>
              </p:nvSpPr>
              <p:spPr bwMode="auto">
                <a:xfrm>
                  <a:off x="2695" y="10531"/>
                  <a:ext cx="2553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00" name="Line 28"/>
                <p:cNvSpPr>
                  <a:spLocks noChangeShapeType="1"/>
                </p:cNvSpPr>
                <p:nvPr/>
              </p:nvSpPr>
              <p:spPr bwMode="auto">
                <a:xfrm>
                  <a:off x="5304" y="10547"/>
                  <a:ext cx="1" cy="1332"/>
                </a:xfrm>
                <a:prstGeom prst="line">
                  <a:avLst/>
                </a:prstGeom>
                <a:noFill/>
                <a:ln w="698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" name="Group 29"/>
                <p:cNvGrpSpPr>
                  <a:grpSpLocks/>
                </p:cNvGrpSpPr>
                <p:nvPr/>
              </p:nvGrpSpPr>
              <p:grpSpPr bwMode="auto">
                <a:xfrm>
                  <a:off x="2153" y="8596"/>
                  <a:ext cx="2454" cy="1752"/>
                  <a:chOff x="1651" y="1866"/>
                  <a:chExt cx="1850" cy="1788"/>
                </a:xfrm>
              </p:grpSpPr>
              <p:sp>
                <p:nvSpPr>
                  <p:cNvPr id="20790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54" y="2448"/>
                    <a:ext cx="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" y="2754"/>
                    <a:ext cx="256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9611" tIns="44806" rIns="89611" bIns="44806"/>
                  <a:lstStyle/>
                  <a:p>
                    <a:r>
                      <a:rPr lang="en-US" sz="2400" i="1" dirty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l</a:t>
                    </a:r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79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87" y="3652"/>
                    <a:ext cx="1814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52" y="2420"/>
                    <a:ext cx="1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6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1" y="2447"/>
                    <a:ext cx="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7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8" y="2454"/>
                    <a:ext cx="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grpSp>
                <p:nvGrpSpPr>
                  <p:cNvPr id="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668" y="1866"/>
                    <a:ext cx="1773" cy="449"/>
                    <a:chOff x="7045" y="6798"/>
                    <a:chExt cx="3968" cy="1043"/>
                  </a:xfrm>
                </p:grpSpPr>
                <p:sp>
                  <p:nvSpPr>
                    <p:cNvPr id="207909" name="Line 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499" y="7315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0" name="Line 3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244" y="7319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1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011" y="7322"/>
                      <a:ext cx="102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2" name="Line 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9757" y="7312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3" name="Line 4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9504" y="7318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6" name="Group 42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9128" y="7197"/>
                      <a:ext cx="1031" cy="254"/>
                      <a:chOff x="3466" y="3760"/>
                      <a:chExt cx="1031" cy="254"/>
                    </a:xfrm>
                  </p:grpSpPr>
                  <p:sp>
                    <p:nvSpPr>
                      <p:cNvPr id="20791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66" y="3760"/>
                        <a:ext cx="1027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16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0" y="4013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207917" name="Line 4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776" y="7321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8" name="Line 4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521" y="7325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9" name="Line 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289" y="7327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20" name="Line 4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034" y="7318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7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93" y="6805"/>
                      <a:ext cx="502" cy="1036"/>
                      <a:chOff x="7793" y="6805"/>
                      <a:chExt cx="502" cy="1036"/>
                    </a:xfrm>
                  </p:grpSpPr>
                  <p:sp>
                    <p:nvSpPr>
                      <p:cNvPr id="207922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781" y="7324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3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535" y="7327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4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280" y="7318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grpSp>
                  <p:nvGrpSpPr>
                    <p:cNvPr id="8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45" y="6798"/>
                      <a:ext cx="502" cy="1036"/>
                      <a:chOff x="7793" y="6805"/>
                      <a:chExt cx="502" cy="1036"/>
                    </a:xfrm>
                  </p:grpSpPr>
                  <p:sp>
                    <p:nvSpPr>
                      <p:cNvPr id="20792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781" y="7324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535" y="7327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8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280" y="7318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</p:grpSp>
            </p:grpSp>
            <p:sp>
              <p:nvSpPr>
                <p:cNvPr id="207929" name="Rectangle 57"/>
                <p:cNvSpPr>
                  <a:spLocks noChangeArrowheads="1"/>
                </p:cNvSpPr>
                <p:nvPr/>
              </p:nvSpPr>
              <p:spPr bwMode="auto">
                <a:xfrm>
                  <a:off x="2195" y="10574"/>
                  <a:ext cx="761" cy="127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0" name="Line 58"/>
                <p:cNvSpPr>
                  <a:spLocks noChangeShapeType="1"/>
                </p:cNvSpPr>
                <p:nvPr/>
              </p:nvSpPr>
              <p:spPr bwMode="auto">
                <a:xfrm>
                  <a:off x="4487" y="10565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1" name="Rectangle 59"/>
                <p:cNvSpPr>
                  <a:spLocks noChangeArrowheads="1"/>
                </p:cNvSpPr>
                <p:nvPr/>
              </p:nvSpPr>
              <p:spPr bwMode="auto">
                <a:xfrm>
                  <a:off x="4828" y="10436"/>
                  <a:ext cx="529" cy="15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2" name="Line 60"/>
                <p:cNvSpPr>
                  <a:spLocks noChangeShapeType="1"/>
                </p:cNvSpPr>
                <p:nvPr/>
              </p:nvSpPr>
              <p:spPr bwMode="auto">
                <a:xfrm>
                  <a:off x="3959" y="10529"/>
                  <a:ext cx="1" cy="1332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3" name="Line 61"/>
                <p:cNvSpPr>
                  <a:spLocks noChangeShapeType="1"/>
                </p:cNvSpPr>
                <p:nvPr/>
              </p:nvSpPr>
              <p:spPr bwMode="auto">
                <a:xfrm>
                  <a:off x="4523" y="10541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4" name="Line 62"/>
                <p:cNvSpPr>
                  <a:spLocks noChangeShapeType="1"/>
                </p:cNvSpPr>
                <p:nvPr/>
              </p:nvSpPr>
              <p:spPr bwMode="auto">
                <a:xfrm>
                  <a:off x="4559" y="10529"/>
                  <a:ext cx="1" cy="13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5" name="Line 63"/>
                <p:cNvSpPr>
                  <a:spLocks noChangeShapeType="1"/>
                </p:cNvSpPr>
                <p:nvPr/>
              </p:nvSpPr>
              <p:spPr bwMode="auto">
                <a:xfrm>
                  <a:off x="4595" y="10505"/>
                  <a:ext cx="1" cy="133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6" name="Line 64"/>
                <p:cNvSpPr>
                  <a:spLocks noChangeShapeType="1"/>
                </p:cNvSpPr>
                <p:nvPr/>
              </p:nvSpPr>
              <p:spPr bwMode="auto">
                <a:xfrm>
                  <a:off x="2682" y="10534"/>
                  <a:ext cx="2651" cy="1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7" name="Line 65"/>
                <p:cNvSpPr>
                  <a:spLocks noChangeShapeType="1"/>
                </p:cNvSpPr>
                <p:nvPr/>
              </p:nvSpPr>
              <p:spPr bwMode="auto">
                <a:xfrm>
                  <a:off x="2660" y="11879"/>
                  <a:ext cx="2651" cy="1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7958" name="Line 86"/>
            <p:cNvSpPr>
              <a:spLocks noChangeShapeType="1"/>
            </p:cNvSpPr>
            <p:nvPr/>
          </p:nvSpPr>
          <p:spPr bwMode="auto">
            <a:xfrm>
              <a:off x="76200" y="4627563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7959" name="Line 87"/>
            <p:cNvSpPr>
              <a:spLocks noChangeShapeType="1"/>
            </p:cNvSpPr>
            <p:nvPr/>
          </p:nvSpPr>
          <p:spPr bwMode="auto">
            <a:xfrm>
              <a:off x="161925" y="6308725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7960" name="Rectangle 88"/>
          <p:cNvSpPr>
            <a:spLocks noChangeArrowheads="1"/>
          </p:cNvSpPr>
          <p:nvPr/>
        </p:nvSpPr>
        <p:spPr bwMode="auto">
          <a:xfrm>
            <a:off x="3916370" y="3776663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 области тени </a:t>
            </a:r>
            <a:endParaRPr lang="ru-RU" b="1" i="1" dirty="0">
              <a:solidFill>
                <a:srgbClr val="0000FF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07961" name="Rectangle 89"/>
          <p:cNvSpPr>
            <a:spLocks noChangeArrowheads="1"/>
          </p:cNvSpPr>
          <p:nvPr/>
        </p:nvSpPr>
        <p:spPr bwMode="auto">
          <a:xfrm>
            <a:off x="6011863" y="3810001"/>
            <a:ext cx="17272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вне тени </a:t>
            </a:r>
            <a:r>
              <a:rPr lang="ru-RU" b="1" i="1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ru-RU" b="1" i="1" dirty="0">
                <a:solidFill>
                  <a:srgbClr val="0000FF"/>
                </a:solidFill>
                <a:cs typeface="Arial" charset="0"/>
              </a:rPr>
            </a:br>
            <a:r>
              <a:rPr lang="ru-RU" b="1" i="1" dirty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07962" name="Text Box 90"/>
          <p:cNvSpPr txBox="1">
            <a:spLocks noChangeArrowheads="1"/>
          </p:cNvSpPr>
          <p:nvPr/>
        </p:nvSpPr>
        <p:spPr bwMode="auto">
          <a:xfrm>
            <a:off x="5219700" y="908050"/>
            <a:ext cx="36036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42844" y="369406"/>
            <a:ext cx="41068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baseline="30000" dirty="0" smtClean="0">
                <a:solidFill>
                  <a:srgbClr val="0000FF"/>
                </a:solidFill>
                <a:latin typeface="Constantia" pitchFamily="18" charset="0"/>
              </a:rPr>
              <a:t>*)</a:t>
            </a:r>
            <a:endParaRPr lang="ru-RU" sz="3200" b="1" i="1" baseline="30000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92" name="Picture 71" descr="Дифракция св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46"/>
            <a:ext cx="2357454" cy="2357454"/>
          </a:xfrm>
          <a:prstGeom prst="rect">
            <a:avLst/>
          </a:prstGeom>
          <a:noFill/>
        </p:spPr>
      </p:pic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5649923" y="4286256"/>
            <a:ext cx="2279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onstantia" pitchFamily="18" charset="0"/>
              </a:rPr>
              <a:t>…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 и на щели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42844" y="369406"/>
            <a:ext cx="41068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baseline="30000" dirty="0" smtClean="0">
                <a:solidFill>
                  <a:srgbClr val="FF0000"/>
                </a:solidFill>
                <a:latin typeface="Constantia" pitchFamily="18" charset="0"/>
              </a:rPr>
              <a:t>*)</a:t>
            </a:r>
            <a:endParaRPr lang="ru-RU" sz="3200" b="1" i="1" baseline="30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85786" y="357166"/>
            <a:ext cx="350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 Гюйгенса-Френеля</a:t>
            </a:r>
            <a:endParaRPr lang="ru-RU" dirty="0"/>
          </a:p>
        </p:txBody>
      </p:sp>
      <p:sp>
        <p:nvSpPr>
          <p:cNvPr id="114" name="Rectangle 89"/>
          <p:cNvSpPr>
            <a:spLocks noChangeArrowheads="1"/>
          </p:cNvSpPr>
          <p:nvPr/>
        </p:nvSpPr>
        <p:spPr bwMode="auto">
          <a:xfrm>
            <a:off x="5643570" y="1500174"/>
            <a:ext cx="3000396" cy="1477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Задача дифракции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) </a:t>
            </a:r>
            <a:endParaRPr lang="ru-RU" dirty="0" smtClean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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  <a:sym typeface="Symbol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  <a:sym typeface="Symbol"/>
              </a:rPr>
              <a:t>,</a:t>
            </a:r>
            <a:endParaRPr lang="ru-RU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т.е.  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от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направления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5" name="Rectangle 8"/>
          <p:cNvSpPr>
            <a:spLocks/>
          </p:cNvSpPr>
          <p:nvPr/>
        </p:nvSpPr>
        <p:spPr bwMode="auto">
          <a:xfrm>
            <a:off x="8215338" y="1857364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6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1687" name="Object 23"/>
          <p:cNvGraphicFramePr>
            <a:graphicFrameLocks noChangeAspect="1"/>
          </p:cNvGraphicFramePr>
          <p:nvPr/>
        </p:nvGraphicFramePr>
        <p:xfrm>
          <a:off x="4699000" y="4330700"/>
          <a:ext cx="3816350" cy="604838"/>
        </p:xfrm>
        <a:graphic>
          <a:graphicData uri="http://schemas.openxmlformats.org/presentationml/2006/ole">
            <p:oleObj spid="_x0000_s241687" name="Формула" r:id="rId4" imgW="2145960" imgH="342720" progId="Equation.3">
              <p:embed/>
            </p:oleObj>
          </a:graphicData>
        </a:graphic>
      </p:graphicFrame>
      <p:sp>
        <p:nvSpPr>
          <p:cNvPr id="118" name="Rectangle 89"/>
          <p:cNvSpPr>
            <a:spLocks noChangeArrowheads="1"/>
          </p:cNvSpPr>
          <p:nvPr/>
        </p:nvSpPr>
        <p:spPr bwMode="auto">
          <a:xfrm>
            <a:off x="3714744" y="3340618"/>
            <a:ext cx="48577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Как  суммировать ???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1)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2)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Суммируем </a:t>
            </a:r>
            <a:r>
              <a:rPr lang="en-US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векторы-колебания </a:t>
            </a:r>
            <a:r>
              <a:rPr lang="en-US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Е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i</a:t>
            </a:r>
            <a:endParaRPr lang="ru-RU" sz="2400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4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«стрелки» не ставим)</a:t>
            </a:r>
            <a:endParaRPr lang="en-US" sz="1400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Symbol"/>
              </a:rPr>
              <a:t>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Symbol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Метод векторных диаграмм !!!</a:t>
            </a:r>
            <a:endParaRPr lang="ru-RU" b="1" i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62038" y="1354174"/>
            <a:ext cx="4565650" cy="3239648"/>
            <a:chOff x="1062038" y="1354174"/>
            <a:chExt cx="4565650" cy="3239648"/>
          </a:xfrm>
        </p:grpSpPr>
        <p:grpSp>
          <p:nvGrpSpPr>
            <p:cNvPr id="241666" name="Group 2"/>
            <p:cNvGrpSpPr>
              <a:grpSpLocks noChangeAspect="1"/>
            </p:cNvGrpSpPr>
            <p:nvPr/>
          </p:nvGrpSpPr>
          <p:grpSpPr bwMode="auto">
            <a:xfrm>
              <a:off x="1062038" y="1354174"/>
              <a:ext cx="4565650" cy="3239648"/>
              <a:chOff x="3985" y="2205"/>
              <a:chExt cx="7189" cy="5101"/>
            </a:xfrm>
          </p:grpSpPr>
          <p:sp>
            <p:nvSpPr>
              <p:cNvPr id="241668" name="Line 4"/>
              <p:cNvSpPr>
                <a:spLocks noChangeShapeType="1"/>
              </p:cNvSpPr>
              <p:nvPr/>
            </p:nvSpPr>
            <p:spPr bwMode="auto">
              <a:xfrm rot="5400000">
                <a:off x="7471" y="1235"/>
                <a:ext cx="1" cy="69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69" name="Line 5"/>
              <p:cNvSpPr>
                <a:spLocks noChangeShapeType="1"/>
              </p:cNvSpPr>
              <p:nvPr/>
            </p:nvSpPr>
            <p:spPr bwMode="auto">
              <a:xfrm>
                <a:off x="5338" y="3805"/>
                <a:ext cx="5500" cy="9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0" name="Text Box 6"/>
              <p:cNvSpPr txBox="1">
                <a:spLocks noChangeArrowheads="1"/>
              </p:cNvSpPr>
              <p:nvPr/>
            </p:nvSpPr>
            <p:spPr bwMode="auto">
              <a:xfrm>
                <a:off x="10598" y="4165"/>
                <a:ext cx="576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1" name="Text Box 7"/>
              <p:cNvSpPr txBox="1">
                <a:spLocks noChangeArrowheads="1"/>
              </p:cNvSpPr>
              <p:nvPr/>
            </p:nvSpPr>
            <p:spPr bwMode="auto">
              <a:xfrm>
                <a:off x="7178" y="3595"/>
                <a:ext cx="576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2" name="Text Box 8"/>
              <p:cNvSpPr txBox="1">
                <a:spLocks noChangeArrowheads="1"/>
              </p:cNvSpPr>
              <p:nvPr/>
            </p:nvSpPr>
            <p:spPr bwMode="auto">
              <a:xfrm>
                <a:off x="5133" y="6564"/>
                <a:ext cx="1052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“”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4" name="Arc 10"/>
              <p:cNvSpPr>
                <a:spLocks/>
              </p:cNvSpPr>
              <p:nvPr/>
            </p:nvSpPr>
            <p:spPr bwMode="auto">
              <a:xfrm>
                <a:off x="4298" y="2385"/>
                <a:ext cx="1080" cy="4700"/>
              </a:xfrm>
              <a:custGeom>
                <a:avLst/>
                <a:gdLst>
                  <a:gd name="G0" fmla="+- 0 0 0"/>
                  <a:gd name="G1" fmla="+- 18735 0 0"/>
                  <a:gd name="G2" fmla="+- 21600 0 0"/>
                  <a:gd name="T0" fmla="*/ 10750 w 21600"/>
                  <a:gd name="T1" fmla="*/ 0 h 37441"/>
                  <a:gd name="T2" fmla="*/ 10800 w 21600"/>
                  <a:gd name="T3" fmla="*/ 37441 h 37441"/>
                  <a:gd name="T4" fmla="*/ 0 w 21600"/>
                  <a:gd name="T5" fmla="*/ 18735 h 37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41" fill="none" extrusionOk="0">
                    <a:moveTo>
                      <a:pt x="10749" y="0"/>
                    </a:moveTo>
                    <a:cubicBezTo>
                      <a:pt x="17461" y="3850"/>
                      <a:pt x="21600" y="10997"/>
                      <a:pt x="21600" y="18735"/>
                    </a:cubicBezTo>
                    <a:cubicBezTo>
                      <a:pt x="21600" y="26451"/>
                      <a:pt x="17483" y="33582"/>
                      <a:pt x="10800" y="37441"/>
                    </a:cubicBezTo>
                  </a:path>
                  <a:path w="21600" h="37441" stroke="0" extrusionOk="0">
                    <a:moveTo>
                      <a:pt x="10749" y="0"/>
                    </a:moveTo>
                    <a:cubicBezTo>
                      <a:pt x="17461" y="3850"/>
                      <a:pt x="21600" y="10997"/>
                      <a:pt x="21600" y="18735"/>
                    </a:cubicBezTo>
                    <a:cubicBezTo>
                      <a:pt x="21600" y="26451"/>
                      <a:pt x="17483" y="33582"/>
                      <a:pt x="10800" y="37441"/>
                    </a:cubicBezTo>
                    <a:lnTo>
                      <a:pt x="0" y="18735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5" name="Line 11"/>
              <p:cNvSpPr>
                <a:spLocks noChangeShapeType="1"/>
              </p:cNvSpPr>
              <p:nvPr/>
            </p:nvSpPr>
            <p:spPr bwMode="auto">
              <a:xfrm rot="1200000">
                <a:off x="5278" y="3735"/>
                <a:ext cx="62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6" name="Line 12"/>
              <p:cNvSpPr>
                <a:spLocks noChangeShapeType="1"/>
              </p:cNvSpPr>
              <p:nvPr/>
            </p:nvSpPr>
            <p:spPr bwMode="auto">
              <a:xfrm>
                <a:off x="5195" y="2205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7" name="Line 13"/>
              <p:cNvSpPr>
                <a:spLocks noChangeShapeType="1"/>
              </p:cNvSpPr>
              <p:nvPr/>
            </p:nvSpPr>
            <p:spPr bwMode="auto">
              <a:xfrm>
                <a:off x="5195" y="6345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8" name="Line 14"/>
              <p:cNvSpPr>
                <a:spLocks noChangeShapeType="1"/>
              </p:cNvSpPr>
              <p:nvPr/>
            </p:nvSpPr>
            <p:spPr bwMode="auto">
              <a:xfrm>
                <a:off x="7178" y="4105"/>
                <a:ext cx="1080" cy="180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ysDot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9" name="Text Box 15"/>
              <p:cNvSpPr txBox="1">
                <a:spLocks noChangeArrowheads="1"/>
              </p:cNvSpPr>
              <p:nvPr/>
            </p:nvSpPr>
            <p:spPr bwMode="auto">
              <a:xfrm>
                <a:off x="5228" y="5133"/>
                <a:ext cx="72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s</a:t>
                </a:r>
                <a:r>
                  <a:rPr kumimoji="0" lang="en-US" sz="15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j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0" name="Line 16"/>
              <p:cNvSpPr>
                <a:spLocks noChangeShapeType="1"/>
              </p:cNvSpPr>
              <p:nvPr/>
            </p:nvSpPr>
            <p:spPr bwMode="auto">
              <a:xfrm rot="20160000" flipH="1">
                <a:off x="5336" y="5152"/>
                <a:ext cx="62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1681" name="Group 17"/>
              <p:cNvGrpSpPr>
                <a:grpSpLocks/>
              </p:cNvGrpSpPr>
              <p:nvPr/>
            </p:nvGrpSpPr>
            <p:grpSpPr bwMode="auto">
              <a:xfrm flipV="1">
                <a:off x="5388" y="4725"/>
                <a:ext cx="5505" cy="482"/>
                <a:chOff x="5338" y="2743"/>
                <a:chExt cx="5500" cy="900"/>
              </a:xfrm>
            </p:grpSpPr>
            <p:sp>
              <p:nvSpPr>
                <p:cNvPr id="241682" name="Line 18"/>
                <p:cNvSpPr>
                  <a:spLocks noChangeShapeType="1"/>
                </p:cNvSpPr>
                <p:nvPr/>
              </p:nvSpPr>
              <p:spPr bwMode="auto">
                <a:xfrm>
                  <a:off x="5338" y="2743"/>
                  <a:ext cx="5500" cy="90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683" name="Line 19"/>
                <p:cNvSpPr>
                  <a:spLocks noChangeShapeType="1"/>
                </p:cNvSpPr>
                <p:nvPr/>
              </p:nvSpPr>
              <p:spPr bwMode="auto">
                <a:xfrm>
                  <a:off x="7178" y="3043"/>
                  <a:ext cx="1080" cy="18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prstDash val="sysDot"/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1684" name="Text Box 20"/>
              <p:cNvSpPr txBox="1">
                <a:spLocks noChangeArrowheads="1"/>
              </p:cNvSpPr>
              <p:nvPr/>
            </p:nvSpPr>
            <p:spPr bwMode="auto">
              <a:xfrm>
                <a:off x="10724" y="4511"/>
                <a:ext cx="413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5" name="Text Box 21"/>
              <p:cNvSpPr txBox="1">
                <a:spLocks noChangeArrowheads="1"/>
              </p:cNvSpPr>
              <p:nvPr/>
            </p:nvSpPr>
            <p:spPr bwMode="auto">
              <a:xfrm>
                <a:off x="7358" y="4905"/>
                <a:ext cx="576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j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6" name="Text Box 22"/>
              <p:cNvSpPr txBox="1">
                <a:spLocks noChangeArrowheads="1"/>
              </p:cNvSpPr>
              <p:nvPr/>
            </p:nvSpPr>
            <p:spPr bwMode="auto">
              <a:xfrm>
                <a:off x="5201" y="3334"/>
                <a:ext cx="72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s</a:t>
                </a:r>
                <a:r>
                  <a:rPr kumimoji="0" lang="en-US" sz="15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Выгнутая вниз стрелка 27"/>
            <p:cNvSpPr/>
            <p:nvPr/>
          </p:nvSpPr>
          <p:spPr>
            <a:xfrm rot="13992523">
              <a:off x="1865120" y="3805703"/>
              <a:ext cx="609764" cy="2196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1428728" y="5357826"/>
          <a:ext cx="700088" cy="538163"/>
        </p:xfrm>
        <a:graphic>
          <a:graphicData uri="http://schemas.openxmlformats.org/presentationml/2006/ole">
            <p:oleObj spid="_x0000_s241688" name="Формула" r:id="rId5" imgW="393480" imgH="304560" progId="Equation.3">
              <p:embed/>
            </p:oleObj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57158" y="5929330"/>
            <a:ext cx="298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или почти параллельны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0682" y="5214950"/>
            <a:ext cx="3071834" cy="120015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1689" name="Object 25"/>
          <p:cNvGraphicFramePr>
            <a:graphicFrameLocks noChangeAspect="1"/>
          </p:cNvGraphicFramePr>
          <p:nvPr/>
        </p:nvGraphicFramePr>
        <p:xfrm>
          <a:off x="3716354" y="4888008"/>
          <a:ext cx="478977" cy="681160"/>
        </p:xfrm>
        <a:graphic>
          <a:graphicData uri="http://schemas.openxmlformats.org/presentationml/2006/ole">
            <p:oleObj spid="_x0000_s241689" name="Формула" r:id="rId6" imgW="177480" imgH="253800" progId="Equation.3">
              <p:embed/>
            </p:oleObj>
          </a:graphicData>
        </a:graphic>
      </p:graphicFrame>
      <p:sp>
        <p:nvSpPr>
          <p:cNvPr id="34" name="Rectangle 8"/>
          <p:cNvSpPr>
            <a:spLocks/>
          </p:cNvSpPr>
          <p:nvPr/>
        </p:nvSpPr>
        <p:spPr bwMode="auto">
          <a:xfrm>
            <a:off x="4074764" y="4690170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36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52500" y="4728656"/>
            <a:ext cx="127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l &gt;&gt; r</a:t>
            </a:r>
            <a:endParaRPr lang="ru-RU" sz="2800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 animBg="1"/>
      <p:bldP spid="115" grpId="0" build="p"/>
      <p:bldP spid="118" grpId="0" build="p"/>
      <p:bldP spid="32" grpId="0" animBg="1" autoUpdateAnimBg="0"/>
      <p:bldP spid="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/>
          </p:cNvSpPr>
          <p:nvPr/>
        </p:nvSpPr>
        <p:spPr bwMode="auto">
          <a:xfrm>
            <a:off x="357158" y="214290"/>
            <a:ext cx="850112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2.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Дифракция Френеля на круглом отверстии или диске</a:t>
            </a:r>
          </a:p>
        </p:txBody>
      </p:sp>
      <p:pic>
        <p:nvPicPr>
          <p:cNvPr id="6" name="Picture 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4671531" cy="474187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785794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Интерференционная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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Дифракционная картина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357686" y="2714620"/>
            <a:ext cx="300039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429520" y="214311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0034" y="214290"/>
            <a:ext cx="8353425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Дифракция на круглом 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отверстии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– что видим</a:t>
            </a:r>
            <a:r>
              <a:rPr lang="ru-RU" sz="2400" i="1" dirty="0" smtClean="0">
                <a:solidFill>
                  <a:srgbClr val="0000FF"/>
                </a:solidFill>
                <a:latin typeface="Constantia" pitchFamily="18" charset="0"/>
              </a:rPr>
              <a:t> ?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143636" y="3214686"/>
            <a:ext cx="1955822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onstantia" pitchFamily="18" charset="0"/>
              </a:rPr>
              <a:t>В центре </a:t>
            </a:r>
            <a:endParaRPr lang="en-US" sz="2400" b="1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минимум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642918"/>
            <a:ext cx="3421063" cy="4714908"/>
            <a:chOff x="0" y="642918"/>
            <a:chExt cx="3421063" cy="4714908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0" y="3208338"/>
              <a:ext cx="184731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3213100"/>
              <a:ext cx="184731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5214"/>
              <a:ext cx="3306763" cy="439261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95288" y="1201733"/>
              <a:ext cx="360362" cy="151288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95288" y="3500438"/>
              <a:ext cx="360362" cy="15128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03350" y="642918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I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403350" y="3186114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I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987675" y="2500306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r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987675" y="4686312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r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</p:grpSp>
      <p:grpSp>
        <p:nvGrpSpPr>
          <p:cNvPr id="254977" name="Group 1"/>
          <p:cNvGrpSpPr>
            <a:grpSpLocks/>
          </p:cNvGrpSpPr>
          <p:nvPr/>
        </p:nvGrpSpPr>
        <p:grpSpPr bwMode="auto">
          <a:xfrm>
            <a:off x="3624287" y="1285860"/>
            <a:ext cx="4448175" cy="1899520"/>
            <a:chOff x="1631" y="8593"/>
            <a:chExt cx="7005" cy="2993"/>
          </a:xfrm>
        </p:grpSpPr>
        <p:pic>
          <p:nvPicPr>
            <p:cNvPr id="254978" name="Picture 2" descr="Новый рисуно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1" y="8609"/>
              <a:ext cx="3140" cy="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4979" name="Picture 3" descr="Новый рисунок (1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22" y="8593"/>
              <a:ext cx="3114" cy="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428992" y="3214686"/>
            <a:ext cx="235745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В центре </a:t>
            </a:r>
            <a:endParaRPr lang="en-US" sz="2400" b="1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максимум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451710" y="312079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??</a:t>
            </a:r>
          </a:p>
        </p:txBody>
      </p:sp>
      <p:pic>
        <p:nvPicPr>
          <p:cNvPr id="28" name="Picture 71" descr="Дифракция све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7362" y="4714908"/>
            <a:ext cx="2143116" cy="2143116"/>
          </a:xfrm>
          <a:prstGeom prst="rect">
            <a:avLst/>
          </a:prstGeom>
          <a:noFill/>
        </p:spPr>
      </p:pic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3929058" y="4429132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Constantia" pitchFamily="18" charset="0"/>
              </a:rPr>
              <a:t>…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 и на щели так бывает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331913" y="1000108"/>
            <a:ext cx="6048375" cy="5427663"/>
            <a:chOff x="839" y="824"/>
            <a:chExt cx="3810" cy="3419"/>
          </a:xfrm>
        </p:grpSpPr>
        <p:sp>
          <p:nvSpPr>
            <p:cNvPr id="199685" name="Line 5"/>
            <p:cNvSpPr>
              <a:spLocks noChangeShapeType="1"/>
            </p:cNvSpPr>
            <p:nvPr/>
          </p:nvSpPr>
          <p:spPr bwMode="auto">
            <a:xfrm rot="5400000">
              <a:off x="2557" y="259"/>
              <a:ext cx="1" cy="3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1976" y="1198"/>
              <a:ext cx="1779" cy="7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87" name="Text Box 7"/>
            <p:cNvSpPr txBox="1">
              <a:spLocks noChangeArrowheads="1"/>
            </p:cNvSpPr>
            <p:nvPr/>
          </p:nvSpPr>
          <p:spPr bwMode="auto">
            <a:xfrm>
              <a:off x="3686" y="1873"/>
              <a:ext cx="21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99688" name="Text Box 8"/>
            <p:cNvSpPr txBox="1">
              <a:spLocks noChangeArrowheads="1"/>
            </p:cNvSpPr>
            <p:nvPr/>
          </p:nvSpPr>
          <p:spPr bwMode="auto">
            <a:xfrm>
              <a:off x="3693" y="1664"/>
              <a:ext cx="32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2066" y="1437"/>
              <a:ext cx="34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690" name="Text Box 10"/>
            <p:cNvSpPr txBox="1">
              <a:spLocks noChangeArrowheads="1"/>
            </p:cNvSpPr>
            <p:nvPr/>
          </p:nvSpPr>
          <p:spPr bwMode="auto">
            <a:xfrm>
              <a:off x="2773" y="2010"/>
              <a:ext cx="2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endParaRPr lang="ru-RU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99691" name="Text Box 11"/>
            <p:cNvSpPr txBox="1">
              <a:spLocks noChangeArrowheads="1"/>
            </p:cNvSpPr>
            <p:nvPr/>
          </p:nvSpPr>
          <p:spPr bwMode="auto">
            <a:xfrm>
              <a:off x="2501" y="1135"/>
              <a:ext cx="96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</a:rPr>
                <a:t>l + m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</a:rPr>
                <a:t>/2</a:t>
              </a:r>
              <a:endParaRPr lang="ru-RU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199692" name="AutoShape 12"/>
            <p:cNvSpPr>
              <a:spLocks/>
            </p:cNvSpPr>
            <p:nvPr/>
          </p:nvSpPr>
          <p:spPr bwMode="auto">
            <a:xfrm flipH="1">
              <a:off x="1969" y="1195"/>
              <a:ext cx="99" cy="770"/>
            </a:xfrm>
            <a:prstGeom prst="leftBrace">
              <a:avLst>
                <a:gd name="adj1" fmla="val 6481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3" name="AutoShape 13"/>
            <p:cNvSpPr>
              <a:spLocks/>
            </p:cNvSpPr>
            <p:nvPr/>
          </p:nvSpPr>
          <p:spPr bwMode="auto">
            <a:xfrm rot="-5400000">
              <a:off x="2819" y="1133"/>
              <a:ext cx="92" cy="1777"/>
            </a:xfrm>
            <a:prstGeom prst="leftBrace">
              <a:avLst>
                <a:gd name="adj1" fmla="val 16096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4" name="Text Box 14"/>
            <p:cNvSpPr txBox="1">
              <a:spLocks noChangeArrowheads="1"/>
            </p:cNvSpPr>
            <p:nvPr/>
          </p:nvSpPr>
          <p:spPr bwMode="auto">
            <a:xfrm>
              <a:off x="1948" y="2451"/>
              <a:ext cx="30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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2949" y="2850"/>
              <a:ext cx="1700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“i ”–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й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источник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и </a:t>
              </a:r>
              <a:r>
                <a:rPr lang="ru-RU" sz="2000" b="1" i="1" dirty="0" smtClean="0">
                  <a:solidFill>
                    <a:schemeClr val="tx1">
                      <a:lumMod val="65000"/>
                    </a:schemeClr>
                  </a:solidFill>
                  <a:latin typeface="Times New Roman" pitchFamily="18" charset="0"/>
                </a:rPr>
                <a:t>несколько </a:t>
              </a:r>
              <a:r>
                <a:rPr lang="ru-RU" sz="2000" b="1" i="1" dirty="0">
                  <a:solidFill>
                    <a:schemeClr val="tx1">
                      <a:lumMod val="65000"/>
                    </a:schemeClr>
                  </a:solidFill>
                  <a:latin typeface="Times New Roman" pitchFamily="18" charset="0"/>
                </a:rPr>
                <a:t>первых зон Френеля внутри отверстия</a:t>
              </a:r>
              <a:endParaRPr lang="ru-RU" sz="2000" i="1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1963" y="997"/>
              <a:ext cx="0" cy="1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7" name="Line 17"/>
            <p:cNvSpPr>
              <a:spLocks noChangeShapeType="1"/>
            </p:cNvSpPr>
            <p:nvPr/>
          </p:nvSpPr>
          <p:spPr bwMode="auto">
            <a:xfrm>
              <a:off x="1980" y="1679"/>
              <a:ext cx="1762" cy="29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8" name="Text Box 18"/>
            <p:cNvSpPr txBox="1">
              <a:spLocks noChangeArrowheads="1"/>
            </p:cNvSpPr>
            <p:nvPr/>
          </p:nvSpPr>
          <p:spPr bwMode="auto">
            <a:xfrm>
              <a:off x="2430" y="1554"/>
              <a:ext cx="59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rgbClr val="0000FF"/>
                  </a:solidFill>
                  <a:latin typeface="Times New Roman" pitchFamily="18" charset="0"/>
                </a:rPr>
                <a:t>l +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sym typeface="Symbol"/>
                </a:rPr>
                <a:t></a:t>
              </a:r>
              <a:r>
                <a:rPr lang="en-US" sz="2000" i="1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ru-RU" sz="2000" i="1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73" y="1191"/>
              <a:ext cx="893" cy="205"/>
              <a:chOff x="3466" y="3760"/>
              <a:chExt cx="1031" cy="254"/>
            </a:xfrm>
          </p:grpSpPr>
          <p:sp>
            <p:nvSpPr>
              <p:cNvPr id="199701" name="Line 21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2" name="Line 22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067" y="1584"/>
              <a:ext cx="893" cy="206"/>
              <a:chOff x="3466" y="3760"/>
              <a:chExt cx="1031" cy="254"/>
            </a:xfrm>
          </p:grpSpPr>
          <p:sp>
            <p:nvSpPr>
              <p:cNvPr id="199704" name="Line 24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5" name="Line 25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706" name="Line 26"/>
            <p:cNvSpPr>
              <a:spLocks noChangeShapeType="1"/>
            </p:cNvSpPr>
            <p:nvPr/>
          </p:nvSpPr>
          <p:spPr bwMode="auto">
            <a:xfrm>
              <a:off x="1076" y="2172"/>
              <a:ext cx="889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067" y="2373"/>
              <a:ext cx="893" cy="205"/>
              <a:chOff x="3466" y="3760"/>
              <a:chExt cx="1031" cy="254"/>
            </a:xfrm>
          </p:grpSpPr>
          <p:sp>
            <p:nvSpPr>
              <p:cNvPr id="199708" name="Line 28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9" name="Line 29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710" name="Text Box 30"/>
            <p:cNvSpPr txBox="1">
              <a:spLocks noChangeArrowheads="1"/>
            </p:cNvSpPr>
            <p:nvPr/>
          </p:nvSpPr>
          <p:spPr bwMode="auto">
            <a:xfrm>
              <a:off x="1700" y="1762"/>
              <a:ext cx="3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</a:rPr>
                <a:t>О</a:t>
              </a:r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711" name="Text Box 31"/>
            <p:cNvSpPr txBox="1">
              <a:spLocks noChangeArrowheads="1"/>
            </p:cNvSpPr>
            <p:nvPr/>
          </p:nvSpPr>
          <p:spPr bwMode="auto">
            <a:xfrm>
              <a:off x="1882" y="1892"/>
              <a:ext cx="22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9712" name="Text Box 32"/>
            <p:cNvSpPr txBox="1">
              <a:spLocks noChangeArrowheads="1"/>
            </p:cNvSpPr>
            <p:nvPr/>
          </p:nvSpPr>
          <p:spPr bwMode="auto">
            <a:xfrm>
              <a:off x="1928" y="957"/>
              <a:ext cx="4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713" name="Rectangle 33"/>
            <p:cNvSpPr>
              <a:spLocks noChangeArrowheads="1"/>
            </p:cNvSpPr>
            <p:nvPr/>
          </p:nvSpPr>
          <p:spPr bwMode="auto">
            <a:xfrm>
              <a:off x="1195" y="2855"/>
              <a:ext cx="1519" cy="13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4" name="Oval 34"/>
            <p:cNvSpPr>
              <a:spLocks noChangeArrowheads="1"/>
            </p:cNvSpPr>
            <p:nvPr/>
          </p:nvSpPr>
          <p:spPr bwMode="auto">
            <a:xfrm>
              <a:off x="1565" y="3184"/>
              <a:ext cx="804" cy="76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5" name="Oval 35"/>
            <p:cNvSpPr>
              <a:spLocks noChangeArrowheads="1"/>
            </p:cNvSpPr>
            <p:nvPr/>
          </p:nvSpPr>
          <p:spPr bwMode="auto">
            <a:xfrm>
              <a:off x="1627" y="3245"/>
              <a:ext cx="682" cy="645"/>
            </a:xfrm>
            <a:prstGeom prst="ellipse">
              <a:avLst/>
            </a:prstGeom>
            <a:solidFill>
              <a:srgbClr val="FFFFFF"/>
            </a:solidFill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6" name="Oval 36"/>
            <p:cNvSpPr>
              <a:spLocks noChangeArrowheads="1"/>
            </p:cNvSpPr>
            <p:nvPr/>
          </p:nvSpPr>
          <p:spPr bwMode="auto">
            <a:xfrm>
              <a:off x="1679" y="3296"/>
              <a:ext cx="575" cy="545"/>
            </a:xfrm>
            <a:prstGeom prst="ellipse">
              <a:avLst/>
            </a:prstGeom>
            <a:solidFill>
              <a:srgbClr val="FFFFFF"/>
            </a:solidFill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7" name="Oval 37"/>
            <p:cNvSpPr>
              <a:spLocks noChangeArrowheads="1"/>
            </p:cNvSpPr>
            <p:nvPr/>
          </p:nvSpPr>
          <p:spPr bwMode="auto">
            <a:xfrm>
              <a:off x="1750" y="3375"/>
              <a:ext cx="428" cy="38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8" name="Line 38"/>
            <p:cNvSpPr>
              <a:spLocks noChangeShapeType="1"/>
            </p:cNvSpPr>
            <p:nvPr/>
          </p:nvSpPr>
          <p:spPr bwMode="auto">
            <a:xfrm>
              <a:off x="1968" y="2976"/>
              <a:ext cx="6" cy="1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1902" y="3490"/>
              <a:ext cx="20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99721" name="Line 41"/>
            <p:cNvSpPr>
              <a:spLocks noChangeShapeType="1"/>
            </p:cNvSpPr>
            <p:nvPr/>
          </p:nvSpPr>
          <p:spPr bwMode="auto">
            <a:xfrm flipH="1" flipV="1">
              <a:off x="1675" y="3314"/>
              <a:ext cx="293" cy="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22" name="Text Box 42"/>
            <p:cNvSpPr txBox="1">
              <a:spLocks noChangeArrowheads="1"/>
            </p:cNvSpPr>
            <p:nvPr/>
          </p:nvSpPr>
          <p:spPr bwMode="auto">
            <a:xfrm>
              <a:off x="1800" y="3209"/>
              <a:ext cx="21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723" name="Text Box 43"/>
            <p:cNvSpPr txBox="1">
              <a:spLocks noChangeArrowheads="1"/>
            </p:cNvSpPr>
            <p:nvPr/>
          </p:nvSpPr>
          <p:spPr bwMode="auto">
            <a:xfrm>
              <a:off x="1001" y="824"/>
              <a:ext cx="56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,</a:t>
              </a:r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ru-RU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199724" name="Line 44"/>
            <p:cNvSpPr>
              <a:spLocks noChangeShapeType="1"/>
            </p:cNvSpPr>
            <p:nvPr/>
          </p:nvSpPr>
          <p:spPr bwMode="auto">
            <a:xfrm>
              <a:off x="1066" y="1979"/>
              <a:ext cx="889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3"/>
          <p:cNvSpPr>
            <a:spLocks/>
          </p:cNvSpPr>
          <p:nvPr/>
        </p:nvSpPr>
        <p:spPr bwMode="auto">
          <a:xfrm>
            <a:off x="4143372" y="785794"/>
            <a:ext cx="478634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Вторичные источники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зоны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Френеля</a:t>
            </a:r>
            <a:r>
              <a:rPr lang="ru-RU" i="1" dirty="0" smtClean="0">
                <a:solidFill>
                  <a:srgbClr val="FF0000"/>
                </a:solidFill>
                <a:latin typeface="Constantia" pitchFamily="18" charset="0"/>
              </a:rPr>
              <a:t>)</a:t>
            </a:r>
            <a:endParaRPr lang="ru-RU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2857488" y="2113620"/>
            <a:ext cx="384176" cy="5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953418" y="5198622"/>
            <a:ext cx="357190" cy="3184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Rectangle 5"/>
          <p:cNvSpPr txBox="1">
            <a:spLocks/>
          </p:cNvSpPr>
          <p:nvPr/>
        </p:nvSpPr>
        <p:spPr bwMode="auto">
          <a:xfrm>
            <a:off x="428596" y="357166"/>
            <a:ext cx="342902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2.1. Спираль Френеля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>
            <a:endCxn id="199719" idx="3"/>
          </p:cNvCxnSpPr>
          <p:nvPr/>
        </p:nvCxnSpPr>
        <p:spPr>
          <a:xfrm rot="10800000" flipV="1">
            <a:off x="3340102" y="4643446"/>
            <a:ext cx="1517651" cy="715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977984" y="2189988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983962" y="3159502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 flipV="1">
            <a:off x="3143240" y="2844127"/>
            <a:ext cx="2797186" cy="474653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857488" y="3042536"/>
            <a:ext cx="384176" cy="5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Line 2"/>
          <p:cNvSpPr>
            <a:spLocks noChangeShapeType="1"/>
          </p:cNvSpPr>
          <p:nvPr/>
        </p:nvSpPr>
        <p:spPr bwMode="auto">
          <a:xfrm rot="5400000">
            <a:off x="4613275" y="-258762"/>
            <a:ext cx="3175" cy="8842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>
            <a:off x="955675" y="1836738"/>
            <a:ext cx="7258050" cy="2289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77201" y="3665539"/>
            <a:ext cx="566765" cy="4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O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4298950" y="4451350"/>
            <a:ext cx="636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786314" y="2428868"/>
            <a:ext cx="141288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 +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</a:t>
            </a:r>
            <a:r>
              <a:rPr lang="en-US" sz="36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endParaRPr lang="ru-RU" sz="3600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2" name="AutoShape 8"/>
          <p:cNvSpPr>
            <a:spLocks/>
          </p:cNvSpPr>
          <p:nvPr/>
        </p:nvSpPr>
        <p:spPr bwMode="auto">
          <a:xfrm rot="-5400000">
            <a:off x="4481525" y="622287"/>
            <a:ext cx="274638" cy="7335863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908050" y="4714875"/>
            <a:ext cx="102074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“”</a:t>
            </a:r>
            <a:endParaRPr lang="ru-RU" sz="3600" dirty="0">
              <a:cs typeface="Arial" charset="0"/>
            </a:endParaRP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947738" y="1268413"/>
            <a:ext cx="0" cy="4081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384175" y="3538538"/>
            <a:ext cx="6588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endParaRPr lang="ru-RU" sz="3600" dirty="0">
              <a:cs typeface="Arial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796925" y="3957638"/>
            <a:ext cx="5984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58775" y="1401763"/>
            <a:ext cx="68421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i="1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3600" dirty="0">
              <a:cs typeface="Arial" charset="0"/>
            </a:endParaRP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rot="120000">
            <a:off x="4710113" y="3063875"/>
            <a:ext cx="1878012" cy="5095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864100" y="4160838"/>
            <a:ext cx="1435100" cy="3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795338" y="1627188"/>
            <a:ext cx="61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47738" y="4160838"/>
            <a:ext cx="7423150" cy="31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3427438" y="5157788"/>
            <a:ext cx="4716462" cy="6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Колебание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  <a:endParaRPr lang="ru-RU" sz="2800" dirty="0">
              <a:cs typeface="Arial" charset="0"/>
            </a:endParaRPr>
          </a:p>
        </p:txBody>
      </p:sp>
      <p:sp>
        <p:nvSpPr>
          <p:cNvPr id="200726" name="AutoShape 22"/>
          <p:cNvSpPr>
            <a:spLocks noChangeArrowheads="1"/>
          </p:cNvSpPr>
          <p:nvPr/>
        </p:nvSpPr>
        <p:spPr bwMode="auto">
          <a:xfrm rot="16968637">
            <a:off x="7562349" y="4612255"/>
            <a:ext cx="2130532" cy="574675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111155" y="188913"/>
            <a:ext cx="8675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Расчёт </a:t>
            </a:r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фазового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запаздывания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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(для  любого  вторичного  источника  номером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“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i “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)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6537332" y="5781675"/>
          <a:ext cx="1546225" cy="841375"/>
        </p:xfrm>
        <a:graphic>
          <a:graphicData uri="http://schemas.openxmlformats.org/presentationml/2006/ole">
            <p:oleObj spid="_x0000_s214017" name="Формула" r:id="rId4" imgW="723600" imgH="393480" progId="Equation.3">
              <p:embed/>
            </p:oleObj>
          </a:graphicData>
        </a:graphic>
      </p:graphicFrame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2500313" y="1277691"/>
          <a:ext cx="2071687" cy="492357"/>
        </p:xfrm>
        <a:graphic>
          <a:graphicData uri="http://schemas.openxmlformats.org/presentationml/2006/ole">
            <p:oleObj spid="_x0000_s214018" name="Формула" r:id="rId5" imgW="1002960" imgH="241200" progId="Equation.3">
              <p:embed/>
            </p:oleObj>
          </a:graphicData>
        </a:graphic>
      </p:graphicFrame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492750" y="1093788"/>
          <a:ext cx="1841500" cy="830262"/>
        </p:xfrm>
        <a:graphic>
          <a:graphicData uri="http://schemas.openxmlformats.org/presentationml/2006/ole">
            <p:oleObj spid="_x0000_s214020" name="Формула" r:id="rId6" imgW="939600" imgH="419040" progId="Equation.3">
              <p:embed/>
            </p:oleObj>
          </a:graphicData>
        </a:graphic>
      </p:graphicFrame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6000760" y="903731"/>
            <a:ext cx="1928826" cy="1525137"/>
          </a:xfrm>
          <a:prstGeom prst="cloudCallout">
            <a:avLst>
              <a:gd name="adj1" fmla="val -117933"/>
              <a:gd name="adj2" fmla="val 9998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26864" y="396240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86446" y="5715016"/>
            <a:ext cx="3071834" cy="100013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63512" y="2628899"/>
            <a:ext cx="636588" cy="8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0" name="AutoShape 8"/>
          <p:cNvSpPr>
            <a:spLocks/>
          </p:cNvSpPr>
          <p:nvPr/>
        </p:nvSpPr>
        <p:spPr bwMode="auto">
          <a:xfrm>
            <a:off x="765370" y="1863490"/>
            <a:ext cx="163292" cy="2252658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85720" y="5929330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Запаздывает по фазе (!)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2000" dirty="0">
              <a:cs typeface="Arial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428992" y="5572140"/>
            <a:ext cx="3786214" cy="57150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3" grpId="0"/>
      <p:bldP spid="200726" grpId="0" animBg="1"/>
      <p:bldP spid="26" grpId="0" animBg="1"/>
      <p:bldP spid="28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500034" y="285728"/>
            <a:ext cx="8170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Спираль Френеля –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векторы-колебания 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для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центра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дифракционной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картины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8460" name="Rectangle 44"/>
          <p:cNvSpPr>
            <a:spLocks noChangeArrowheads="1"/>
          </p:cNvSpPr>
          <p:nvPr/>
        </p:nvSpPr>
        <p:spPr bwMode="auto">
          <a:xfrm>
            <a:off x="1571604" y="4214818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cs typeface="Arial" charset="0"/>
              </a:rPr>
              <a:t>Открытый волновой фронт</a:t>
            </a:r>
            <a:endParaRPr lang="ru-RU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8461" name="Rectangle 45"/>
          <p:cNvSpPr>
            <a:spLocks noChangeArrowheads="1"/>
          </p:cNvSpPr>
          <p:nvPr/>
        </p:nvSpPr>
        <p:spPr bwMode="auto">
          <a:xfrm>
            <a:off x="3203575" y="3868738"/>
            <a:ext cx="287338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2" name="Rectangle 46"/>
          <p:cNvSpPr>
            <a:spLocks noChangeArrowheads="1"/>
          </p:cNvSpPr>
          <p:nvPr/>
        </p:nvSpPr>
        <p:spPr bwMode="auto">
          <a:xfrm>
            <a:off x="4187825" y="1244827"/>
            <a:ext cx="287338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4427538" y="3284538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4" name="Rectangle 48"/>
          <p:cNvSpPr>
            <a:spLocks noChangeArrowheads="1"/>
          </p:cNvSpPr>
          <p:nvPr/>
        </p:nvSpPr>
        <p:spPr bwMode="auto">
          <a:xfrm>
            <a:off x="4364038" y="5853113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5" name="Rectangle 49"/>
          <p:cNvSpPr>
            <a:spLocks noChangeArrowheads="1"/>
          </p:cNvSpPr>
          <p:nvPr/>
        </p:nvSpPr>
        <p:spPr bwMode="auto">
          <a:xfrm>
            <a:off x="5611813" y="1765300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5745626" y="3516766"/>
            <a:ext cx="500066" cy="14287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1504242" y="3514728"/>
            <a:ext cx="500066" cy="14287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15207" name="Group 167"/>
          <p:cNvGrpSpPr>
            <a:grpSpLocks/>
          </p:cNvGrpSpPr>
          <p:nvPr/>
        </p:nvGrpSpPr>
        <p:grpSpPr bwMode="auto">
          <a:xfrm>
            <a:off x="785786" y="1214422"/>
            <a:ext cx="5000660" cy="4786346"/>
            <a:chOff x="1521" y="595"/>
            <a:chExt cx="4655" cy="4587"/>
          </a:xfrm>
        </p:grpSpPr>
        <p:sp>
          <p:nvSpPr>
            <p:cNvPr id="215208" name="Text Box 168"/>
            <p:cNvSpPr txBox="1">
              <a:spLocks noChangeArrowheads="1"/>
            </p:cNvSpPr>
            <p:nvPr/>
          </p:nvSpPr>
          <p:spPr bwMode="auto">
            <a:xfrm>
              <a:off x="3308" y="2231"/>
              <a:ext cx="1020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9" name="Line 169"/>
            <p:cNvSpPr>
              <a:spLocks noChangeShapeType="1"/>
            </p:cNvSpPr>
            <p:nvPr/>
          </p:nvSpPr>
          <p:spPr bwMode="auto">
            <a:xfrm>
              <a:off x="3394" y="1261"/>
              <a:ext cx="42" cy="211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215210" name="Group 170"/>
            <p:cNvGrpSpPr>
              <a:grpSpLocks/>
            </p:cNvGrpSpPr>
            <p:nvPr/>
          </p:nvGrpSpPr>
          <p:grpSpPr bwMode="auto">
            <a:xfrm>
              <a:off x="3417" y="1259"/>
              <a:ext cx="1950" cy="3923"/>
              <a:chOff x="4590" y="4127"/>
              <a:chExt cx="1557" cy="3005"/>
            </a:xfrm>
          </p:grpSpPr>
          <p:sp>
            <p:nvSpPr>
              <p:cNvPr id="215211" name="Line 171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2" name="Line 172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3" name="Line 173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4" name="Line 174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5" name="Line 175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6" name="Line 176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7" name="Line 177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8" name="Line 178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9" name="Line 179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0" name="Line 180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1" name="Line 181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2" name="Line 182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3" name="Line 183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4" name="Line 184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5" name="Line 185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6" name="Line 186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7" name="Line 187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8" name="Line 188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9" name="Line 189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0" name="Line 190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1" name="Line 191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2" name="Line 192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3" name="Line 193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34" name="Group 194"/>
            <p:cNvGrpSpPr>
              <a:grpSpLocks/>
            </p:cNvGrpSpPr>
            <p:nvPr/>
          </p:nvGrpSpPr>
          <p:grpSpPr bwMode="auto">
            <a:xfrm flipH="1" flipV="1">
              <a:off x="1521" y="1445"/>
              <a:ext cx="1915" cy="3726"/>
              <a:chOff x="4590" y="4127"/>
              <a:chExt cx="1557" cy="3005"/>
            </a:xfrm>
          </p:grpSpPr>
          <p:sp>
            <p:nvSpPr>
              <p:cNvPr id="215235" name="Line 195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6" name="Line 196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7" name="Line 197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8" name="Line 198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9" name="Line 199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0" name="Line 200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1" name="Line 201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2" name="Line 202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3" name="Line 203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4" name="Line 204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5" name="Line 205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6" name="Line 206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7" name="Line 207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8" name="Line 208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9" name="Line 209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0" name="Line 210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1" name="Line 211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2" name="Line 212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3" name="Line 213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4" name="Line 214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5" name="Line 215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6" name="Line 216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7" name="Line 217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58" name="Group 218"/>
            <p:cNvGrpSpPr>
              <a:grpSpLocks/>
            </p:cNvGrpSpPr>
            <p:nvPr/>
          </p:nvGrpSpPr>
          <p:grpSpPr bwMode="auto">
            <a:xfrm rot="10800000" flipH="1" flipV="1">
              <a:off x="3404" y="1411"/>
              <a:ext cx="1855" cy="3641"/>
              <a:chOff x="4590" y="4127"/>
              <a:chExt cx="1557" cy="3005"/>
            </a:xfrm>
          </p:grpSpPr>
          <p:sp>
            <p:nvSpPr>
              <p:cNvPr id="215259" name="Line 219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0" name="Line 220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1" name="Line 221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2" name="Line 222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3" name="Line 223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4" name="Line 224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5" name="Line 225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6" name="Line 226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7" name="Line 227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8" name="Line 228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9" name="Line 229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0" name="Line 230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1" name="Line 231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2" name="Line 232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3" name="Line 233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4" name="Line 234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5" name="Line 235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6" name="Line 236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7" name="Line 237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8" name="Line 238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9" name="Line 239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0" name="Line 240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1" name="Line 241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82" name="Group 242"/>
            <p:cNvGrpSpPr>
              <a:grpSpLocks/>
            </p:cNvGrpSpPr>
            <p:nvPr/>
          </p:nvGrpSpPr>
          <p:grpSpPr bwMode="auto">
            <a:xfrm rot="21600000" flipH="1" flipV="1">
              <a:off x="1725" y="1608"/>
              <a:ext cx="1651" cy="3425"/>
              <a:chOff x="4590" y="4127"/>
              <a:chExt cx="1557" cy="3005"/>
            </a:xfrm>
          </p:grpSpPr>
          <p:sp>
            <p:nvSpPr>
              <p:cNvPr id="215283" name="Line 243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4" name="Line 244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5" name="Line 245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6" name="Line 246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7" name="Line 247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8" name="Line 248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9" name="Line 249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0" name="Line 250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1" name="Line 251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2" name="Line 252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3" name="Line 253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4" name="Line 254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5" name="Line 255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6" name="Line 256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7" name="Line 257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8" name="Line 258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9" name="Line 259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0" name="Line 260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1" name="Line 261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2" name="Line 262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3" name="Line 263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4" name="Line 264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5" name="Line 265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306" name="Group 266"/>
            <p:cNvGrpSpPr>
              <a:grpSpLocks/>
            </p:cNvGrpSpPr>
            <p:nvPr/>
          </p:nvGrpSpPr>
          <p:grpSpPr bwMode="auto">
            <a:xfrm rot="10800000" flipH="1" flipV="1">
              <a:off x="3412" y="1597"/>
              <a:ext cx="1691" cy="3277"/>
              <a:chOff x="4590" y="4127"/>
              <a:chExt cx="1557" cy="3005"/>
            </a:xfrm>
          </p:grpSpPr>
          <p:sp>
            <p:nvSpPr>
              <p:cNvPr id="215307" name="Line 267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8" name="Line 268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9" name="Line 269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0" name="Line 270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1" name="Line 271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2" name="Line 272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3" name="Line 273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4" name="Line 274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5" name="Line 275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6" name="Line 276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7" name="Line 277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8" name="Line 278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9" name="Line 279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0" name="Line 280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1" name="Line 281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2" name="Line 282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3" name="Line 283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4" name="Line 284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5" name="Line 285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6" name="Line 286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7" name="Line 287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8" name="Line 288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9" name="Line 289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330" name="Group 290"/>
            <p:cNvGrpSpPr>
              <a:grpSpLocks/>
            </p:cNvGrpSpPr>
            <p:nvPr/>
          </p:nvGrpSpPr>
          <p:grpSpPr bwMode="auto">
            <a:xfrm rot="21600000" flipH="1" flipV="1">
              <a:off x="1894" y="1749"/>
              <a:ext cx="1487" cy="3106"/>
              <a:chOff x="4590" y="4127"/>
              <a:chExt cx="1557" cy="3005"/>
            </a:xfrm>
          </p:grpSpPr>
          <p:sp>
            <p:nvSpPr>
              <p:cNvPr id="215331" name="Line 291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2" name="Line 292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3" name="Line 293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4" name="Line 294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5" name="Line 295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6" name="Line 296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7" name="Line 297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8" name="Line 298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9" name="Line 299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0" name="Line 300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1" name="Line 301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2" name="Line 302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3" name="Line 303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4" name="Line 304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5" name="Line 305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6" name="Line 306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7" name="Line 307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8" name="Line 308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9" name="Line 309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0" name="Line 310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1" name="Line 311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2" name="Line 312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3" name="Line 313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354" name="Group 314"/>
            <p:cNvGrpSpPr>
              <a:grpSpLocks/>
            </p:cNvGrpSpPr>
            <p:nvPr/>
          </p:nvGrpSpPr>
          <p:grpSpPr bwMode="auto">
            <a:xfrm>
              <a:off x="2024" y="1742"/>
              <a:ext cx="2928" cy="2956"/>
              <a:chOff x="9324" y="5122"/>
              <a:chExt cx="1806" cy="1730"/>
            </a:xfrm>
          </p:grpSpPr>
          <p:sp>
            <p:nvSpPr>
              <p:cNvPr id="215355" name="Arc 315"/>
              <p:cNvSpPr>
                <a:spLocks/>
              </p:cNvSpPr>
              <p:nvPr/>
            </p:nvSpPr>
            <p:spPr bwMode="auto">
              <a:xfrm>
                <a:off x="10185" y="5122"/>
                <a:ext cx="945" cy="1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6" name="Arc 316"/>
              <p:cNvSpPr>
                <a:spLocks/>
              </p:cNvSpPr>
              <p:nvPr/>
            </p:nvSpPr>
            <p:spPr bwMode="auto">
              <a:xfrm rot="10800000">
                <a:off x="9324" y="5199"/>
                <a:ext cx="857" cy="16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7" name="Arc 317"/>
              <p:cNvSpPr>
                <a:spLocks/>
              </p:cNvSpPr>
              <p:nvPr/>
            </p:nvSpPr>
            <p:spPr bwMode="auto">
              <a:xfrm rot="21600000">
                <a:off x="10188" y="5201"/>
                <a:ext cx="857" cy="15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8" name="Arc 318"/>
              <p:cNvSpPr>
                <a:spLocks/>
              </p:cNvSpPr>
              <p:nvPr/>
            </p:nvSpPr>
            <p:spPr bwMode="auto">
              <a:xfrm rot="32400000">
                <a:off x="9428" y="5281"/>
                <a:ext cx="769" cy="1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9" name="Arc 319"/>
              <p:cNvSpPr>
                <a:spLocks/>
              </p:cNvSpPr>
              <p:nvPr/>
            </p:nvSpPr>
            <p:spPr bwMode="auto">
              <a:xfrm rot="43200000">
                <a:off x="10181" y="5282"/>
                <a:ext cx="769" cy="13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0" name="Arc 320"/>
              <p:cNvSpPr>
                <a:spLocks/>
              </p:cNvSpPr>
              <p:nvPr/>
            </p:nvSpPr>
            <p:spPr bwMode="auto">
              <a:xfrm rot="54000000">
                <a:off x="9545" y="5384"/>
                <a:ext cx="681" cy="12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1" name="Arc 321"/>
              <p:cNvSpPr>
                <a:spLocks/>
              </p:cNvSpPr>
              <p:nvPr/>
            </p:nvSpPr>
            <p:spPr bwMode="auto">
              <a:xfrm rot="64800000">
                <a:off x="10198" y="5386"/>
                <a:ext cx="656" cy="12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2" name="Arc 322"/>
              <p:cNvSpPr>
                <a:spLocks/>
              </p:cNvSpPr>
              <p:nvPr/>
            </p:nvSpPr>
            <p:spPr bwMode="auto">
              <a:xfrm rot="75600000">
                <a:off x="9649" y="5475"/>
                <a:ext cx="581" cy="11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3" name="Arc 323"/>
              <p:cNvSpPr>
                <a:spLocks/>
              </p:cNvSpPr>
              <p:nvPr/>
            </p:nvSpPr>
            <p:spPr bwMode="auto">
              <a:xfrm rot="86400000">
                <a:off x="10202" y="5477"/>
                <a:ext cx="543" cy="10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4" name="Arc 324"/>
              <p:cNvSpPr>
                <a:spLocks/>
              </p:cNvSpPr>
              <p:nvPr/>
            </p:nvSpPr>
            <p:spPr bwMode="auto">
              <a:xfrm rot="97200000">
                <a:off x="9754" y="5581"/>
                <a:ext cx="480" cy="9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5" name="Arc 325"/>
              <p:cNvSpPr>
                <a:spLocks/>
              </p:cNvSpPr>
              <p:nvPr/>
            </p:nvSpPr>
            <p:spPr bwMode="auto">
              <a:xfrm rot="108000000">
                <a:off x="10176" y="5587"/>
                <a:ext cx="455" cy="8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6" name="Arc 326"/>
              <p:cNvSpPr>
                <a:spLocks/>
              </p:cNvSpPr>
              <p:nvPr/>
            </p:nvSpPr>
            <p:spPr bwMode="auto">
              <a:xfrm rot="118800000">
                <a:off x="9842" y="5680"/>
                <a:ext cx="379" cy="7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9"/>
                  <a:gd name="T2" fmla="*/ 1481 w 21600"/>
                  <a:gd name="T3" fmla="*/ 43149 h 43149"/>
                  <a:gd name="T4" fmla="*/ 0 w 21600"/>
                  <a:gd name="T5" fmla="*/ 21600 h 4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</a:path>
                  <a:path w="21600" h="431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7" name="Arc 327"/>
              <p:cNvSpPr>
                <a:spLocks/>
              </p:cNvSpPr>
              <p:nvPr/>
            </p:nvSpPr>
            <p:spPr bwMode="auto">
              <a:xfrm rot="129600000">
                <a:off x="10186" y="5686"/>
                <a:ext cx="353" cy="62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9"/>
                  <a:gd name="T2" fmla="*/ 1481 w 21600"/>
                  <a:gd name="T3" fmla="*/ 43149 h 43149"/>
                  <a:gd name="T4" fmla="*/ 0 w 21600"/>
                  <a:gd name="T5" fmla="*/ 21600 h 4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</a:path>
                  <a:path w="21600" h="431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8" name="Arc 328"/>
              <p:cNvSpPr>
                <a:spLocks/>
              </p:cNvSpPr>
              <p:nvPr/>
            </p:nvSpPr>
            <p:spPr bwMode="auto">
              <a:xfrm rot="140400000">
                <a:off x="9943" y="5787"/>
                <a:ext cx="316" cy="5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396"/>
                  <a:gd name="T2" fmla="*/ 5838 w 21600"/>
                  <a:gd name="T3" fmla="*/ 42396 h 42396"/>
                  <a:gd name="T4" fmla="*/ 0 w 21600"/>
                  <a:gd name="T5" fmla="*/ 21600 h 4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</a:path>
                  <a:path w="21600" h="42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9" name="Arc 329"/>
              <p:cNvSpPr>
                <a:spLocks/>
              </p:cNvSpPr>
              <p:nvPr/>
            </p:nvSpPr>
            <p:spPr bwMode="auto">
              <a:xfrm rot="151200000">
                <a:off x="10183" y="5793"/>
                <a:ext cx="24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396"/>
                  <a:gd name="T2" fmla="*/ 5838 w 21600"/>
                  <a:gd name="T3" fmla="*/ 42396 h 42396"/>
                  <a:gd name="T4" fmla="*/ 0 w 21600"/>
                  <a:gd name="T5" fmla="*/ 21600 h 4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</a:path>
                  <a:path w="21600" h="42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70" name="Arc 330"/>
              <p:cNvSpPr>
                <a:spLocks/>
              </p:cNvSpPr>
              <p:nvPr/>
            </p:nvSpPr>
            <p:spPr bwMode="auto">
              <a:xfrm rot="161289023">
                <a:off x="10056" y="5921"/>
                <a:ext cx="177" cy="2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61"/>
                  <a:gd name="T2" fmla="*/ 3201 w 21600"/>
                  <a:gd name="T3" fmla="*/ 42961 h 42961"/>
                  <a:gd name="T4" fmla="*/ 0 w 21600"/>
                  <a:gd name="T5" fmla="*/ 21600 h 4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6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93"/>
                      <a:pt x="13776" y="41376"/>
                      <a:pt x="3201" y="42961"/>
                    </a:cubicBezTo>
                  </a:path>
                  <a:path w="21600" h="4296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93"/>
                      <a:pt x="13776" y="41376"/>
                      <a:pt x="3201" y="429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71" name="Arc 331"/>
              <p:cNvSpPr>
                <a:spLocks/>
              </p:cNvSpPr>
              <p:nvPr/>
            </p:nvSpPr>
            <p:spPr bwMode="auto">
              <a:xfrm rot="172089023">
                <a:off x="10189" y="5904"/>
                <a:ext cx="129" cy="163"/>
              </a:xfrm>
              <a:custGeom>
                <a:avLst/>
                <a:gdLst>
                  <a:gd name="G0" fmla="+- 3063 0 0"/>
                  <a:gd name="G1" fmla="+- 21600 0 0"/>
                  <a:gd name="G2" fmla="+- 21600 0 0"/>
                  <a:gd name="T0" fmla="*/ 3063 w 24663"/>
                  <a:gd name="T1" fmla="*/ 0 h 43200"/>
                  <a:gd name="T2" fmla="*/ 0 w 24663"/>
                  <a:gd name="T3" fmla="*/ 42982 h 43200"/>
                  <a:gd name="T4" fmla="*/ 3063 w 2466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63" h="43200" fill="none" extrusionOk="0">
                    <a:moveTo>
                      <a:pt x="3062" y="0"/>
                    </a:moveTo>
                    <a:cubicBezTo>
                      <a:pt x="14992" y="0"/>
                      <a:pt x="24663" y="9670"/>
                      <a:pt x="24663" y="21600"/>
                    </a:cubicBezTo>
                    <a:cubicBezTo>
                      <a:pt x="24663" y="33529"/>
                      <a:pt x="14992" y="43200"/>
                      <a:pt x="3063" y="43200"/>
                    </a:cubicBezTo>
                    <a:cubicBezTo>
                      <a:pt x="2038" y="43200"/>
                      <a:pt x="1014" y="43127"/>
                      <a:pt x="0" y="42981"/>
                    </a:cubicBezTo>
                  </a:path>
                  <a:path w="24663" h="43200" stroke="0" extrusionOk="0">
                    <a:moveTo>
                      <a:pt x="3062" y="0"/>
                    </a:moveTo>
                    <a:cubicBezTo>
                      <a:pt x="14992" y="0"/>
                      <a:pt x="24663" y="9670"/>
                      <a:pt x="24663" y="21600"/>
                    </a:cubicBezTo>
                    <a:cubicBezTo>
                      <a:pt x="24663" y="33529"/>
                      <a:pt x="14992" y="43200"/>
                      <a:pt x="3063" y="43200"/>
                    </a:cubicBezTo>
                    <a:cubicBezTo>
                      <a:pt x="2038" y="43200"/>
                      <a:pt x="1014" y="43127"/>
                      <a:pt x="0" y="42981"/>
                    </a:cubicBezTo>
                    <a:lnTo>
                      <a:pt x="306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5372" name="Freeform 332"/>
            <p:cNvSpPr>
              <a:spLocks/>
            </p:cNvSpPr>
            <p:nvPr/>
          </p:nvSpPr>
          <p:spPr bwMode="auto">
            <a:xfrm>
              <a:off x="3501" y="1026"/>
              <a:ext cx="326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3" name="Text Box 333"/>
            <p:cNvSpPr txBox="1">
              <a:spLocks noChangeArrowheads="1"/>
            </p:cNvSpPr>
            <p:nvPr/>
          </p:nvSpPr>
          <p:spPr bwMode="auto">
            <a:xfrm>
              <a:off x="3717" y="595"/>
              <a:ext cx="17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4" name="Text Box 334"/>
            <p:cNvSpPr txBox="1">
              <a:spLocks noChangeArrowheads="1"/>
            </p:cNvSpPr>
            <p:nvPr/>
          </p:nvSpPr>
          <p:spPr bwMode="auto">
            <a:xfrm>
              <a:off x="5065" y="1331"/>
              <a:ext cx="17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5" name="Freeform 335"/>
            <p:cNvSpPr>
              <a:spLocks/>
            </p:cNvSpPr>
            <p:nvPr/>
          </p:nvSpPr>
          <p:spPr bwMode="auto">
            <a:xfrm rot="-11772495">
              <a:off x="5031" y="1857"/>
              <a:ext cx="326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6" name="Line 336"/>
            <p:cNvSpPr>
              <a:spLocks noChangeShapeType="1"/>
            </p:cNvSpPr>
            <p:nvPr/>
          </p:nvSpPr>
          <p:spPr bwMode="auto">
            <a:xfrm rot="2773540">
              <a:off x="4908" y="2619"/>
              <a:ext cx="1061" cy="18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dash"/>
              <a:round/>
              <a:headEnd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7" name="Line 337"/>
            <p:cNvSpPr>
              <a:spLocks noChangeShapeType="1"/>
            </p:cNvSpPr>
            <p:nvPr/>
          </p:nvSpPr>
          <p:spPr bwMode="auto">
            <a:xfrm flipH="1">
              <a:off x="5024" y="2063"/>
              <a:ext cx="1152" cy="1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dash"/>
              <a:round/>
              <a:headEnd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8" name="Arc 338"/>
            <p:cNvSpPr>
              <a:spLocks/>
            </p:cNvSpPr>
            <p:nvPr/>
          </p:nvSpPr>
          <p:spPr bwMode="auto">
            <a:xfrm rot="4568339">
              <a:off x="5132" y="2072"/>
              <a:ext cx="173" cy="180"/>
            </a:xfrm>
            <a:custGeom>
              <a:avLst/>
              <a:gdLst>
                <a:gd name="G0" fmla="+- 390 0 0"/>
                <a:gd name="G1" fmla="+- 21600 0 0"/>
                <a:gd name="G2" fmla="+- 21600 0 0"/>
                <a:gd name="T0" fmla="*/ 0 w 21990"/>
                <a:gd name="T1" fmla="*/ 4 h 21600"/>
                <a:gd name="T2" fmla="*/ 21990 w 21990"/>
                <a:gd name="T3" fmla="*/ 21600 h 21600"/>
                <a:gd name="T4" fmla="*/ 390 w 219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90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</a:path>
                <a:path w="21990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  <a:lnTo>
                    <a:pt x="39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9" name="Text Box 339"/>
            <p:cNvSpPr txBox="1">
              <a:spLocks noChangeArrowheads="1"/>
            </p:cNvSpPr>
            <p:nvPr/>
          </p:nvSpPr>
          <p:spPr bwMode="auto">
            <a:xfrm>
              <a:off x="5241" y="2047"/>
              <a:ext cx="54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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381" name="Rectangle 3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5380" name="Object 340"/>
          <p:cNvGraphicFramePr>
            <a:graphicFrameLocks noChangeAspect="1"/>
          </p:cNvGraphicFramePr>
          <p:nvPr/>
        </p:nvGraphicFramePr>
        <p:xfrm>
          <a:off x="3305175" y="1285875"/>
          <a:ext cx="465138" cy="428625"/>
        </p:xfrm>
        <a:graphic>
          <a:graphicData uri="http://schemas.openxmlformats.org/presentationml/2006/ole">
            <p:oleObj spid="_x0000_s215380" name="Формула" r:id="rId4" imgW="291960" imgH="266400" progId="Equation.3">
              <p:embed/>
            </p:oleObj>
          </a:graphicData>
        </a:graphic>
      </p:graphicFrame>
      <p:graphicFrame>
        <p:nvGraphicFramePr>
          <p:cNvPr id="215382" name="Object 342"/>
          <p:cNvGraphicFramePr>
            <a:graphicFrameLocks noChangeAspect="1"/>
          </p:cNvGraphicFramePr>
          <p:nvPr/>
        </p:nvGraphicFramePr>
        <p:xfrm>
          <a:off x="4729163" y="2071688"/>
          <a:ext cx="463550" cy="428625"/>
        </p:xfrm>
        <a:graphic>
          <a:graphicData uri="http://schemas.openxmlformats.org/presentationml/2006/ole">
            <p:oleObj spid="_x0000_s215382" name="Формула" r:id="rId5" imgW="291960" imgH="266400" progId="Equation.3">
              <p:embed/>
            </p:oleObj>
          </a:graphicData>
        </a:graphic>
      </p:graphicFrame>
      <p:sp>
        <p:nvSpPr>
          <p:cNvPr id="215384" name="Text Box 344"/>
          <p:cNvSpPr txBox="1">
            <a:spLocks noChangeArrowheads="1"/>
          </p:cNvSpPr>
          <p:nvPr/>
        </p:nvSpPr>
        <p:spPr bwMode="auto">
          <a:xfrm>
            <a:off x="2894232" y="3357562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Rectangle 44"/>
          <p:cNvSpPr>
            <a:spLocks noChangeArrowheads="1"/>
          </p:cNvSpPr>
          <p:nvPr/>
        </p:nvSpPr>
        <p:spPr bwMode="auto">
          <a:xfrm>
            <a:off x="5000628" y="450057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ВСЕ </a:t>
            </a:r>
            <a:endParaRPr lang="en-US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вторичные  источники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Rectangle 44"/>
          <p:cNvSpPr>
            <a:spLocks noChangeArrowheads="1"/>
          </p:cNvSpPr>
          <p:nvPr/>
        </p:nvSpPr>
        <p:spPr bwMode="auto">
          <a:xfrm>
            <a:off x="7715272" y="4523024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383" name="Object 343"/>
          <p:cNvGraphicFramePr>
            <a:graphicFrameLocks noChangeAspect="1"/>
          </p:cNvGraphicFramePr>
          <p:nvPr/>
        </p:nvGraphicFramePr>
        <p:xfrm>
          <a:off x="2857488" y="6072206"/>
          <a:ext cx="463550" cy="428625"/>
        </p:xfrm>
        <a:graphic>
          <a:graphicData uri="http://schemas.openxmlformats.org/presentationml/2006/ole">
            <p:oleObj spid="_x0000_s215383" name="Формула" r:id="rId6" imgW="291960" imgH="266400" progId="Equation.3">
              <p:embed/>
            </p:oleObj>
          </a:graphicData>
        </a:graphic>
      </p:graphicFrame>
      <p:graphicFrame>
        <p:nvGraphicFramePr>
          <p:cNvPr id="2" name="Object 344"/>
          <p:cNvGraphicFramePr>
            <a:graphicFrameLocks noChangeAspect="1"/>
          </p:cNvGraphicFramePr>
          <p:nvPr/>
        </p:nvGraphicFramePr>
        <p:xfrm>
          <a:off x="1970088" y="1928813"/>
          <a:ext cx="523875" cy="428625"/>
        </p:xfrm>
        <a:graphic>
          <a:graphicData uri="http://schemas.openxmlformats.org/presentationml/2006/ole">
            <p:oleObj spid="_x0000_s215384" name="Формула" r:id="rId7" imgW="330120" imgH="266400" progId="Equation.3">
              <p:embed/>
            </p:oleObj>
          </a:graphicData>
        </a:graphic>
      </p:graphicFrame>
      <p:sp>
        <p:nvSpPr>
          <p:cNvPr id="192" name="Text Box 344"/>
          <p:cNvSpPr txBox="1">
            <a:spLocks noChangeArrowheads="1"/>
          </p:cNvSpPr>
          <p:nvPr/>
        </p:nvSpPr>
        <p:spPr bwMode="auto">
          <a:xfrm>
            <a:off x="3214678" y="2643182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Freeform 335"/>
          <p:cNvSpPr>
            <a:spLocks/>
          </p:cNvSpPr>
          <p:nvPr/>
        </p:nvSpPr>
        <p:spPr bwMode="auto">
          <a:xfrm rot="6416155" flipH="1">
            <a:off x="2917129" y="2895591"/>
            <a:ext cx="350207" cy="234778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7FF0-4B3E-49F9-BEF2-A0CB0C4A351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8437" name="AutoShape 5"/>
          <p:cNvSpPr>
            <a:spLocks noChangeAspect="1" noChangeArrowheads="1"/>
          </p:cNvSpPr>
          <p:nvPr/>
        </p:nvSpPr>
        <p:spPr bwMode="auto">
          <a:xfrm>
            <a:off x="1042988" y="1268413"/>
            <a:ext cx="71294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65225" y="1997075"/>
            <a:ext cx="2698750" cy="27162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497138" y="2006600"/>
            <a:ext cx="1746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480000">
            <a:off x="2673350" y="2022475"/>
            <a:ext cx="17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rot="1080000">
            <a:off x="2844800" y="2070100"/>
            <a:ext cx="17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rot="1680000">
            <a:off x="3009900" y="2133600"/>
            <a:ext cx="1730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2160000">
            <a:off x="3162300" y="2233613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2520000">
            <a:off x="3311525" y="2338388"/>
            <a:ext cx="174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3253540">
            <a:off x="3563938" y="2630488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3853540">
            <a:off x="3648869" y="2790032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4453540">
            <a:off x="3718719" y="2967831"/>
            <a:ext cx="177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rot="4933540">
            <a:off x="3753644" y="315039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rot="5293540">
            <a:off x="3771106" y="333454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rot="5734343">
            <a:off x="3760788" y="3522663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rot="6214343">
            <a:off x="3726656" y="3712369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rot="6814343">
            <a:off x="3664744" y="3882232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rot="7414343">
            <a:off x="3586163" y="4043363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rot="7894343">
            <a:off x="3475831" y="419179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rot="8254343">
            <a:off x="3360738" y="4333875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rot="8507883">
            <a:off x="3208338" y="4456113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rot="8987883">
            <a:off x="3043238" y="4552950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rot="9587883">
            <a:off x="2881313" y="4624388"/>
            <a:ext cx="173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rot="10080000">
            <a:off x="2701925" y="4678363"/>
            <a:ext cx="174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rot="10667883">
            <a:off x="2509838" y="4710113"/>
            <a:ext cx="1746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2503488" y="2008188"/>
            <a:ext cx="0" cy="27051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1150938" y="3362325"/>
            <a:ext cx="2709862" cy="15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7" name="Freeform 35"/>
          <p:cNvSpPr>
            <a:spLocks/>
          </p:cNvSpPr>
          <p:nvPr/>
        </p:nvSpPr>
        <p:spPr bwMode="auto">
          <a:xfrm>
            <a:off x="2557463" y="1763713"/>
            <a:ext cx="285750" cy="201612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 rot="5400000" flipH="1">
            <a:off x="3480594" y="2169319"/>
            <a:ext cx="293688" cy="196850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660775" y="1792288"/>
            <a:ext cx="655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786063" y="4870450"/>
            <a:ext cx="6556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 rot="10145698" flipH="1">
            <a:off x="2670175" y="4710113"/>
            <a:ext cx="285750" cy="203200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917700" y="340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2773540" flipH="1">
            <a:off x="3303588" y="2714625"/>
            <a:ext cx="998538" cy="39687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>
            <a:off x="3413125" y="2381250"/>
            <a:ext cx="100965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6" name="Arc 44"/>
          <p:cNvSpPr>
            <a:spLocks/>
          </p:cNvSpPr>
          <p:nvPr/>
        </p:nvSpPr>
        <p:spPr bwMode="auto">
          <a:xfrm rot="4568339">
            <a:off x="3618706" y="2397920"/>
            <a:ext cx="155575" cy="157162"/>
          </a:xfrm>
          <a:custGeom>
            <a:avLst/>
            <a:gdLst>
              <a:gd name="G0" fmla="+- 390 0 0"/>
              <a:gd name="G1" fmla="+- 21600 0 0"/>
              <a:gd name="G2" fmla="+- 21600 0 0"/>
              <a:gd name="T0" fmla="*/ 0 w 21990"/>
              <a:gd name="T1" fmla="*/ 4 h 21600"/>
              <a:gd name="T2" fmla="*/ 21990 w 21990"/>
              <a:gd name="T3" fmla="*/ 21600 h 21600"/>
              <a:gd name="T4" fmla="*/ 390 w 219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0" h="21600" fill="none" extrusionOk="0">
                <a:moveTo>
                  <a:pt x="-1" y="3"/>
                </a:moveTo>
                <a:cubicBezTo>
                  <a:pt x="129" y="1"/>
                  <a:pt x="259" y="-1"/>
                  <a:pt x="390" y="0"/>
                </a:cubicBezTo>
                <a:cubicBezTo>
                  <a:pt x="12319" y="0"/>
                  <a:pt x="21990" y="9670"/>
                  <a:pt x="21990" y="21600"/>
                </a:cubicBezTo>
              </a:path>
              <a:path w="21990" h="21600" stroke="0" extrusionOk="0">
                <a:moveTo>
                  <a:pt x="-1" y="3"/>
                </a:moveTo>
                <a:cubicBezTo>
                  <a:pt x="129" y="1"/>
                  <a:pt x="259" y="-1"/>
                  <a:pt x="390" y="0"/>
                </a:cubicBezTo>
                <a:cubicBezTo>
                  <a:pt x="12319" y="0"/>
                  <a:pt x="21990" y="9670"/>
                  <a:pt x="21990" y="21600"/>
                </a:cubicBezTo>
                <a:lnTo>
                  <a:pt x="39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3679825" y="2349500"/>
            <a:ext cx="4905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971550" y="5562600"/>
            <a:ext cx="74882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Векторные диаграммы – открыта одна (</a:t>
            </a:r>
            <a:r>
              <a:rPr lang="ru-RU" i="1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) и две (</a:t>
            </a:r>
            <a:r>
              <a:rPr lang="ru-RU" i="1" dirty="0">
                <a:solidFill>
                  <a:srgbClr val="0000FF"/>
                </a:solidFill>
                <a:latin typeface="Constantia" pitchFamily="18" charset="0"/>
              </a:rPr>
              <a:t>б</a:t>
            </a:r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) зоны Френеля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1268413" y="4921250"/>
            <a:ext cx="6064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a)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142038" y="1982788"/>
            <a:ext cx="1416050" cy="2741612"/>
            <a:chOff x="4590" y="4127"/>
            <a:chExt cx="1557" cy="3005"/>
          </a:xfrm>
        </p:grpSpPr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4590" y="4127"/>
              <a:ext cx="199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 rot="480000">
              <a:off x="4791" y="414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 rot="1080000">
              <a:off x="4986" y="41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 rot="1680000">
              <a:off x="5174" y="426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 rot="2160000">
              <a:off x="5349" y="437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 rot="2520000">
              <a:off x="5519" y="44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 rot="2773540">
              <a:off x="5672" y="4644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 rot="3253540">
              <a:off x="5810" y="482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rot="3853540">
              <a:off x="5907" y="49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 rot="4453540">
              <a:off x="5986" y="519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 rot="4933540">
              <a:off x="6027" y="53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 rot="5293540">
              <a:off x="6047" y="560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 rot="5734343">
              <a:off x="6035" y="581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4" name="Line 62"/>
            <p:cNvSpPr>
              <a:spLocks noChangeShapeType="1"/>
            </p:cNvSpPr>
            <p:nvPr/>
          </p:nvSpPr>
          <p:spPr bwMode="auto">
            <a:xfrm rot="6214343">
              <a:off x="5996" y="602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5" name="Line 63"/>
            <p:cNvSpPr>
              <a:spLocks noChangeShapeType="1"/>
            </p:cNvSpPr>
            <p:nvPr/>
          </p:nvSpPr>
          <p:spPr bwMode="auto">
            <a:xfrm rot="6814343">
              <a:off x="5925" y="621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6" name="Line 64"/>
            <p:cNvSpPr>
              <a:spLocks noChangeShapeType="1"/>
            </p:cNvSpPr>
            <p:nvPr/>
          </p:nvSpPr>
          <p:spPr bwMode="auto">
            <a:xfrm rot="7414343">
              <a:off x="5836" y="639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7" name="Line 65"/>
            <p:cNvSpPr>
              <a:spLocks noChangeShapeType="1"/>
            </p:cNvSpPr>
            <p:nvPr/>
          </p:nvSpPr>
          <p:spPr bwMode="auto">
            <a:xfrm rot="7894343">
              <a:off x="5710" y="6555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8" name="Line 66"/>
            <p:cNvSpPr>
              <a:spLocks noChangeShapeType="1"/>
            </p:cNvSpPr>
            <p:nvPr/>
          </p:nvSpPr>
          <p:spPr bwMode="auto">
            <a:xfrm rot="8254343">
              <a:off x="5576" y="6713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9" name="Line 67"/>
            <p:cNvSpPr>
              <a:spLocks noChangeShapeType="1"/>
            </p:cNvSpPr>
            <p:nvPr/>
          </p:nvSpPr>
          <p:spPr bwMode="auto">
            <a:xfrm rot="8507883">
              <a:off x="5401" y="684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0" name="Line 68"/>
            <p:cNvSpPr>
              <a:spLocks noChangeShapeType="1"/>
            </p:cNvSpPr>
            <p:nvPr/>
          </p:nvSpPr>
          <p:spPr bwMode="auto">
            <a:xfrm rot="8987883">
              <a:off x="5213" y="695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1" name="Line 69"/>
            <p:cNvSpPr>
              <a:spLocks noChangeShapeType="1"/>
            </p:cNvSpPr>
            <p:nvPr/>
          </p:nvSpPr>
          <p:spPr bwMode="auto">
            <a:xfrm rot="9587883">
              <a:off x="5027" y="703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2" name="Line 70"/>
            <p:cNvSpPr>
              <a:spLocks noChangeShapeType="1"/>
            </p:cNvSpPr>
            <p:nvPr/>
          </p:nvSpPr>
          <p:spPr bwMode="auto">
            <a:xfrm rot="10080000">
              <a:off x="4823" y="70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3" name="Line 71"/>
            <p:cNvSpPr>
              <a:spLocks noChangeShapeType="1"/>
            </p:cNvSpPr>
            <p:nvPr/>
          </p:nvSpPr>
          <p:spPr bwMode="auto">
            <a:xfrm rot="10667883">
              <a:off x="4604" y="713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6135688" y="1995488"/>
            <a:ext cx="1587" cy="27416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none" w="sm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6034088" y="2259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506" name="Freeform 74"/>
          <p:cNvSpPr>
            <a:spLocks/>
          </p:cNvSpPr>
          <p:nvPr/>
        </p:nvSpPr>
        <p:spPr bwMode="auto">
          <a:xfrm rot="4468553">
            <a:off x="6156326" y="2063750"/>
            <a:ext cx="296862" cy="204787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 flipH="1" flipV="1">
            <a:off x="4852988" y="2112963"/>
            <a:ext cx="1303337" cy="2605087"/>
            <a:chOff x="4590" y="4127"/>
            <a:chExt cx="1557" cy="3005"/>
          </a:xfrm>
        </p:grpSpPr>
        <p:sp>
          <p:nvSpPr>
            <p:cNvPr id="18508" name="Line 76"/>
            <p:cNvSpPr>
              <a:spLocks noChangeShapeType="1"/>
            </p:cNvSpPr>
            <p:nvPr/>
          </p:nvSpPr>
          <p:spPr bwMode="auto">
            <a:xfrm>
              <a:off x="4590" y="412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9" name="Line 77"/>
            <p:cNvSpPr>
              <a:spLocks noChangeShapeType="1"/>
            </p:cNvSpPr>
            <p:nvPr/>
          </p:nvSpPr>
          <p:spPr bwMode="auto">
            <a:xfrm rot="480000">
              <a:off x="4791" y="414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0" name="Line 78"/>
            <p:cNvSpPr>
              <a:spLocks noChangeShapeType="1"/>
            </p:cNvSpPr>
            <p:nvPr/>
          </p:nvSpPr>
          <p:spPr bwMode="auto">
            <a:xfrm rot="1080000">
              <a:off x="4986" y="41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1" name="Line 79"/>
            <p:cNvSpPr>
              <a:spLocks noChangeShapeType="1"/>
            </p:cNvSpPr>
            <p:nvPr/>
          </p:nvSpPr>
          <p:spPr bwMode="auto">
            <a:xfrm rot="1680000">
              <a:off x="5174" y="426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2" name="Line 80"/>
            <p:cNvSpPr>
              <a:spLocks noChangeShapeType="1"/>
            </p:cNvSpPr>
            <p:nvPr/>
          </p:nvSpPr>
          <p:spPr bwMode="auto">
            <a:xfrm rot="2160000">
              <a:off x="5349" y="437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3" name="Line 81"/>
            <p:cNvSpPr>
              <a:spLocks noChangeShapeType="1"/>
            </p:cNvSpPr>
            <p:nvPr/>
          </p:nvSpPr>
          <p:spPr bwMode="auto">
            <a:xfrm rot="2520000">
              <a:off x="5519" y="44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4" name="Line 82"/>
            <p:cNvSpPr>
              <a:spLocks noChangeShapeType="1"/>
            </p:cNvSpPr>
            <p:nvPr/>
          </p:nvSpPr>
          <p:spPr bwMode="auto">
            <a:xfrm rot="2773540">
              <a:off x="5672" y="4644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auto">
            <a:xfrm rot="3253540">
              <a:off x="5810" y="482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6" name="Line 84"/>
            <p:cNvSpPr>
              <a:spLocks noChangeShapeType="1"/>
            </p:cNvSpPr>
            <p:nvPr/>
          </p:nvSpPr>
          <p:spPr bwMode="auto">
            <a:xfrm rot="3853540">
              <a:off x="5907" y="49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7" name="Line 85"/>
            <p:cNvSpPr>
              <a:spLocks noChangeShapeType="1"/>
            </p:cNvSpPr>
            <p:nvPr/>
          </p:nvSpPr>
          <p:spPr bwMode="auto">
            <a:xfrm rot="4453540">
              <a:off x="5986" y="519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8" name="Line 86"/>
            <p:cNvSpPr>
              <a:spLocks noChangeShapeType="1"/>
            </p:cNvSpPr>
            <p:nvPr/>
          </p:nvSpPr>
          <p:spPr bwMode="auto">
            <a:xfrm rot="4933540">
              <a:off x="6027" y="53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9" name="Line 87"/>
            <p:cNvSpPr>
              <a:spLocks noChangeShapeType="1"/>
            </p:cNvSpPr>
            <p:nvPr/>
          </p:nvSpPr>
          <p:spPr bwMode="auto">
            <a:xfrm rot="5293540">
              <a:off x="6047" y="560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0" name="Line 88"/>
            <p:cNvSpPr>
              <a:spLocks noChangeShapeType="1"/>
            </p:cNvSpPr>
            <p:nvPr/>
          </p:nvSpPr>
          <p:spPr bwMode="auto">
            <a:xfrm rot="5734343">
              <a:off x="6035" y="581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1" name="Line 89"/>
            <p:cNvSpPr>
              <a:spLocks noChangeShapeType="1"/>
            </p:cNvSpPr>
            <p:nvPr/>
          </p:nvSpPr>
          <p:spPr bwMode="auto">
            <a:xfrm rot="6214343">
              <a:off x="5996" y="602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2" name="Line 90"/>
            <p:cNvSpPr>
              <a:spLocks noChangeShapeType="1"/>
            </p:cNvSpPr>
            <p:nvPr/>
          </p:nvSpPr>
          <p:spPr bwMode="auto">
            <a:xfrm rot="6814343">
              <a:off x="5925" y="621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3" name="Line 91"/>
            <p:cNvSpPr>
              <a:spLocks noChangeShapeType="1"/>
            </p:cNvSpPr>
            <p:nvPr/>
          </p:nvSpPr>
          <p:spPr bwMode="auto">
            <a:xfrm rot="7414343">
              <a:off x="5836" y="639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4" name="Line 92"/>
            <p:cNvSpPr>
              <a:spLocks noChangeShapeType="1"/>
            </p:cNvSpPr>
            <p:nvPr/>
          </p:nvSpPr>
          <p:spPr bwMode="auto">
            <a:xfrm rot="7894343">
              <a:off x="5710" y="6555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5" name="Line 93"/>
            <p:cNvSpPr>
              <a:spLocks noChangeShapeType="1"/>
            </p:cNvSpPr>
            <p:nvPr/>
          </p:nvSpPr>
          <p:spPr bwMode="auto">
            <a:xfrm rot="8254343">
              <a:off x="5576" y="6713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 rot="8507883">
              <a:off x="5401" y="684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 rot="8987883">
              <a:off x="5213" y="695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 rot="9587883">
              <a:off x="5027" y="703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 rot="10080000">
              <a:off x="4823" y="70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 rot="10667883">
              <a:off x="4604" y="7131"/>
              <a:ext cx="199" cy="1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8531" name="Line 99"/>
          <p:cNvSpPr>
            <a:spLocks noChangeShapeType="1"/>
          </p:cNvSpPr>
          <p:nvPr/>
        </p:nvSpPr>
        <p:spPr bwMode="auto">
          <a:xfrm>
            <a:off x="6140450" y="1987550"/>
            <a:ext cx="1588" cy="1365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5073650" y="4919663"/>
            <a:ext cx="614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б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8533" name="Object 340"/>
          <p:cNvGraphicFramePr>
            <a:graphicFrameLocks noChangeAspect="1"/>
          </p:cNvGraphicFramePr>
          <p:nvPr/>
        </p:nvGraphicFramePr>
        <p:xfrm>
          <a:off x="2911475" y="1439863"/>
          <a:ext cx="465138" cy="428625"/>
        </p:xfrm>
        <a:graphic>
          <a:graphicData uri="http://schemas.openxmlformats.org/presentationml/2006/ole">
            <p:oleObj spid="_x0000_s260098" name="Формула" r:id="rId4" imgW="291960" imgH="266400" progId="Equation.3">
              <p:embed/>
            </p:oleObj>
          </a:graphicData>
        </a:graphic>
      </p:graphicFrame>
      <p:graphicFrame>
        <p:nvGraphicFramePr>
          <p:cNvPr id="18534" name="Object 340"/>
          <p:cNvGraphicFramePr>
            <a:graphicFrameLocks noChangeAspect="1"/>
          </p:cNvGraphicFramePr>
          <p:nvPr/>
        </p:nvGraphicFramePr>
        <p:xfrm>
          <a:off x="3729038" y="1782763"/>
          <a:ext cx="423862" cy="407987"/>
        </p:xfrm>
        <a:graphic>
          <a:graphicData uri="http://schemas.openxmlformats.org/presentationml/2006/ole">
            <p:oleObj spid="_x0000_s260099" name="Формула" r:id="rId5" imgW="266400" imgH="253800" progId="Equation.3">
              <p:embed/>
            </p:oleObj>
          </a:graphicData>
        </a:graphic>
      </p:graphicFrame>
      <p:graphicFrame>
        <p:nvGraphicFramePr>
          <p:cNvPr id="18535" name="Object 340"/>
          <p:cNvGraphicFramePr>
            <a:graphicFrameLocks noChangeAspect="1"/>
          </p:cNvGraphicFramePr>
          <p:nvPr/>
        </p:nvGraphicFramePr>
        <p:xfrm>
          <a:off x="3006725" y="4733925"/>
          <a:ext cx="425450" cy="407988"/>
        </p:xfrm>
        <a:graphic>
          <a:graphicData uri="http://schemas.openxmlformats.org/presentationml/2006/ole">
            <p:oleObj spid="_x0000_s260100" name="Формула" r:id="rId6" imgW="266400" imgH="253800" progId="Equation.3">
              <p:embed/>
            </p:oleObj>
          </a:graphicData>
        </a:graphic>
      </p:graphicFrame>
      <p:sp>
        <p:nvSpPr>
          <p:cNvPr id="18537" name="Line 105"/>
          <p:cNvSpPr>
            <a:spLocks noChangeShapeType="1"/>
          </p:cNvSpPr>
          <p:nvPr/>
        </p:nvSpPr>
        <p:spPr bwMode="auto">
          <a:xfrm rot="2773540">
            <a:off x="3444082" y="2470944"/>
            <a:ext cx="1778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38" name="Text Box 344"/>
          <p:cNvSpPr txBox="1">
            <a:spLocks noChangeArrowheads="1"/>
          </p:cNvSpPr>
          <p:nvPr/>
        </p:nvSpPr>
        <p:spPr bwMode="auto">
          <a:xfrm>
            <a:off x="2555875" y="3505200"/>
            <a:ext cx="814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539" name="Text Box 344"/>
          <p:cNvSpPr txBox="1">
            <a:spLocks noChangeArrowheads="1"/>
          </p:cNvSpPr>
          <p:nvPr/>
        </p:nvSpPr>
        <p:spPr bwMode="auto">
          <a:xfrm>
            <a:off x="6227763" y="2200275"/>
            <a:ext cx="1368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(I+II)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540" name="Rectangle 5"/>
          <p:cNvSpPr txBox="1">
            <a:spLocks/>
          </p:cNvSpPr>
          <p:nvPr/>
        </p:nvSpPr>
        <p:spPr bwMode="auto">
          <a:xfrm>
            <a:off x="428625" y="357188"/>
            <a:ext cx="3429000" cy="4286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ea typeface="Times New Roman" pitchFamily="18" charset="0"/>
              </a:rPr>
              <a:t>2</a:t>
            </a:r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. Основные результаты </a:t>
            </a:r>
            <a:endParaRPr lang="ru-RU" sz="700" dirty="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/>
        </p:nvSpPr>
        <p:spPr bwMode="auto">
          <a:xfrm>
            <a:off x="571472" y="5000636"/>
            <a:ext cx="671517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расчёте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учесть ещё один фактор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85720" y="3143248"/>
            <a:ext cx="5357850" cy="1338686"/>
            <a:chOff x="642910" y="2143116"/>
            <a:chExt cx="5357850" cy="1338686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42910" y="2143116"/>
              <a:ext cx="5286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4</a:t>
              </a: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.</a:t>
              </a: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1.</a:t>
              </a: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Cambria" pitchFamily="18" charset="0"/>
                </a:rPr>
                <a:t>2.</a:t>
              </a:r>
              <a:r>
                <a:rPr lang="en-US" sz="2000" b="1" dirty="0" smtClean="0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”</a:t>
              </a:r>
              <a:r>
                <a:rPr lang="ru-RU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Другие соотношения</a:t>
              </a:r>
              <a:r>
                <a:rPr lang="en-US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”</a:t>
              </a:r>
              <a:r>
                <a:rPr lang="ru-RU" sz="20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 </a:t>
              </a:r>
              <a:r>
                <a:rPr lang="en-US" sz="2000" i="1" dirty="0" smtClean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0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714348" y="2722756"/>
              <a:ext cx="528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Например</a:t>
              </a:r>
              <a:r>
                <a:rPr lang="ru-RU" sz="1600" b="1" dirty="0" smtClean="0">
                  <a:solidFill>
                    <a:srgbClr val="FF00FF"/>
                  </a:solidFill>
                  <a:latin typeface="Times New Roman" pitchFamily="18" charset="0"/>
                </a:rPr>
                <a:t>:</a:t>
              </a: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 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&lt;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&gt;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– «Свободная плёнка»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14348" y="3143248"/>
              <a:ext cx="528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или: </a:t>
              </a:r>
              <a:r>
                <a:rPr lang="en-US" sz="16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            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&gt;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&lt; n</a:t>
              </a:r>
              <a:r>
                <a:rPr lang="en-US" sz="1600" b="1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– «</a:t>
              </a:r>
              <a:r>
                <a:rPr lang="ru-RU" sz="1600" b="1" i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Воздушный зазор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»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  <p:sp>
        <p:nvSpPr>
          <p:cNvPr id="8" name="Rectangle 4"/>
          <p:cNvSpPr>
            <a:spLocks/>
          </p:cNvSpPr>
          <p:nvPr/>
        </p:nvSpPr>
        <p:spPr bwMode="auto">
          <a:xfrm>
            <a:off x="2928926" y="5572140"/>
            <a:ext cx="2286016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0825" y="1674808"/>
            <a:ext cx="456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0" u="sng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Пример</a:t>
            </a:r>
            <a:r>
              <a:rPr lang="ru-RU" sz="2000" b="1" i="0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i="0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1. </a:t>
            </a:r>
            <a:r>
              <a:rPr lang="en-US" sz="2000" b="1" i="0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Просветление оптики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endParaRPr lang="ru-RU" sz="2000" i="0" dirty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7500938" y="2211383"/>
            <a:ext cx="1500187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 </a:t>
            </a:r>
            <a:r>
              <a:rPr lang="ru-RU" sz="3200" b="1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ru-RU" sz="32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29188" y="170497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(</a:t>
            </a:r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Задача 8.10</a:t>
            </a:r>
            <a:r>
              <a:rPr lang="en-US" sz="1600" b="1" i="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)</a:t>
            </a:r>
            <a:endParaRPr lang="ru-RU" i="0" dirty="0">
              <a:solidFill>
                <a:schemeClr val="bg1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28750" y="2347908"/>
            <a:ext cx="6429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600" i="0" dirty="0">
                <a:solidFill>
                  <a:schemeClr val="bg1"/>
                </a:solidFill>
                <a:cs typeface="Times New Roman" pitchFamily="18" charset="0"/>
              </a:rPr>
              <a:t>Пусть:</a:t>
            </a:r>
            <a:r>
              <a:rPr lang="ru-RU" sz="1600" b="1" i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</a:rPr>
              <a:t>0,1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</a:rPr>
              <a:t>мкм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1600" i="0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16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1600" i="0" dirty="0" smtClean="0">
                <a:solidFill>
                  <a:schemeClr val="bg1"/>
                </a:solidFill>
                <a:latin typeface="Times New Roman" pitchFamily="18" charset="0"/>
              </a:rPr>
              <a:t>1,</a:t>
            </a:r>
            <a:r>
              <a:rPr lang="ru-RU" sz="1600" i="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1600" i="0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1,5)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</a:t>
            </a:r>
            <a:r>
              <a:rPr lang="ru-RU" sz="1600" b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Просветление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214290"/>
            <a:ext cx="8786874" cy="1500595"/>
            <a:chOff x="357158" y="214290"/>
            <a:chExt cx="8786874" cy="1500595"/>
          </a:xfrm>
        </p:grpSpPr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357158" y="357160"/>
              <a:ext cx="7500990" cy="1357725"/>
              <a:chOff x="285717" y="5286382"/>
              <a:chExt cx="7501045" cy="1356970"/>
            </a:xfrm>
          </p:grpSpPr>
          <p:grpSp>
            <p:nvGrpSpPr>
              <p:cNvPr id="14" name="Группа 55"/>
              <p:cNvGrpSpPr>
                <a:grpSpLocks/>
              </p:cNvGrpSpPr>
              <p:nvPr/>
            </p:nvGrpSpPr>
            <p:grpSpPr bwMode="auto">
              <a:xfrm>
                <a:off x="3857642" y="5286382"/>
                <a:ext cx="3929120" cy="1356970"/>
                <a:chOff x="-418186" y="4143373"/>
                <a:chExt cx="4448356" cy="1356970"/>
              </a:xfrm>
            </p:grpSpPr>
            <p:sp>
              <p:nvSpPr>
                <p:cNvPr id="16" name="Rectangle 4"/>
                <p:cNvSpPr>
                  <a:spLocks/>
                </p:cNvSpPr>
                <p:nvPr/>
              </p:nvSpPr>
              <p:spPr bwMode="auto">
                <a:xfrm>
                  <a:off x="-418186" y="4143373"/>
                  <a:ext cx="3396923" cy="503238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0" hangingPunct="0"/>
                  <a:r>
                    <a:rPr lang="ru-RU" sz="2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</a:t>
                  </a:r>
                  <a:r>
                    <a:rPr lang="en-US" sz="2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max</a:t>
                  </a:r>
                  <a:r>
                    <a:rPr lang="en-US" sz="2400" i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:  </a:t>
                  </a:r>
                  <a:r>
                    <a:rPr lang="en-US" sz="2400" i="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</a:t>
                  </a:r>
                  <a:r>
                    <a:rPr lang="en-US" sz="22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2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h</a:t>
                  </a:r>
                  <a:r>
                    <a:rPr lang="en-US" sz="22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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  <a:r>
                    <a:rPr lang="en-US" sz="2200" i="0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  <a:sym typeface="Symbol" pitchFamily="18" charset="2"/>
                    </a:rPr>
                    <a:t></a:t>
                  </a:r>
                  <a:r>
                    <a:rPr lang="en-US" sz="2200" i="0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sym typeface="Symbol" pitchFamily="18" charset="2"/>
                    </a:rPr>
                    <a:t>0</a:t>
                  </a:r>
                  <a:r>
                    <a:rPr lang="ru-RU" sz="2200" i="0" dirty="0" smtClean="0">
                      <a:solidFill>
                        <a:schemeClr val="bg1"/>
                      </a:solidFill>
                      <a:latin typeface="Times New Roman" pitchFamily="18" charset="0"/>
                      <a:sym typeface="Symbol" pitchFamily="18" charset="2"/>
                    </a:rPr>
                    <a:t>,</a:t>
                  </a:r>
                  <a:endParaRPr lang="ru-RU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Rectangle 4"/>
                <p:cNvSpPr>
                  <a:spLocks/>
                </p:cNvSpPr>
                <p:nvPr/>
              </p:nvSpPr>
              <p:spPr bwMode="auto">
                <a:xfrm>
                  <a:off x="-184671" y="4854581"/>
                  <a:ext cx="4214841" cy="503238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0" hangingPunct="0"/>
                  <a:r>
                    <a:rPr lang="en-US" sz="2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min</a:t>
                  </a:r>
                  <a:r>
                    <a:rPr lang="en-US" sz="2400" i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:      </a:t>
                  </a:r>
                  <a:r>
                    <a:rPr lang="en-US" sz="22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2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h</a:t>
                  </a:r>
                  <a:r>
                    <a:rPr lang="en-US" sz="22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</a:t>
                  </a:r>
                  <a:r>
                    <a:rPr lang="en-US" sz="22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  <a:r>
                    <a:rPr lang="en-US" sz="2200" i="0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2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         </a:t>
                  </a:r>
                  <a:endParaRPr lang="ru-RU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8" name="Object 9"/>
                <p:cNvGraphicFramePr>
                  <a:graphicFrameLocks noChangeAspect="1"/>
                </p:cNvGraphicFramePr>
                <p:nvPr/>
              </p:nvGraphicFramePr>
              <p:xfrm>
                <a:off x="2014456" y="4782987"/>
                <a:ext cx="1583338" cy="717356"/>
              </p:xfrm>
              <a:graphic>
                <a:graphicData uri="http://schemas.openxmlformats.org/presentationml/2006/ole">
                  <p:oleObj spid="_x0000_s271361" name="Формула" r:id="rId4" imgW="698400" imgH="431640" progId="Equation.3">
                    <p:embed/>
                  </p:oleObj>
                </a:graphicData>
              </a:graphic>
            </p:graphicFrame>
          </p:grpSp>
          <p:sp>
            <p:nvSpPr>
              <p:cNvPr id="15" name="Rectangle 4"/>
              <p:cNvSpPr>
                <a:spLocks/>
              </p:cNvSpPr>
              <p:nvPr/>
            </p:nvSpPr>
            <p:spPr bwMode="auto">
              <a:xfrm>
                <a:off x="285717" y="5857328"/>
                <a:ext cx="4000526" cy="428627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ри  нормальном  </a:t>
                </a:r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падении</a:t>
                </a:r>
                <a:r>
                  <a:rPr lang="ru-RU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0032" y="214290"/>
              <a:ext cx="35004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Случай 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  </a:t>
              </a:r>
              <a:r>
                <a:rPr lang="en-US" sz="2000" i="1" dirty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&lt;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i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&lt; 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000" i="0" baseline="-250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lang="ru-RU" sz="2000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endParaRPr lang="ru-RU" sz="2000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1" name="Rectangle 4"/>
            <p:cNvSpPr>
              <a:spLocks/>
            </p:cNvSpPr>
            <p:nvPr/>
          </p:nvSpPr>
          <p:spPr bwMode="auto">
            <a:xfrm>
              <a:off x="928692" y="785794"/>
              <a:ext cx="2214548" cy="285749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отражённом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свете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Левая фигурная скобка 21"/>
            <p:cNvSpPr/>
            <p:nvPr/>
          </p:nvSpPr>
          <p:spPr>
            <a:xfrm>
              <a:off x="4967676" y="571480"/>
              <a:ext cx="214314" cy="928694"/>
            </a:xfrm>
            <a:prstGeom prst="leftBrace">
              <a:avLst>
                <a:gd name="adj1" fmla="val 35240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7572396" y="857235"/>
              <a:ext cx="1571636" cy="285749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/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1, 2, 3, …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214942" y="2786058"/>
            <a:ext cx="3643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(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r>
              <a:rPr lang="ru-RU" sz="1600" i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 = 540 </a:t>
            </a:r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нм</a:t>
            </a:r>
            <a:r>
              <a:rPr lang="ru-RU" sz="1600" i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  <a:sym typeface="Symbol"/>
              </a:rPr>
              <a:t>  </a:t>
            </a:r>
            <a:r>
              <a:rPr lang="ru-RU" sz="16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жёлто-зеленый цвет)</a:t>
            </a:r>
            <a:endParaRPr lang="ru-RU" i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71472" y="571480"/>
            <a:ext cx="6500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16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1600" b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600" b="1" i="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Например: Клиновидная пластинка -</a:t>
            </a:r>
            <a:r>
              <a:rPr lang="en-US" sz="1600" b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h = k</a:t>
            </a:r>
            <a:r>
              <a:rPr lang="en-US" sz="1600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/>
              </a:rPr>
              <a:t></a:t>
            </a:r>
            <a:r>
              <a:rPr lang="en-US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ru-RU" sz="1600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71472" y="142852"/>
            <a:ext cx="36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.2.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“</a:t>
            </a:r>
            <a:r>
              <a:rPr lang="ru-RU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Полосы равной толщины</a:t>
            </a:r>
            <a:r>
              <a:rPr lang="en-US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”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143504" y="928670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 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x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79" y="1211564"/>
            <a:ext cx="40614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гнутая вправо стрелка 10"/>
          <p:cNvSpPr/>
          <p:nvPr/>
        </p:nvSpPr>
        <p:spPr>
          <a:xfrm rot="10800000">
            <a:off x="428596" y="3378928"/>
            <a:ext cx="374330" cy="24075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3590" y="1428736"/>
            <a:ext cx="4786314" cy="1714512"/>
            <a:chOff x="4423590" y="1785926"/>
            <a:chExt cx="4786314" cy="1291418"/>
          </a:xfrm>
        </p:grpSpPr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4423590" y="1785926"/>
              <a:ext cx="4786314" cy="129141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 расчёте </a:t>
              </a:r>
              <a:r>
                <a:rPr lang="ru-RU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надо учесть ещё один фактор </a:t>
              </a:r>
              <a:r>
                <a:rPr lang="ru-RU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При отражении от оптически более </a:t>
              </a: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плотной среды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фаза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меняется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на </a:t>
              </a:r>
              <a:r>
                <a:rPr lang="en-US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</a:p>
            <a:p>
              <a:pPr algn="ctr" eaLnBrk="0" hangingPunct="0"/>
              <a:r>
                <a:rPr lang="ru-RU" i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</a:t>
              </a:r>
            </a:p>
            <a:p>
              <a:pPr algn="ctr" eaLnBrk="0" hangingPunct="0"/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Оптический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путь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увеличивается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на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</a:t>
              </a:r>
              <a:r>
                <a:rPr lang="en-US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endPara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434532" y="1917860"/>
              <a:ext cx="6430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3600" b="1" i="1" dirty="0" smtClean="0">
                  <a:solidFill>
                    <a:srgbClr val="00B0F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!!</a:t>
              </a:r>
              <a:endPara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597166" y="2928934"/>
            <a:ext cx="2117710" cy="777429"/>
            <a:chOff x="2597166" y="2928934"/>
            <a:chExt cx="2117710" cy="777429"/>
          </a:xfrm>
        </p:grpSpPr>
        <p:sp>
          <p:nvSpPr>
            <p:cNvPr id="12" name="Овал 11"/>
            <p:cNvSpPr/>
            <p:nvPr/>
          </p:nvSpPr>
          <p:spPr>
            <a:xfrm>
              <a:off x="2597166" y="3172741"/>
              <a:ext cx="714380" cy="53362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10800000" flipV="1">
              <a:off x="3286116" y="2928934"/>
              <a:ext cx="1428760" cy="357190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571472" y="3643314"/>
            <a:ext cx="4857784" cy="3012538"/>
            <a:chOff x="571472" y="3643314"/>
            <a:chExt cx="4857784" cy="3012538"/>
          </a:xfrm>
        </p:grpSpPr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571472" y="3643314"/>
              <a:ext cx="2643206" cy="50323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 что у вершины </a:t>
              </a:r>
              <a:r>
                <a:rPr lang="en-US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3200" b="1" i="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?? 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6961" name="Group 1"/>
            <p:cNvGrpSpPr>
              <a:grpSpLocks/>
            </p:cNvGrpSpPr>
            <p:nvPr/>
          </p:nvGrpSpPr>
          <p:grpSpPr bwMode="auto">
            <a:xfrm>
              <a:off x="928662" y="4159269"/>
              <a:ext cx="4179888" cy="1984375"/>
              <a:chOff x="2507" y="8091"/>
              <a:chExt cx="6581" cy="3125"/>
            </a:xfrm>
          </p:grpSpPr>
          <p:sp>
            <p:nvSpPr>
              <p:cNvPr id="296962" name="Line 2"/>
              <p:cNvSpPr>
                <a:spLocks noChangeShapeType="1"/>
              </p:cNvSpPr>
              <p:nvPr/>
            </p:nvSpPr>
            <p:spPr bwMode="auto">
              <a:xfrm>
                <a:off x="2520" y="8784"/>
                <a:ext cx="1" cy="2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6963" name="Picture 3" descr="Новый рисунок (4)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07" y="10224"/>
                <a:ext cx="6296" cy="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6964" name="AutoShape 4"/>
              <p:cNvSpPr>
                <a:spLocks noChangeArrowheads="1"/>
              </p:cNvSpPr>
              <p:nvPr/>
            </p:nvSpPr>
            <p:spPr bwMode="auto">
              <a:xfrm rot="10800000">
                <a:off x="2536" y="9010"/>
                <a:ext cx="6260" cy="900"/>
              </a:xfrm>
              <a:prstGeom prst="rtTriangle">
                <a:avLst/>
              </a:prstGeom>
              <a:solidFill>
                <a:srgbClr val="CC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5" name="Line 5"/>
              <p:cNvSpPr>
                <a:spLocks noChangeShapeType="1"/>
              </p:cNvSpPr>
              <p:nvPr/>
            </p:nvSpPr>
            <p:spPr bwMode="auto">
              <a:xfrm>
                <a:off x="2520" y="9004"/>
                <a:ext cx="63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6" name="Line 6"/>
              <p:cNvSpPr>
                <a:spLocks noChangeShapeType="1"/>
              </p:cNvSpPr>
              <p:nvPr/>
            </p:nvSpPr>
            <p:spPr bwMode="auto">
              <a:xfrm>
                <a:off x="2508" y="9016"/>
                <a:ext cx="6300" cy="9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7" name="Line 58"/>
              <p:cNvSpPr>
                <a:spLocks noChangeShapeType="1"/>
              </p:cNvSpPr>
              <p:nvPr/>
            </p:nvSpPr>
            <p:spPr bwMode="auto">
              <a:xfrm>
                <a:off x="2526" y="8093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8" name="Line 59"/>
              <p:cNvSpPr>
                <a:spLocks noChangeShapeType="1"/>
              </p:cNvSpPr>
              <p:nvPr/>
            </p:nvSpPr>
            <p:spPr bwMode="auto">
              <a:xfrm>
                <a:off x="3527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69" name="Line 60"/>
              <p:cNvSpPr>
                <a:spLocks noChangeShapeType="1"/>
              </p:cNvSpPr>
              <p:nvPr/>
            </p:nvSpPr>
            <p:spPr bwMode="auto">
              <a:xfrm>
                <a:off x="4527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0" name="Line 61"/>
              <p:cNvSpPr>
                <a:spLocks noChangeShapeType="1"/>
              </p:cNvSpPr>
              <p:nvPr/>
            </p:nvSpPr>
            <p:spPr bwMode="auto">
              <a:xfrm>
                <a:off x="5528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1" name="Line 62"/>
              <p:cNvSpPr>
                <a:spLocks noChangeShapeType="1"/>
              </p:cNvSpPr>
              <p:nvPr/>
            </p:nvSpPr>
            <p:spPr bwMode="auto">
              <a:xfrm>
                <a:off x="6529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2" name="Line 63"/>
              <p:cNvSpPr>
                <a:spLocks noChangeShapeType="1"/>
              </p:cNvSpPr>
              <p:nvPr/>
            </p:nvSpPr>
            <p:spPr bwMode="auto">
              <a:xfrm>
                <a:off x="7529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3" name="Line 64"/>
              <p:cNvSpPr>
                <a:spLocks noChangeShapeType="1"/>
              </p:cNvSpPr>
              <p:nvPr/>
            </p:nvSpPr>
            <p:spPr bwMode="auto">
              <a:xfrm>
                <a:off x="8530" y="8091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4" name="Line 14"/>
              <p:cNvSpPr>
                <a:spLocks noChangeShapeType="1"/>
              </p:cNvSpPr>
              <p:nvPr/>
            </p:nvSpPr>
            <p:spPr bwMode="auto">
              <a:xfrm>
                <a:off x="2528" y="9007"/>
                <a:ext cx="650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5" name="Rectangle 15"/>
              <p:cNvSpPr>
                <a:spLocks noChangeArrowheads="1"/>
              </p:cNvSpPr>
              <p:nvPr/>
            </p:nvSpPr>
            <p:spPr bwMode="auto">
              <a:xfrm>
                <a:off x="8787" y="8520"/>
                <a:ext cx="30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Х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976" name="Line 16"/>
              <p:cNvSpPr>
                <a:spLocks noChangeShapeType="1"/>
              </p:cNvSpPr>
              <p:nvPr/>
            </p:nvSpPr>
            <p:spPr bwMode="auto">
              <a:xfrm>
                <a:off x="5528" y="9015"/>
                <a:ext cx="1" cy="4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7" name="Rectangle 17"/>
              <p:cNvSpPr>
                <a:spLocks noChangeArrowheads="1"/>
              </p:cNvSpPr>
              <p:nvPr/>
            </p:nvSpPr>
            <p:spPr bwMode="auto">
              <a:xfrm>
                <a:off x="5639" y="9048"/>
                <a:ext cx="63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978" name="Rectangle 18"/>
              <p:cNvSpPr>
                <a:spLocks noChangeArrowheads="1"/>
              </p:cNvSpPr>
              <p:nvPr/>
            </p:nvSpPr>
            <p:spPr bwMode="auto">
              <a:xfrm>
                <a:off x="7707" y="9033"/>
                <a:ext cx="508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357290" y="6286520"/>
              <a:ext cx="4071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=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ru-RU" baseline="-25000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,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 =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 (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максимум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1-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 порядка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 rot="8574680">
              <a:off x="1053207" y="6170085"/>
              <a:ext cx="144648" cy="44321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>
              <a:off x="606397" y="5146279"/>
              <a:ext cx="643736" cy="794"/>
            </a:xfrm>
            <a:prstGeom prst="straightConnector1">
              <a:avLst/>
            </a:prstGeom>
            <a:ln w="22225">
              <a:solidFill>
                <a:srgbClr val="00B0F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4"/>
          <p:cNvSpPr>
            <a:spLocks/>
          </p:cNvSpPr>
          <p:nvPr/>
        </p:nvSpPr>
        <p:spPr bwMode="auto">
          <a:xfrm>
            <a:off x="642910" y="3143248"/>
            <a:ext cx="2857520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= 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sz="2400" i="0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0</a:t>
            </a:r>
            <a:r>
              <a:rPr lang="en-US" sz="2400" i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/2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312408"/>
            <a:ext cx="5572132" cy="7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214942" y="4714884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падает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видность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полос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>
              <a:tabLst>
                <a:tab pos="800100" algn="l"/>
              </a:tabLs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максимальный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>
              <a:tabLst>
                <a:tab pos="8001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Чем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ограничена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толщина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 flipV="1">
            <a:off x="5000632" y="5214951"/>
            <a:ext cx="1000129" cy="50006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500034" y="4857760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en-US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!?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283148" y="4929198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Здесь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=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/2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928662" y="2016716"/>
            <a:ext cx="2928958" cy="3600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99826" y="2060736"/>
            <a:ext cx="3029232" cy="637408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build="p"/>
      <p:bldP spid="43" grpId="0" build="p"/>
      <p:bldP spid="51" grpId="0" build="p"/>
      <p:bldP spid="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8F76C2C-57E5-468C-8DD8-E4687B100608}" type="slidenum">
              <a:rPr lang="ru-RU" sz="1600" i="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85720" y="142852"/>
            <a:ext cx="463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Другой пример: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Кольца Ньютона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7635154" y="4786322"/>
          <a:ext cx="1437440" cy="1071546"/>
        </p:xfrm>
        <a:graphic>
          <a:graphicData uri="http://schemas.openxmlformats.org/presentationml/2006/ole">
            <p:oleObj spid="_x0000_s269315" name="Формула" r:id="rId4" imgW="520474" imgH="393529" progId="Equation.3">
              <p:embed/>
            </p:oleObj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7643834" y="4786322"/>
            <a:ext cx="1420656" cy="120015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198333" y="357166"/>
            <a:ext cx="5026637" cy="1357322"/>
            <a:chOff x="4197646" y="357166"/>
            <a:chExt cx="5236082" cy="1357322"/>
          </a:xfrm>
        </p:grpSpPr>
        <p:grpSp>
          <p:nvGrpSpPr>
            <p:cNvPr id="5" name="Группа 55"/>
            <p:cNvGrpSpPr/>
            <p:nvPr/>
          </p:nvGrpSpPr>
          <p:grpSpPr>
            <a:xfrm>
              <a:off x="4197646" y="357166"/>
              <a:ext cx="5236082" cy="1214446"/>
              <a:chOff x="1107084" y="4143379"/>
              <a:chExt cx="3477782" cy="1214446"/>
            </a:xfrm>
          </p:grpSpPr>
          <p:sp>
            <p:nvSpPr>
              <p:cNvPr id="34" name="Rectangle 4"/>
              <p:cNvSpPr>
                <a:spLocks/>
              </p:cNvSpPr>
              <p:nvPr/>
            </p:nvSpPr>
            <p:spPr bwMode="auto">
              <a:xfrm>
                <a:off x="1107084" y="4143379"/>
                <a:ext cx="3477782" cy="57150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min: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 = m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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0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0,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…</a:t>
                </a:r>
                <a:r>
                  <a:rPr lang="ru-RU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    </a:t>
                </a:r>
                <a:endPara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4"/>
              <p:cNvSpPr>
                <a:spLocks/>
              </p:cNvSpPr>
              <p:nvPr/>
            </p:nvSpPr>
            <p:spPr bwMode="auto">
              <a:xfrm>
                <a:off x="1118484" y="4854587"/>
                <a:ext cx="3416313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max: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,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3,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…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</a:t>
                </a:r>
                <a:endParaRPr lang="ru-RU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69316" name="Object 4"/>
            <p:cNvGraphicFramePr>
              <a:graphicFrameLocks noChangeAspect="1"/>
            </p:cNvGraphicFramePr>
            <p:nvPr/>
          </p:nvGraphicFramePr>
          <p:xfrm>
            <a:off x="5888132" y="1000108"/>
            <a:ext cx="1095382" cy="714380"/>
          </p:xfrm>
          <a:graphic>
            <a:graphicData uri="http://schemas.openxmlformats.org/presentationml/2006/ole">
              <p:oleObj spid="_x0000_s269316" name="Формула" r:id="rId5" imgW="660113" imgH="431613" progId="Equation.3">
                <p:embed/>
              </p:oleObj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285720" y="1142984"/>
            <a:ext cx="7286675" cy="5508000"/>
            <a:chOff x="285720" y="1142984"/>
            <a:chExt cx="7286675" cy="5508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85720" y="1314472"/>
              <a:ext cx="7286675" cy="5329238"/>
              <a:chOff x="285720" y="1314472"/>
              <a:chExt cx="7286675" cy="5329238"/>
            </a:xfrm>
          </p:grpSpPr>
          <p:grpSp>
            <p:nvGrpSpPr>
              <p:cNvPr id="2" name="Группа 31"/>
              <p:cNvGrpSpPr/>
              <p:nvPr/>
            </p:nvGrpSpPr>
            <p:grpSpPr>
              <a:xfrm>
                <a:off x="285720" y="1314472"/>
                <a:ext cx="7227887" cy="5329238"/>
                <a:chOff x="896938" y="908050"/>
                <a:chExt cx="7227887" cy="5329238"/>
              </a:xfrm>
            </p:grpSpPr>
            <p:sp>
              <p:nvSpPr>
                <p:cNvPr id="266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203825" y="2870200"/>
                  <a:ext cx="458788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endParaRPr lang="ru-RU"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27488" y="908050"/>
                  <a:ext cx="528637" cy="503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О</a:t>
                  </a:r>
                  <a:endParaRPr lang="ru-RU" sz="28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9" name="Rectangle 45" descr="10%"/>
                <p:cNvSpPr>
                  <a:spLocks noChangeArrowheads="1"/>
                </p:cNvSpPr>
                <p:nvPr/>
              </p:nvSpPr>
              <p:spPr bwMode="auto">
                <a:xfrm>
                  <a:off x="950913" y="5478463"/>
                  <a:ext cx="7173912" cy="758825"/>
                </a:xfrm>
                <a:prstGeom prst="rect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0" name="Arc 46"/>
                <p:cNvSpPr>
                  <a:spLocks/>
                </p:cNvSpPr>
                <p:nvPr/>
              </p:nvSpPr>
              <p:spPr bwMode="auto">
                <a:xfrm flipV="1">
                  <a:off x="900113" y="1660525"/>
                  <a:ext cx="7158037" cy="3806825"/>
                </a:xfrm>
                <a:custGeom>
                  <a:avLst/>
                  <a:gdLst>
                    <a:gd name="G0" fmla="+- 16243 0 0"/>
                    <a:gd name="G1" fmla="+- 21600 0 0"/>
                    <a:gd name="G2" fmla="+- 21600 0 0"/>
                    <a:gd name="T0" fmla="*/ 0 w 32626"/>
                    <a:gd name="T1" fmla="*/ 7362 h 21600"/>
                    <a:gd name="T2" fmla="*/ 32626 w 32626"/>
                    <a:gd name="T3" fmla="*/ 7523 h 21600"/>
                    <a:gd name="T4" fmla="*/ 16243 w 326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626" h="21600" fill="none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</a:path>
                    <a:path w="32626" h="21600" stroke="0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  <a:lnTo>
                        <a:pt x="16243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>
                  <a:off x="896938" y="4154488"/>
                  <a:ext cx="7158037" cy="158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2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4548514" y="1275113"/>
                  <a:ext cx="1441424" cy="39798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5981700" y="5287963"/>
                  <a:ext cx="0" cy="469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5" name="Line 51"/>
                <p:cNvSpPr>
                  <a:spLocks noChangeShapeType="1"/>
                </p:cNvSpPr>
                <p:nvPr/>
              </p:nvSpPr>
              <p:spPr bwMode="auto">
                <a:xfrm>
                  <a:off x="4543425" y="55848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6" name="Line 52"/>
                <p:cNvSpPr>
                  <a:spLocks noChangeShapeType="1"/>
                </p:cNvSpPr>
                <p:nvPr/>
              </p:nvSpPr>
              <p:spPr bwMode="auto">
                <a:xfrm>
                  <a:off x="4529138" y="52419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7" name="AutoShape 53"/>
                <p:cNvSpPr>
                  <a:spLocks/>
                </p:cNvSpPr>
                <p:nvPr/>
              </p:nvSpPr>
              <p:spPr bwMode="auto">
                <a:xfrm>
                  <a:off x="4257675" y="1281113"/>
                  <a:ext cx="239713" cy="3922712"/>
                </a:xfrm>
                <a:prstGeom prst="leftBrace">
                  <a:avLst>
                    <a:gd name="adj1" fmla="val 13636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93420" y="2968391"/>
                  <a:ext cx="842963" cy="5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 </a:t>
                  </a:r>
                  <a:r>
                    <a:rPr lang="ru-RU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–</a:t>
                  </a:r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h                     </a:t>
                  </a:r>
                  <a:endParaRPr lang="ru-RU" sz="24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7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068888" y="5457825"/>
                  <a:ext cx="582612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32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r>
                    <a:rPr lang="en-US" sz="3200" i="1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m</a:t>
                  </a:r>
                  <a:endParaRPr lang="ru-RU" sz="32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8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6011863" y="5373688"/>
                  <a:ext cx="360362" cy="0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81" name="Line 57"/>
                <p:cNvSpPr>
                  <a:spLocks noChangeShapeType="1"/>
                </p:cNvSpPr>
                <p:nvPr/>
              </p:nvSpPr>
              <p:spPr bwMode="auto">
                <a:xfrm>
                  <a:off x="5988050" y="5276850"/>
                  <a:ext cx="0" cy="215900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grpSp>
              <p:nvGrpSpPr>
                <p:cNvPr id="3" name="Group 65"/>
                <p:cNvGrpSpPr>
                  <a:grpSpLocks/>
                </p:cNvGrpSpPr>
                <p:nvPr/>
              </p:nvGrpSpPr>
              <p:grpSpPr bwMode="auto">
                <a:xfrm>
                  <a:off x="1524000" y="908050"/>
                  <a:ext cx="6024563" cy="3248025"/>
                  <a:chOff x="3772" y="1253"/>
                  <a:chExt cx="816" cy="2046"/>
                </a:xfrm>
              </p:grpSpPr>
              <p:sp>
                <p:nvSpPr>
                  <p:cNvPr id="2668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72" y="1258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0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044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316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452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</p:grpSp>
          </p:grpSp>
          <p:sp>
            <p:nvSpPr>
              <p:cNvPr id="40" name="Line 56"/>
              <p:cNvSpPr>
                <a:spLocks noChangeShapeType="1"/>
              </p:cNvSpPr>
              <p:nvPr/>
            </p:nvSpPr>
            <p:spPr bwMode="auto">
              <a:xfrm flipH="1">
                <a:off x="6143635" y="5429264"/>
                <a:ext cx="1428760" cy="28575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i="1" dirty="0"/>
              </a:p>
            </p:txBody>
          </p: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5708620" y="5443560"/>
                <a:ext cx="649330" cy="55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</a:t>
                </a:r>
                <a:r>
                  <a:rPr lang="en-US" sz="2800" i="1" baseline="-25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3791220" y="1498923"/>
                <a:ext cx="3698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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V="1">
              <a:off x="3920820" y="1142984"/>
              <a:ext cx="1587" cy="55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811603" y="851698"/>
            <a:ext cx="2356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 отражённом свете:</a:t>
            </a: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4233990" y="642918"/>
            <a:ext cx="214314" cy="857256"/>
          </a:xfrm>
          <a:prstGeom prst="leftBrace">
            <a:avLst>
              <a:gd name="adj1" fmla="val 3524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subSp spid="_x0000_s2693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subSp spid="_x0000_s2693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/>
          </p:cNvSpPr>
          <p:nvPr/>
        </p:nvSpPr>
        <p:spPr bwMode="auto">
          <a:xfrm>
            <a:off x="1500166" y="71414"/>
            <a:ext cx="3429024" cy="571504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lvl="0" algn="ctr"/>
            <a:r>
              <a:rPr lang="ru-RU" sz="28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Замечания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    к    § 4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428596" y="725172"/>
            <a:ext cx="8429684" cy="327250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 В «проходящем свете»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max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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min;</a:t>
            </a: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2.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=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x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“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белый свет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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«Цвета тонких плёнок»</a:t>
            </a:r>
          </a:p>
          <a:p>
            <a:pPr algn="just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(клин, линза, мыльный пузырь, крылья бабочек, …)</a:t>
            </a: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Rectangle 8"/>
          <p:cNvSpPr>
            <a:spLocks/>
          </p:cNvSpPr>
          <p:nvPr/>
        </p:nvSpPr>
        <p:spPr bwMode="auto">
          <a:xfrm>
            <a:off x="5572132" y="2714620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6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28662" y="2285992"/>
            <a:ext cx="63579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Плёнка масла на луже:</a:t>
            </a:r>
          </a:p>
          <a:p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1,5;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1,33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      =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…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Какого цвета плёнка с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0,1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 там где в 1,5 раза тоньше ?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если толщина разная (от  0,0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0,1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5936" y="2934298"/>
            <a:ext cx="26314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Похоже на Задачу 8.10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(просветление оптики),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…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56616" y="3786188"/>
            <a:ext cx="7811884" cy="3047122"/>
            <a:chOff x="156616" y="3786188"/>
            <a:chExt cx="7811884" cy="304712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57224" y="3786188"/>
              <a:ext cx="7111276" cy="3047122"/>
              <a:chOff x="857224" y="3786188"/>
              <a:chExt cx="7111276" cy="3047122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857224" y="3786188"/>
                <a:ext cx="7111276" cy="3047122"/>
                <a:chOff x="857224" y="3786188"/>
                <a:chExt cx="7111276" cy="3047122"/>
              </a:xfrm>
            </p:grpSpPr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28662" y="3790074"/>
                  <a:ext cx="7039838" cy="3043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0" name="Прямая со стрелкой 9"/>
                <p:cNvCxnSpPr/>
                <p:nvPr/>
              </p:nvCxnSpPr>
              <p:spPr>
                <a:xfrm rot="10800000" flipV="1">
                  <a:off x="6000760" y="3786188"/>
                  <a:ext cx="1285884" cy="428629"/>
                </a:xfrm>
                <a:prstGeom prst="straightConnector1">
                  <a:avLst/>
                </a:prstGeom>
                <a:ln w="31750"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Овал 11"/>
                <p:cNvSpPr/>
                <p:nvPr/>
              </p:nvSpPr>
              <p:spPr>
                <a:xfrm>
                  <a:off x="857224" y="5000636"/>
                  <a:ext cx="1271590" cy="485772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2588212" y="5772682"/>
                  <a:ext cx="483590" cy="271458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3915286" y="5462216"/>
                <a:ext cx="92869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почти</a:t>
                </a:r>
                <a:endParaRPr kumimoji="0" lang="ru-RU" sz="160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162150" y="5036418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Arial" pitchFamily="34" charset="0"/>
                </a:rPr>
                <a:t>вода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56616" y="4514342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Arial" pitchFamily="34" charset="0"/>
                </a:rPr>
                <a:t>масло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endParaRPr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56616" y="4022514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Arial" pitchFamily="34" charset="0"/>
                </a:rPr>
                <a:t>воздух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/>
          </p:cNvSpPr>
          <p:nvPr/>
        </p:nvSpPr>
        <p:spPr bwMode="auto">
          <a:xfrm>
            <a:off x="428596" y="71414"/>
            <a:ext cx="7286676" cy="135732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 Мы обсудили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=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const (“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полосы равной толщины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”).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А если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h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=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const,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но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разные ?</a:t>
            </a:r>
          </a:p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для каждого значения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свой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max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  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  <a:sym typeface="Symbol"/>
            </a:endParaRPr>
          </a:p>
          <a:p>
            <a:pPr algn="just" eaLnBrk="0" hangingPunct="0"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полосы равного наклона</a:t>
            </a:r>
            <a:r>
              <a:rPr lang="en-US" sz="20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6651607" cy="31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5572132" y="500042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6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304130" name="Group 2"/>
          <p:cNvGrpSpPr>
            <a:grpSpLocks noChangeAspect="1"/>
          </p:cNvGrpSpPr>
          <p:nvPr/>
        </p:nvGrpSpPr>
        <p:grpSpPr bwMode="auto">
          <a:xfrm>
            <a:off x="3634121" y="3500438"/>
            <a:ext cx="5224159" cy="3214686"/>
            <a:chOff x="2425" y="2496"/>
            <a:chExt cx="5570" cy="3429"/>
          </a:xfrm>
        </p:grpSpPr>
        <p:sp>
          <p:nvSpPr>
            <p:cNvPr id="304131" name="AutoShape 3"/>
            <p:cNvSpPr>
              <a:spLocks noChangeAspect="1" noChangeArrowheads="1"/>
            </p:cNvSpPr>
            <p:nvPr/>
          </p:nvSpPr>
          <p:spPr bwMode="auto">
            <a:xfrm>
              <a:off x="2425" y="2496"/>
              <a:ext cx="5570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04132" name="Group 4"/>
            <p:cNvGrpSpPr>
              <a:grpSpLocks/>
            </p:cNvGrpSpPr>
            <p:nvPr/>
          </p:nvGrpSpPr>
          <p:grpSpPr bwMode="auto">
            <a:xfrm>
              <a:off x="2557" y="2536"/>
              <a:ext cx="5438" cy="3389"/>
              <a:chOff x="2557" y="2536"/>
              <a:chExt cx="5438" cy="3389"/>
            </a:xfrm>
          </p:grpSpPr>
          <p:sp>
            <p:nvSpPr>
              <p:cNvPr id="304133" name="Line 11"/>
              <p:cNvSpPr>
                <a:spLocks noChangeShapeType="1"/>
              </p:cNvSpPr>
              <p:nvPr/>
            </p:nvSpPr>
            <p:spPr bwMode="auto">
              <a:xfrm>
                <a:off x="2837" y="3613"/>
                <a:ext cx="1722" cy="1583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4" name="Line 12"/>
              <p:cNvSpPr>
                <a:spLocks noChangeShapeType="1"/>
              </p:cNvSpPr>
              <p:nvPr/>
            </p:nvSpPr>
            <p:spPr bwMode="auto">
              <a:xfrm rot="21480000" flipV="1">
                <a:off x="5055" y="4296"/>
                <a:ext cx="942" cy="89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5" name="Line 13"/>
              <p:cNvSpPr>
                <a:spLocks noChangeShapeType="1"/>
              </p:cNvSpPr>
              <p:nvPr/>
            </p:nvSpPr>
            <p:spPr bwMode="auto">
              <a:xfrm flipV="1">
                <a:off x="4571" y="4036"/>
                <a:ext cx="1151" cy="115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6" name="Rectangle 15"/>
              <p:cNvSpPr>
                <a:spLocks noChangeArrowheads="1"/>
              </p:cNvSpPr>
              <p:nvPr/>
            </p:nvSpPr>
            <p:spPr bwMode="auto">
              <a:xfrm>
                <a:off x="3485" y="4293"/>
                <a:ext cx="336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37" name="Rectangle 16"/>
              <p:cNvSpPr>
                <a:spLocks noChangeArrowheads="1"/>
              </p:cNvSpPr>
              <p:nvPr/>
            </p:nvSpPr>
            <p:spPr bwMode="auto">
              <a:xfrm>
                <a:off x="3135" y="4293"/>
                <a:ext cx="190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38" name="Line 21"/>
              <p:cNvSpPr>
                <a:spLocks noChangeShapeType="1"/>
              </p:cNvSpPr>
              <p:nvPr/>
            </p:nvSpPr>
            <p:spPr bwMode="auto">
              <a:xfrm>
                <a:off x="4559" y="4591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9" name="Rectangle 30"/>
              <p:cNvSpPr>
                <a:spLocks noChangeArrowheads="1"/>
              </p:cNvSpPr>
              <p:nvPr/>
            </p:nvSpPr>
            <p:spPr bwMode="auto">
              <a:xfrm>
                <a:off x="2557" y="3468"/>
                <a:ext cx="720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*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0" name="Rectangle 35"/>
              <p:cNvSpPr>
                <a:spLocks noChangeArrowheads="1"/>
              </p:cNvSpPr>
              <p:nvPr/>
            </p:nvSpPr>
            <p:spPr bwMode="auto">
              <a:xfrm>
                <a:off x="3675" y="3865"/>
                <a:ext cx="444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1" name="Rectangle 39"/>
              <p:cNvSpPr>
                <a:spLocks noChangeArrowheads="1"/>
              </p:cNvSpPr>
              <p:nvPr/>
            </p:nvSpPr>
            <p:spPr bwMode="auto">
              <a:xfrm>
                <a:off x="7635" y="3736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Э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2" name="Rectangle 40"/>
              <p:cNvSpPr>
                <a:spLocks noChangeArrowheads="1"/>
              </p:cNvSpPr>
              <p:nvPr/>
            </p:nvSpPr>
            <p:spPr bwMode="auto">
              <a:xfrm>
                <a:off x="6435" y="258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3" name="Rectangle 41"/>
              <p:cNvSpPr>
                <a:spLocks noChangeArrowheads="1"/>
              </p:cNvSpPr>
              <p:nvPr/>
            </p:nvSpPr>
            <p:spPr bwMode="auto">
              <a:xfrm>
                <a:off x="6915" y="465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4" name="Arc 16"/>
              <p:cNvSpPr>
                <a:spLocks/>
              </p:cNvSpPr>
              <p:nvPr/>
            </p:nvSpPr>
            <p:spPr bwMode="auto">
              <a:xfrm rot="11304563" flipV="1">
                <a:off x="3755" y="4865"/>
                <a:ext cx="153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502"/>
                  <a:gd name="T1" fmla="*/ 0 h 21600"/>
                  <a:gd name="T2" fmla="*/ 18502 w 18502"/>
                  <a:gd name="T3" fmla="*/ 10454 h 21600"/>
                  <a:gd name="T4" fmla="*/ 0 w 1850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02" h="21600" fill="none" extrusionOk="0">
                    <a:moveTo>
                      <a:pt x="-1" y="0"/>
                    </a:moveTo>
                    <a:cubicBezTo>
                      <a:pt x="7573" y="0"/>
                      <a:pt x="14593" y="3966"/>
                      <a:pt x="18502" y="10453"/>
                    </a:cubicBezTo>
                  </a:path>
                  <a:path w="18502" h="21600" stroke="0" extrusionOk="0">
                    <a:moveTo>
                      <a:pt x="-1" y="0"/>
                    </a:moveTo>
                    <a:cubicBezTo>
                      <a:pt x="7573" y="0"/>
                      <a:pt x="14593" y="3966"/>
                      <a:pt x="18502" y="104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5" name="Line 13"/>
              <p:cNvSpPr>
                <a:spLocks noChangeShapeType="1"/>
              </p:cNvSpPr>
              <p:nvPr/>
            </p:nvSpPr>
            <p:spPr bwMode="auto">
              <a:xfrm rot="5400000" flipV="1">
                <a:off x="6097" y="2513"/>
                <a:ext cx="1515" cy="1561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6" name="Line 13"/>
              <p:cNvSpPr>
                <a:spLocks noChangeShapeType="1"/>
              </p:cNvSpPr>
              <p:nvPr/>
            </p:nvSpPr>
            <p:spPr bwMode="auto">
              <a:xfrm rot="120000" flipV="1">
                <a:off x="5764" y="3223"/>
                <a:ext cx="981" cy="79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7" name="Line 13"/>
              <p:cNvSpPr>
                <a:spLocks noChangeShapeType="1"/>
              </p:cNvSpPr>
              <p:nvPr/>
            </p:nvSpPr>
            <p:spPr bwMode="auto">
              <a:xfrm flipV="1">
                <a:off x="5655" y="3213"/>
                <a:ext cx="1151" cy="1151"/>
              </a:xfrm>
              <a:prstGeom prst="line">
                <a:avLst/>
              </a:prstGeom>
              <a:noFill/>
              <a:ln w="11430">
                <a:solidFill>
                  <a:srgbClr val="000000"/>
                </a:solidFill>
                <a:prstDash val="dash"/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8" name="Line 13"/>
              <p:cNvSpPr>
                <a:spLocks noChangeShapeType="1"/>
              </p:cNvSpPr>
              <p:nvPr/>
            </p:nvSpPr>
            <p:spPr bwMode="auto">
              <a:xfrm rot="120000" flipV="1">
                <a:off x="6028" y="3228"/>
                <a:ext cx="731" cy="104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9" name="Line 11"/>
              <p:cNvSpPr>
                <a:spLocks noChangeShapeType="1"/>
              </p:cNvSpPr>
              <p:nvPr/>
            </p:nvSpPr>
            <p:spPr bwMode="auto">
              <a:xfrm>
                <a:off x="2835" y="3603"/>
                <a:ext cx="2460" cy="159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0" name="Line 21"/>
              <p:cNvSpPr>
                <a:spLocks noChangeShapeType="1"/>
              </p:cNvSpPr>
              <p:nvPr/>
            </p:nvSpPr>
            <p:spPr bwMode="auto">
              <a:xfrm>
                <a:off x="5293" y="4601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1" name="Line 11"/>
              <p:cNvSpPr>
                <a:spLocks noChangeShapeType="1"/>
              </p:cNvSpPr>
              <p:nvPr/>
            </p:nvSpPr>
            <p:spPr bwMode="auto">
              <a:xfrm flipH="1">
                <a:off x="5305" y="4563"/>
                <a:ext cx="958" cy="624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2" name="Line 13"/>
              <p:cNvSpPr>
                <a:spLocks noChangeShapeType="1"/>
              </p:cNvSpPr>
              <p:nvPr/>
            </p:nvSpPr>
            <p:spPr bwMode="auto">
              <a:xfrm rot="120000" flipV="1">
                <a:off x="6290" y="3391"/>
                <a:ext cx="627" cy="1176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3" name="Line 11"/>
              <p:cNvSpPr>
                <a:spLocks noChangeShapeType="1"/>
              </p:cNvSpPr>
              <p:nvPr/>
            </p:nvSpPr>
            <p:spPr bwMode="auto">
              <a:xfrm flipH="1">
                <a:off x="6015" y="4833"/>
                <a:ext cx="561" cy="357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4" name="Line 21"/>
              <p:cNvSpPr>
                <a:spLocks noChangeShapeType="1"/>
              </p:cNvSpPr>
              <p:nvPr/>
            </p:nvSpPr>
            <p:spPr bwMode="auto">
              <a:xfrm>
                <a:off x="3913" y="4593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5" name="Arc 27"/>
              <p:cNvSpPr>
                <a:spLocks/>
              </p:cNvSpPr>
              <p:nvPr/>
            </p:nvSpPr>
            <p:spPr bwMode="auto">
              <a:xfrm rot="11304563" flipV="1">
                <a:off x="4391" y="4904"/>
                <a:ext cx="173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918"/>
                  <a:gd name="T1" fmla="*/ 0 h 21600"/>
                  <a:gd name="T2" fmla="*/ 20918 w 20918"/>
                  <a:gd name="T3" fmla="*/ 16214 h 21600"/>
                  <a:gd name="T4" fmla="*/ 0 w 2091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8" h="21600" fill="none" extrusionOk="0">
                    <a:moveTo>
                      <a:pt x="-1" y="0"/>
                    </a:moveTo>
                    <a:cubicBezTo>
                      <a:pt x="9854" y="0"/>
                      <a:pt x="18460" y="6670"/>
                      <a:pt x="20917" y="16214"/>
                    </a:cubicBezTo>
                  </a:path>
                  <a:path w="20918" h="21600" stroke="0" extrusionOk="0">
                    <a:moveTo>
                      <a:pt x="-1" y="0"/>
                    </a:moveTo>
                    <a:cubicBezTo>
                      <a:pt x="9854" y="0"/>
                      <a:pt x="18460" y="6670"/>
                      <a:pt x="20917" y="1621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6" name="Rectangle 25"/>
              <p:cNvSpPr>
                <a:spLocks noChangeArrowheads="1"/>
              </p:cNvSpPr>
              <p:nvPr/>
            </p:nvSpPr>
            <p:spPr bwMode="auto">
              <a:xfrm>
                <a:off x="4261" y="4705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57" name="Line 13"/>
              <p:cNvSpPr>
                <a:spLocks noChangeShapeType="1"/>
              </p:cNvSpPr>
              <p:nvPr/>
            </p:nvSpPr>
            <p:spPr bwMode="auto">
              <a:xfrm rot="120000" flipV="1">
                <a:off x="6604" y="3378"/>
                <a:ext cx="306" cy="1502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8" name="Line 11"/>
              <p:cNvSpPr>
                <a:spLocks noChangeShapeType="1"/>
              </p:cNvSpPr>
              <p:nvPr/>
            </p:nvSpPr>
            <p:spPr bwMode="auto">
              <a:xfrm>
                <a:off x="2835" y="3613"/>
                <a:ext cx="1080" cy="1565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9" name="Line 11"/>
              <p:cNvSpPr>
                <a:spLocks noChangeShapeType="1"/>
              </p:cNvSpPr>
              <p:nvPr/>
            </p:nvSpPr>
            <p:spPr bwMode="auto">
              <a:xfrm flipH="1">
                <a:off x="3923" y="3443"/>
                <a:ext cx="1202" cy="1745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0" name="Rectangle 25"/>
              <p:cNvSpPr>
                <a:spLocks noChangeArrowheads="1"/>
              </p:cNvSpPr>
              <p:nvPr/>
            </p:nvSpPr>
            <p:spPr bwMode="auto">
              <a:xfrm>
                <a:off x="3689" y="4625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61" name="Line 11"/>
              <p:cNvSpPr>
                <a:spLocks noChangeShapeType="1"/>
              </p:cNvSpPr>
              <p:nvPr/>
            </p:nvSpPr>
            <p:spPr bwMode="auto">
              <a:xfrm flipH="1">
                <a:off x="4205" y="3573"/>
                <a:ext cx="1089" cy="1633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2" name="Line 13"/>
              <p:cNvSpPr>
                <a:spLocks noChangeShapeType="1"/>
              </p:cNvSpPr>
              <p:nvPr/>
            </p:nvSpPr>
            <p:spPr bwMode="auto">
              <a:xfrm rot="120000" flipV="1">
                <a:off x="5138" y="2856"/>
                <a:ext cx="1247" cy="588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3" name="Line 13"/>
              <p:cNvSpPr>
                <a:spLocks noChangeShapeType="1"/>
              </p:cNvSpPr>
              <p:nvPr/>
            </p:nvSpPr>
            <p:spPr bwMode="auto">
              <a:xfrm rot="120000" flipV="1">
                <a:off x="5322" y="2852"/>
                <a:ext cx="1072" cy="737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4861" y="3120"/>
                <a:ext cx="1911" cy="1956"/>
              </a:xfrm>
              <a:prstGeom prst="line">
                <a:avLst/>
              </a:prstGeom>
              <a:noFill/>
              <a:ln w="27305">
                <a:solidFill>
                  <a:srgbClr val="000000"/>
                </a:solidFill>
                <a:round/>
                <a:headEnd type="arrow" w="med" len="med"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5" name="Arc 37"/>
              <p:cNvSpPr>
                <a:spLocks/>
              </p:cNvSpPr>
              <p:nvPr/>
            </p:nvSpPr>
            <p:spPr bwMode="auto">
              <a:xfrm rot="11304563" flipV="1">
                <a:off x="5086" y="4872"/>
                <a:ext cx="179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5"/>
                  <a:gd name="T1" fmla="*/ 0 h 21600"/>
                  <a:gd name="T2" fmla="*/ 21595 w 21595"/>
                  <a:gd name="T3" fmla="*/ 21123 h 21600"/>
                  <a:gd name="T4" fmla="*/ 0 w 215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5" h="21600" fill="none" extrusionOk="0">
                    <a:moveTo>
                      <a:pt x="-1" y="0"/>
                    </a:moveTo>
                    <a:cubicBezTo>
                      <a:pt x="11743" y="0"/>
                      <a:pt x="21335" y="9382"/>
                      <a:pt x="21594" y="21123"/>
                    </a:cubicBezTo>
                  </a:path>
                  <a:path w="21595" h="21600" stroke="0" extrusionOk="0">
                    <a:moveTo>
                      <a:pt x="-1" y="0"/>
                    </a:moveTo>
                    <a:cubicBezTo>
                      <a:pt x="11743" y="0"/>
                      <a:pt x="21335" y="9382"/>
                      <a:pt x="21594" y="21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mpd="thickTh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6" name="Rectangle 25"/>
              <p:cNvSpPr>
                <a:spLocks noChangeArrowheads="1"/>
              </p:cNvSpPr>
              <p:nvPr/>
            </p:nvSpPr>
            <p:spPr bwMode="auto">
              <a:xfrm>
                <a:off x="5017" y="4688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67" name="Line 11"/>
              <p:cNvSpPr>
                <a:spLocks noChangeShapeType="1"/>
              </p:cNvSpPr>
              <p:nvPr/>
            </p:nvSpPr>
            <p:spPr bwMode="auto">
              <a:xfrm>
                <a:off x="2945" y="3773"/>
                <a:ext cx="476" cy="686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8" name="Line 11"/>
              <p:cNvSpPr>
                <a:spLocks noChangeShapeType="1"/>
              </p:cNvSpPr>
              <p:nvPr/>
            </p:nvSpPr>
            <p:spPr bwMode="auto">
              <a:xfrm>
                <a:off x="3195" y="3933"/>
                <a:ext cx="480" cy="448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9" name="Line 11"/>
              <p:cNvSpPr>
                <a:spLocks noChangeShapeType="1"/>
              </p:cNvSpPr>
              <p:nvPr/>
            </p:nvSpPr>
            <p:spPr bwMode="auto">
              <a:xfrm>
                <a:off x="3355" y="3933"/>
                <a:ext cx="420" cy="268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70" name="Rectangle 40"/>
              <p:cNvSpPr>
                <a:spLocks noChangeArrowheads="1"/>
              </p:cNvSpPr>
              <p:nvPr/>
            </p:nvSpPr>
            <p:spPr bwMode="auto">
              <a:xfrm>
                <a:off x="6795" y="292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71" name="Rectangle 40"/>
              <p:cNvSpPr>
                <a:spLocks noChangeArrowheads="1"/>
              </p:cNvSpPr>
              <p:nvPr/>
            </p:nvSpPr>
            <p:spPr bwMode="auto">
              <a:xfrm>
                <a:off x="7015" y="319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72" name="Rectangle 17" descr="Штриховой горизонтальный"/>
              <p:cNvSpPr>
                <a:spLocks noChangeArrowheads="1"/>
              </p:cNvSpPr>
              <p:nvPr/>
            </p:nvSpPr>
            <p:spPr bwMode="auto">
              <a:xfrm>
                <a:off x="2845" y="5193"/>
                <a:ext cx="4860" cy="728"/>
              </a:xfrm>
              <a:prstGeom prst="rect">
                <a:avLst/>
              </a:prstGeom>
              <a:solidFill>
                <a:srgbClr val="CC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238" tIns="36119" rIns="72238" bIns="361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4173" name="Group 45"/>
              <p:cNvGrpSpPr>
                <a:grpSpLocks/>
              </p:cNvGrpSpPr>
              <p:nvPr/>
            </p:nvGrpSpPr>
            <p:grpSpPr bwMode="auto">
              <a:xfrm>
                <a:off x="2858" y="5193"/>
                <a:ext cx="4837" cy="732"/>
                <a:chOff x="2858" y="5193"/>
                <a:chExt cx="4837" cy="732"/>
              </a:xfrm>
            </p:grpSpPr>
            <p:sp>
              <p:nvSpPr>
                <p:cNvPr id="304174" name="Line 18"/>
                <p:cNvSpPr>
                  <a:spLocks noChangeShapeType="1"/>
                </p:cNvSpPr>
                <p:nvPr/>
              </p:nvSpPr>
              <p:spPr bwMode="auto">
                <a:xfrm>
                  <a:off x="4561" y="5198"/>
                  <a:ext cx="248" cy="727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819" y="5198"/>
                  <a:ext cx="260" cy="727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6" name="Line 22"/>
                <p:cNvSpPr>
                  <a:spLocks noChangeShapeType="1"/>
                </p:cNvSpPr>
                <p:nvPr/>
              </p:nvSpPr>
              <p:spPr bwMode="auto">
                <a:xfrm>
                  <a:off x="2955" y="5198"/>
                  <a:ext cx="1" cy="727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 type="triangle" w="med" len="lg"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7" name="Rectangle 23"/>
                <p:cNvSpPr>
                  <a:spLocks noChangeArrowheads="1"/>
                </p:cNvSpPr>
                <p:nvPr/>
              </p:nvSpPr>
              <p:spPr bwMode="auto">
                <a:xfrm>
                  <a:off x="3055" y="5353"/>
                  <a:ext cx="393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4178" name="Line 9"/>
                <p:cNvSpPr>
                  <a:spLocks noChangeShapeType="1"/>
                </p:cNvSpPr>
                <p:nvPr/>
              </p:nvSpPr>
              <p:spPr bwMode="auto">
                <a:xfrm>
                  <a:off x="2868" y="5924"/>
                  <a:ext cx="4827" cy="1"/>
                </a:xfrm>
                <a:prstGeom prst="line">
                  <a:avLst/>
                </a:prstGeom>
                <a:noFill/>
                <a:ln w="139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9" name="Line 9"/>
                <p:cNvSpPr>
                  <a:spLocks noChangeShapeType="1"/>
                </p:cNvSpPr>
                <p:nvPr/>
              </p:nvSpPr>
              <p:spPr bwMode="auto">
                <a:xfrm>
                  <a:off x="2858" y="5196"/>
                  <a:ext cx="4827" cy="1"/>
                </a:xfrm>
                <a:prstGeom prst="line">
                  <a:avLst/>
                </a:prstGeom>
                <a:noFill/>
                <a:ln w="1397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304180" name="Group 52"/>
                <p:cNvGrpSpPr>
                  <a:grpSpLocks/>
                </p:cNvGrpSpPr>
                <p:nvPr/>
              </p:nvGrpSpPr>
              <p:grpSpPr bwMode="auto">
                <a:xfrm>
                  <a:off x="5297" y="5193"/>
                  <a:ext cx="718" cy="727"/>
                  <a:chOff x="5297" y="5193"/>
                  <a:chExt cx="518" cy="727"/>
                </a:xfrm>
              </p:grpSpPr>
              <p:sp>
                <p:nvSpPr>
                  <p:cNvPr id="30418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297" y="5193"/>
                    <a:ext cx="248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0418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5" y="5193"/>
                    <a:ext cx="260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4183" name="Group 55"/>
                <p:cNvGrpSpPr>
                  <a:grpSpLocks/>
                </p:cNvGrpSpPr>
                <p:nvPr/>
              </p:nvGrpSpPr>
              <p:grpSpPr bwMode="auto">
                <a:xfrm>
                  <a:off x="3915" y="5193"/>
                  <a:ext cx="290" cy="727"/>
                  <a:chOff x="4801" y="5438"/>
                  <a:chExt cx="518" cy="727"/>
                </a:xfrm>
              </p:grpSpPr>
              <p:sp>
                <p:nvSpPr>
                  <p:cNvPr id="30418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801" y="5438"/>
                    <a:ext cx="248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0418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9" y="5438"/>
                    <a:ext cx="260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304186" name="Rectangle 24"/>
                <p:cNvSpPr>
                  <a:spLocks noChangeArrowheads="1"/>
                </p:cNvSpPr>
                <p:nvPr/>
              </p:nvSpPr>
              <p:spPr bwMode="auto">
                <a:xfrm>
                  <a:off x="6915" y="5411"/>
                  <a:ext cx="437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62" name="Прямоугольник 61"/>
          <p:cNvSpPr/>
          <p:nvPr/>
        </p:nvSpPr>
        <p:spPr>
          <a:xfrm>
            <a:off x="4429124" y="3000372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отражённом свете)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643570" y="2571744"/>
            <a:ext cx="571504" cy="50006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/>
          </p:cNvSpPr>
          <p:nvPr/>
        </p:nvSpPr>
        <p:spPr bwMode="auto">
          <a:xfrm>
            <a:off x="500034" y="714356"/>
            <a:ext cx="4071966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1.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Понятие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о дифракции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282" y="71414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Дифракция света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 bwMode="auto">
          <a:xfrm>
            <a:off x="785786" y="1142984"/>
            <a:ext cx="342902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1.1. Огибание препятствий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6551140" cy="4881573"/>
          </a:xfrm>
          <a:prstGeom prst="rect">
            <a:avLst/>
          </a:prstGeom>
          <a:noFill/>
        </p:spPr>
      </p:pic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956" y="4921947"/>
            <a:ext cx="3907710" cy="19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357158" y="71414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1.2. Постановка задачи. Принцип Гюйгенса-Френеля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8" y="571480"/>
            <a:ext cx="2857520" cy="50006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Дифракция</a:t>
            </a:r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света</a:t>
            </a:r>
            <a:r>
              <a:rPr lang="ru-RU" sz="2400" i="1" dirty="0"/>
              <a:t> </a:t>
            </a:r>
          </a:p>
        </p:txBody>
      </p:sp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897304" cy="266517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4143404" cy="3325379"/>
          </a:xfrm>
          <a:prstGeom prst="rect">
            <a:avLst/>
          </a:prstGeom>
          <a:noFill/>
        </p:spPr>
      </p:pic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-357190" y="5572140"/>
            <a:ext cx="96440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  <a:buBlip>
                <a:blip r:embed="rId5"/>
              </a:buBlip>
              <a:tabLst>
                <a:tab pos="450850" algn="l"/>
              </a:tabLst>
            </a:pP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Дифракцией  света  называется  </a:t>
            </a:r>
            <a:r>
              <a:rPr lang="ru-RU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любое отклонение распространения  света от прямолинейного, не связанное с отражением или преломлением  (А. Зоммерфельд)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28660" y="4286256"/>
            <a:ext cx="9429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  <a:buBlip>
                <a:blip r:embed="rId5"/>
              </a:buBlip>
              <a:tabLst>
                <a:tab pos="450850" algn="l"/>
              </a:tabLst>
            </a:pP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При  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ифракция  наблюдаются  отклонения  </a:t>
            </a:r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от законов  геометрической  оптики </a:t>
            </a:r>
            <a:r>
              <a:rPr lang="ru-RU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при распространении света в среде с резкими оптическим неоднородностями 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(в частности, свет 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проникает  в  область  тени)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7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</TotalTime>
  <Words>873</Words>
  <Application>Microsoft Office PowerPoint</Application>
  <PresentationFormat>Экран (4:3)</PresentationFormat>
  <Paragraphs>209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4_Бумажная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Дифракция света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338</cp:revision>
  <dcterms:created xsi:type="dcterms:W3CDTF">2010-10-03T06:36:32Z</dcterms:created>
  <dcterms:modified xsi:type="dcterms:W3CDTF">2023-11-09T18:46:11Z</dcterms:modified>
</cp:coreProperties>
</file>