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5"/>
  </p:notesMasterIdLst>
  <p:sldIdLst>
    <p:sldId id="393" r:id="rId2"/>
    <p:sldId id="426" r:id="rId3"/>
    <p:sldId id="427" r:id="rId4"/>
    <p:sldId id="428" r:id="rId5"/>
    <p:sldId id="429" r:id="rId6"/>
    <p:sldId id="430" r:id="rId7"/>
    <p:sldId id="431" r:id="rId8"/>
    <p:sldId id="432" r:id="rId9"/>
    <p:sldId id="433" r:id="rId10"/>
    <p:sldId id="408" r:id="rId11"/>
    <p:sldId id="409" r:id="rId12"/>
    <p:sldId id="401" r:id="rId13"/>
    <p:sldId id="413" r:id="rId14"/>
    <p:sldId id="402" r:id="rId15"/>
    <p:sldId id="405" r:id="rId16"/>
    <p:sldId id="396" r:id="rId17"/>
    <p:sldId id="397" r:id="rId18"/>
    <p:sldId id="410" r:id="rId19"/>
    <p:sldId id="423" r:id="rId20"/>
    <p:sldId id="394" r:id="rId21"/>
    <p:sldId id="406" r:id="rId22"/>
    <p:sldId id="411" r:id="rId23"/>
    <p:sldId id="414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5050"/>
    <a:srgbClr val="FFCCFF"/>
    <a:srgbClr val="FFCCCC"/>
    <a:srgbClr val="FFCC99"/>
    <a:srgbClr val="FF9999"/>
    <a:srgbClr val="FF7C80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8363" autoAdjust="0"/>
    <p:restoredTop sz="97552" autoAdjust="0"/>
  </p:normalViewPr>
  <p:slideViewPr>
    <p:cSldViewPr>
      <p:cViewPr varScale="1">
        <p:scale>
          <a:sx n="116" d="100"/>
          <a:sy n="116" d="100"/>
        </p:scale>
        <p:origin x="-188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AA75AB13-FEBC-486A-8CA0-7F5024A38920}" type="datetimeFigureOut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3B54E6E2-B2C1-4883-A323-04B18BC79F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B58FF-F7DF-4E43-9F14-2957B88544E0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D6783-4DFF-4F3A-9778-925B6BB22E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3CF9-39F8-4D60-9A1D-2A4A52F3E507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AD60-8675-439B-A560-7D6EADAF8D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2A61B-3536-4D7E-A7A4-666CAE308CB6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BCD62-17F1-4C30-A981-660FF47130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F4301-F782-4559-8A5F-3A32F9790894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58F36-0DB9-48EC-BA22-BBF6A23A34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48035-6CCA-4848-B90B-F5B20D545DF4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DA6C4-439A-4685-877F-9F5256004C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64061-DA2A-4FF1-9C8F-9E12E4C3118B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5320B-E537-4FD6-9669-43A82812E8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953B0-5C80-439C-BBCF-2C9E51E17DE5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36AD9-1992-4511-824F-716654218A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3D945-4F15-4885-A9C7-00E2988A83E8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61937-BFEE-4ECD-89DF-7D11D4DFFB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30CEE-205A-42E3-BC79-E985C84CA097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FEB09-8279-4F4B-A527-AD61F60F39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EC71A-1AB0-440B-8476-F066ABF91313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8E61E-389C-4E1D-A0B7-E31E59E973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68830-348B-4758-9222-0EC701FCB841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AC699-3D6C-4851-89BE-B535B965AE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E4297-286A-4768-94D3-64A097464A7B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3ACBA-213C-4199-8C90-C0C16AA4D2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B2EB22C8-C2C3-4577-B7D7-431FAEB05DEF}" type="datetime1">
              <a:rPr lang="ru-RU"/>
              <a:pPr>
                <a:defRPr/>
              </a:pPr>
              <a:t>12.12.2023</a:t>
            </a:fld>
            <a:endParaRPr lang="ru-RU" dirty="0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D04DBBB-E6E6-483C-9D3A-1C4D7A8FD6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59.png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png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9.bin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60.png"/><Relationship Id="rId9" Type="http://schemas.openxmlformats.org/officeDocument/2006/relationships/oleObject" Target="../embeddings/oleObject2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27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26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pic>
        <p:nvPicPr>
          <p:cNvPr id="15363" name="Picture 2" descr="E:\DOC\MSU\Kafedra\lektures\анизотроп лимон кисло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320800"/>
            <a:ext cx="7383463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5"/>
          <p:cNvSpPr>
            <a:spLocks/>
          </p:cNvSpPr>
          <p:nvPr/>
        </p:nvSpPr>
        <p:spPr bwMode="auto">
          <a:xfrm>
            <a:off x="755650" y="188913"/>
            <a:ext cx="7416800" cy="1152525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2800" b="1" i="1">
                <a:latin typeface="Constantia" pitchFamily="18" charset="0"/>
              </a:rPr>
              <a:t>Лекция </a:t>
            </a:r>
            <a:r>
              <a:rPr lang="en-US" sz="2800" b="1" i="1">
                <a:latin typeface="Constantia" pitchFamily="18" charset="0"/>
              </a:rPr>
              <a:t>14</a:t>
            </a:r>
            <a:r>
              <a:rPr lang="ru-RU" sz="2800" b="1" i="1">
                <a:latin typeface="Constantia" pitchFamily="18" charset="0"/>
              </a:rPr>
              <a:t>. Поляризация при рассеянии </a:t>
            </a:r>
          </a:p>
          <a:p>
            <a:pPr algn="ctr"/>
            <a:r>
              <a:rPr lang="ru-RU" sz="2800" b="1" i="1">
                <a:latin typeface="Constantia" pitchFamily="18" charset="0"/>
              </a:rPr>
              <a:t>и отражении света. </a:t>
            </a:r>
          </a:p>
          <a:p>
            <a:pPr algn="ctr"/>
            <a:r>
              <a:rPr lang="ru-RU" b="1" i="1">
                <a:solidFill>
                  <a:srgbClr val="0000FF"/>
                </a:solidFill>
              </a:rPr>
              <a:t>Искусственная  анизотропия  и  оптическая активность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спанский_Rayleigh Scattering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xmlns="" id="{3A7058C9-470C-42A2-9BCE-266583DE7D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384"/>
            <a:ext cx="9144000" cy="51435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A3FF6B11-A046-41A4-B47D-0626CC2CC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600" y="4817496"/>
            <a:ext cx="61579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xmlns="" id="{C6C5C3C0-7092-4C12-A188-92BAB77F5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927" y="561572"/>
            <a:ext cx="560879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3"/>
                </a:solidFill>
                <a:latin typeface="Constantia" pitchFamily="18" charset="0"/>
                <a:cs typeface="Times New Roman" pitchFamily="18" charset="0"/>
              </a:rPr>
              <a:t>Рассеяние Рэлея в коллоидном растворе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2"/>
          <p:cNvSpPr>
            <a:spLocks noChangeArrowheads="1"/>
          </p:cNvSpPr>
          <p:nvPr/>
        </p:nvSpPr>
        <p:spPr bwMode="auto">
          <a:xfrm>
            <a:off x="142875" y="0"/>
            <a:ext cx="5929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chemeClr val="bg1"/>
                </a:solidFill>
                <a:latin typeface="Constantia" pitchFamily="18" charset="0"/>
                <a:cs typeface="Times New Roman" pitchFamily="18" charset="0"/>
              </a:rPr>
              <a:t>Рассеяние Рэлея в коллоидном растворе</a:t>
            </a:r>
          </a:p>
        </p:txBody>
      </p:sp>
      <p:pic>
        <p:nvPicPr>
          <p:cNvPr id="4" name="Испанский_Rayleigh Scattering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xmlns="" id="{9F4EC48C-2269-413B-A759-366B3E48E0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43" y="830442"/>
            <a:ext cx="9064689" cy="5098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/>
          </p:cNvSpPr>
          <p:nvPr/>
        </p:nvSpPr>
        <p:spPr bwMode="auto">
          <a:xfrm>
            <a:off x="971550" y="6165850"/>
            <a:ext cx="7343775" cy="719138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4400" i="1"/>
              <a:t/>
            </a:r>
            <a:br>
              <a:rPr lang="ru-RU" sz="4400" i="1"/>
            </a:br>
            <a:endParaRPr lang="ru-RU" sz="4400" i="1"/>
          </a:p>
        </p:txBody>
      </p:sp>
      <p:pic>
        <p:nvPicPr>
          <p:cNvPr id="14029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786188"/>
            <a:ext cx="47863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928688"/>
            <a:ext cx="3465513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" y="944563"/>
            <a:ext cx="457835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3" name="Rectangle 12"/>
          <p:cNvSpPr>
            <a:spLocks noChangeArrowheads="1"/>
          </p:cNvSpPr>
          <p:nvPr/>
        </p:nvSpPr>
        <p:spPr bwMode="auto">
          <a:xfrm>
            <a:off x="71438" y="217488"/>
            <a:ext cx="3071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cs typeface="Times New Roman" pitchFamily="18" charset="0"/>
              </a:rPr>
              <a:t>5.2.1. Рассеяние Рэлея </a:t>
            </a:r>
            <a:r>
              <a:rPr lang="ru-RU" sz="1400" b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40294" name="Rectangle 12"/>
          <p:cNvSpPr>
            <a:spLocks noChangeArrowheads="1"/>
          </p:cNvSpPr>
          <p:nvPr/>
        </p:nvSpPr>
        <p:spPr bwMode="auto">
          <a:xfrm>
            <a:off x="2928938" y="206375"/>
            <a:ext cx="6143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а) 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 &lt;&lt;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    </a:t>
            </a:r>
            <a:r>
              <a:rPr lang="ru-RU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и  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l &gt;&gt; </a:t>
            </a:r>
            <a:r>
              <a:rPr lang="ru-RU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 дымы, туман, суспензии, взвеси, </a:t>
            </a:r>
            <a:endParaRPr lang="en-US" i="1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ctr"/>
            <a:r>
              <a:rPr lang="ru-RU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а ещё …        открытие Араго и закон Рэлея</a:t>
            </a:r>
            <a:endParaRPr lang="ru-RU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500063" y="523875"/>
            <a:ext cx="3500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Нобель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ru-RU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за Аргон 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1904 г.)</a:t>
            </a:r>
          </a:p>
        </p:txBody>
      </p:sp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5286375" y="3571875"/>
            <a:ext cx="3643313" cy="3571875"/>
            <a:chOff x="4929190" y="3429000"/>
            <a:chExt cx="4000528" cy="3929090"/>
          </a:xfrm>
        </p:grpSpPr>
        <p:grpSp>
          <p:nvGrpSpPr>
            <p:cNvPr id="140298" name="Группа 12"/>
            <p:cNvGrpSpPr>
              <a:grpSpLocks/>
            </p:cNvGrpSpPr>
            <p:nvPr/>
          </p:nvGrpSpPr>
          <p:grpSpPr bwMode="auto">
            <a:xfrm>
              <a:off x="5072066" y="3429000"/>
              <a:ext cx="3857652" cy="3929090"/>
              <a:chOff x="5072066" y="3143248"/>
              <a:chExt cx="3857652" cy="3929090"/>
            </a:xfrm>
          </p:grpSpPr>
          <p:grpSp>
            <p:nvGrpSpPr>
              <p:cNvPr id="140300" name="Group 7"/>
              <p:cNvGrpSpPr>
                <a:grpSpLocks noChangeAspect="1"/>
              </p:cNvGrpSpPr>
              <p:nvPr/>
            </p:nvGrpSpPr>
            <p:grpSpPr bwMode="auto">
              <a:xfrm>
                <a:off x="5929322" y="4071941"/>
                <a:ext cx="2357454" cy="3000397"/>
                <a:chOff x="6712" y="5722"/>
                <a:chExt cx="3768" cy="4796"/>
              </a:xfrm>
            </p:grpSpPr>
            <p:sp>
              <p:nvSpPr>
                <p:cNvPr id="140302" name="AutoShape 8"/>
                <p:cNvSpPr>
                  <a:spLocks noChangeAspect="1" noChangeArrowheads="1"/>
                </p:cNvSpPr>
                <p:nvPr/>
              </p:nvSpPr>
              <p:spPr bwMode="auto">
                <a:xfrm>
                  <a:off x="6712" y="5722"/>
                  <a:ext cx="3768" cy="47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pic>
              <p:nvPicPr>
                <p:cNvPr id="140303" name="Picture 9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6712" y="5722"/>
                  <a:ext cx="3768" cy="3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40301" name="Rectangle 12"/>
              <p:cNvSpPr>
                <a:spLocks noChangeArrowheads="1"/>
              </p:cNvSpPr>
              <p:nvPr/>
            </p:nvSpPr>
            <p:spPr bwMode="auto">
              <a:xfrm>
                <a:off x="5072066" y="3143248"/>
                <a:ext cx="38576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b="1">
                    <a:solidFill>
                      <a:srgbClr val="800000"/>
                    </a:solidFill>
                    <a:cs typeface="Times New Roman" pitchFamily="18" charset="0"/>
                  </a:rPr>
                  <a:t>… </a:t>
                </a:r>
                <a:r>
                  <a:rPr lang="ru-RU" sz="1400" b="1">
                    <a:solidFill>
                      <a:srgbClr val="800000"/>
                    </a:solidFill>
                    <a:cs typeface="Times New Roman" pitchFamily="18" charset="0"/>
                  </a:rPr>
                  <a:t>и рассеяние Ми (</a:t>
                </a:r>
                <a:r>
                  <a:rPr lang="ru-RU" sz="1000" b="1">
                    <a:solidFill>
                      <a:srgbClr val="00B0F0"/>
                    </a:solidFill>
                    <a:cs typeface="Times New Roman" pitchFamily="18" charset="0"/>
                  </a:rPr>
                  <a:t>Густав Ми – </a:t>
                </a:r>
                <a:r>
                  <a:rPr lang="en-US" sz="1000" b="1">
                    <a:solidFill>
                      <a:srgbClr val="00B0F0"/>
                    </a:solidFill>
                    <a:cs typeface="Times New Roman" pitchFamily="18" charset="0"/>
                  </a:rPr>
                  <a:t>G. Mie</a:t>
                </a:r>
                <a:r>
                  <a:rPr lang="en-US" sz="1400" b="1">
                    <a:solidFill>
                      <a:srgbClr val="800000"/>
                    </a:solidFill>
                    <a:cs typeface="Times New Roman" pitchFamily="18" charset="0"/>
                  </a:rPr>
                  <a:t>)</a:t>
                </a:r>
                <a:r>
                  <a:rPr lang="ru-RU" sz="1400" b="1">
                    <a:solidFill>
                      <a:srgbClr val="800000"/>
                    </a:solidFill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140299" name="Rectangle 12"/>
            <p:cNvSpPr>
              <a:spLocks noChangeArrowheads="1"/>
            </p:cNvSpPr>
            <p:nvPr/>
          </p:nvSpPr>
          <p:spPr bwMode="auto">
            <a:xfrm>
              <a:off x="4929190" y="3714752"/>
              <a:ext cx="4000528" cy="40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б)  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 </a:t>
              </a:r>
              <a:r>
                <a:rPr lang="en-US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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    </a:t>
              </a:r>
              <a:r>
                <a:rPr lang="ru-RU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или   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 l &lt;&lt; </a:t>
              </a:r>
              <a:r>
                <a:rPr lang="ru-RU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   </a:t>
              </a:r>
              <a:endParaRPr lang="en-US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140297" name="Rectangle 12"/>
          <p:cNvSpPr>
            <a:spLocks noChangeArrowheads="1"/>
          </p:cNvSpPr>
          <p:nvPr/>
        </p:nvSpPr>
        <p:spPr bwMode="auto">
          <a:xfrm>
            <a:off x="3606800" y="6380163"/>
            <a:ext cx="3643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en-US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ru-RU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</a:t>
            </a:r>
            <a:r>
              <a:rPr lang="ru-RU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диффузное отражение</a:t>
            </a:r>
            <a:r>
              <a:rPr lang="en-US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” - </a:t>
            </a:r>
            <a:r>
              <a:rPr lang="ru-RU" sz="14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облака</a:t>
            </a:r>
            <a:endParaRPr lang="ru-RU" sz="14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2"/>
          <p:cNvSpPr>
            <a:spLocks noChangeArrowheads="1"/>
          </p:cNvSpPr>
          <p:nvPr/>
        </p:nvSpPr>
        <p:spPr bwMode="auto">
          <a:xfrm>
            <a:off x="1214438" y="214313"/>
            <a:ext cx="5929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Constantia" pitchFamily="18" charset="0"/>
                <a:cs typeface="Times New Roman" pitchFamily="18" charset="0"/>
              </a:rPr>
              <a:t>Рассеяние  света – закон  Рэлея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071678"/>
            <a:ext cx="40386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42845" y="-71462"/>
            <a:ext cx="7500990" cy="92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52352" bIns="152352" anchor="ctr">
            <a:spAutoFit/>
          </a:bodyPr>
          <a:lstStyle/>
          <a:p>
            <a:pPr algn="ctr">
              <a:defRPr/>
            </a:pPr>
            <a:r>
              <a:rPr lang="ru-RU" sz="20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§6. Поляризация  при  отражении  и  преломлении света </a:t>
            </a:r>
          </a:p>
          <a:p>
            <a:pPr algn="ctr">
              <a:defRPr/>
            </a:pPr>
            <a:r>
              <a:rPr lang="ru-RU" sz="20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на  границе  раздела  однородных  прозрачных  диэлектриков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3" name="Группа 62"/>
          <p:cNvGrpSpPr>
            <a:grpSpLocks/>
          </p:cNvGrpSpPr>
          <p:nvPr/>
        </p:nvGrpSpPr>
        <p:grpSpPr bwMode="auto">
          <a:xfrm>
            <a:off x="1857375" y="5143500"/>
            <a:ext cx="5429250" cy="1357313"/>
            <a:chOff x="3428992" y="5286388"/>
            <a:chExt cx="5429288" cy="1357322"/>
          </a:xfrm>
        </p:grpSpPr>
        <p:sp>
          <p:nvSpPr>
            <p:cNvPr id="33" name="Rectangle 1"/>
            <p:cNvSpPr>
              <a:spLocks noChangeArrowheads="1"/>
            </p:cNvSpPr>
            <p:nvPr/>
          </p:nvSpPr>
          <p:spPr bwMode="auto">
            <a:xfrm>
              <a:off x="3428992" y="5286388"/>
              <a:ext cx="3214710" cy="553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152352" bIns="152352" anchor="ctr">
              <a:spAutoFit/>
            </a:bodyPr>
            <a:lstStyle/>
            <a:p>
              <a:pPr>
                <a:defRPr/>
              </a:pPr>
              <a:r>
                <a:rPr lang="en-US" sz="1600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ea typeface="+mj-ea"/>
                  <a:cs typeface="+mj-cs"/>
                </a:rPr>
                <a:t>“</a:t>
              </a:r>
              <a:r>
                <a:rPr lang="ru-RU" sz="1600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ea typeface="+mj-ea"/>
                  <a:cs typeface="+mj-cs"/>
                </a:rPr>
                <a:t>Окна Брюстера</a:t>
              </a:r>
              <a:r>
                <a:rPr lang="en-US" sz="1600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ea typeface="+mj-ea"/>
                  <a:cs typeface="+mj-cs"/>
                </a:rPr>
                <a:t>”</a:t>
              </a:r>
              <a:r>
                <a:rPr lang="ru-RU" sz="1600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ea typeface="+mj-ea"/>
                  <a:cs typeface="+mj-cs"/>
                </a:rPr>
                <a:t> в  газовых  лазерах</a:t>
              </a:r>
              <a:endParaRPr lang="ru-RU" sz="16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2347" name="Picture 28" descr="Новый рисунок (5)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76689" y="6000768"/>
              <a:ext cx="4981591" cy="642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2339" name="Group 29"/>
          <p:cNvGrpSpPr>
            <a:grpSpLocks noChangeAspect="1"/>
          </p:cNvGrpSpPr>
          <p:nvPr/>
        </p:nvGrpSpPr>
        <p:grpSpPr bwMode="auto">
          <a:xfrm>
            <a:off x="142875" y="857250"/>
            <a:ext cx="8739188" cy="3857625"/>
            <a:chOff x="1528" y="6844"/>
            <a:chExt cx="7107" cy="3138"/>
          </a:xfrm>
        </p:grpSpPr>
        <p:sp>
          <p:nvSpPr>
            <p:cNvPr id="142341" name="AutoShape 30"/>
            <p:cNvSpPr>
              <a:spLocks noChangeAspect="1" noChangeArrowheads="1"/>
            </p:cNvSpPr>
            <p:nvPr/>
          </p:nvSpPr>
          <p:spPr bwMode="auto">
            <a:xfrm>
              <a:off x="1528" y="6844"/>
              <a:ext cx="7107" cy="3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42342" name="Picture 31" descr="Новый рисунок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93" y="6927"/>
              <a:ext cx="3391" cy="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343" name="Picture 32" descr="Новый рисунок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67" y="7009"/>
              <a:ext cx="3268" cy="2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2344" name="Text Box 33"/>
            <p:cNvSpPr txBox="1">
              <a:spLocks noChangeArrowheads="1"/>
            </p:cNvSpPr>
            <p:nvPr/>
          </p:nvSpPr>
          <p:spPr bwMode="auto">
            <a:xfrm>
              <a:off x="1528" y="7677"/>
              <a:ext cx="566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b="1" i="1">
                  <a:solidFill>
                    <a:srgbClr val="FF00FF"/>
                  </a:solidFill>
                  <a:latin typeface="Times New Roman" pitchFamily="18" charset="0"/>
                </a:rPr>
                <a:t>а)</a:t>
              </a:r>
              <a:endParaRPr lang="ru-RU"/>
            </a:p>
          </p:txBody>
        </p:sp>
        <p:sp>
          <p:nvSpPr>
            <p:cNvPr id="142345" name="Text Box 34"/>
            <p:cNvSpPr txBox="1">
              <a:spLocks noChangeArrowheads="1"/>
            </p:cNvSpPr>
            <p:nvPr/>
          </p:nvSpPr>
          <p:spPr bwMode="auto">
            <a:xfrm>
              <a:off x="5096" y="7684"/>
              <a:ext cx="566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b="1" i="1">
                  <a:solidFill>
                    <a:srgbClr val="FF00FF"/>
                  </a:solidFill>
                  <a:latin typeface="Times New Roman" pitchFamily="18" charset="0"/>
                </a:rPr>
                <a:t>б)</a:t>
              </a:r>
              <a:endParaRPr lang="ru-RU"/>
            </a:p>
          </p:txBody>
        </p:sp>
      </p:grpSp>
      <p:cxnSp>
        <p:nvCxnSpPr>
          <p:cNvPr id="13" name="Прямая со стрелкой 12"/>
          <p:cNvCxnSpPr/>
          <p:nvPr/>
        </p:nvCxnSpPr>
        <p:spPr>
          <a:xfrm rot="5400000">
            <a:off x="6573044" y="6184106"/>
            <a:ext cx="571500" cy="1588"/>
          </a:xfrm>
          <a:prstGeom prst="straightConnector1">
            <a:avLst/>
          </a:prstGeom>
          <a:ln w="127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4801" name="Object 1"/>
          <p:cNvGraphicFramePr>
            <a:graphicFrameLocks noChangeAspect="1"/>
          </p:cNvGraphicFramePr>
          <p:nvPr/>
        </p:nvGraphicFramePr>
        <p:xfrm>
          <a:off x="2688624" y="2928934"/>
          <a:ext cx="330200" cy="392113"/>
        </p:xfrm>
        <a:graphic>
          <a:graphicData uri="http://schemas.openxmlformats.org/presentationml/2006/ole">
            <p:oleObj spid="_x0000_s204803" name="Формула" r:id="rId6" imgW="4876800" imgH="5791200" progId="Equation.3">
              <p:embed/>
            </p:oleObj>
          </a:graphicData>
        </a:graphic>
      </p:graphicFrame>
      <p:graphicFrame>
        <p:nvGraphicFramePr>
          <p:cNvPr id="204802" name="Object 2"/>
          <p:cNvGraphicFramePr>
            <a:graphicFrameLocks noChangeAspect="1"/>
          </p:cNvGraphicFramePr>
          <p:nvPr/>
        </p:nvGraphicFramePr>
        <p:xfrm>
          <a:off x="3052417" y="2636838"/>
          <a:ext cx="309562" cy="350837"/>
        </p:xfrm>
        <a:graphic>
          <a:graphicData uri="http://schemas.openxmlformats.org/presentationml/2006/ole">
            <p:oleObj spid="_x0000_s204804" name="Формула" r:id="rId7" imgW="4572000" imgH="5181600" progId="Equation.3">
              <p:embed/>
            </p:oleObj>
          </a:graphicData>
        </a:graphic>
      </p:graphicFrame>
      <p:cxnSp>
        <p:nvCxnSpPr>
          <p:cNvPr id="18" name="Прямая со стрелкой 17"/>
          <p:cNvCxnSpPr/>
          <p:nvPr/>
        </p:nvCxnSpPr>
        <p:spPr>
          <a:xfrm flipV="1">
            <a:off x="2802526" y="2989430"/>
            <a:ext cx="468000" cy="396000"/>
          </a:xfrm>
          <a:prstGeom prst="straightConnector1">
            <a:avLst/>
          </a:prstGeom>
          <a:ln w="15875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2538784" y="2914712"/>
            <a:ext cx="216000" cy="180000"/>
          </a:xfrm>
          <a:prstGeom prst="straightConnector1">
            <a:avLst/>
          </a:prstGeom>
          <a:ln w="28575">
            <a:solidFill>
              <a:srgbClr val="0000FF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sp>
        <p:nvSpPr>
          <p:cNvPr id="143362" name="Rectangle 5"/>
          <p:cNvSpPr>
            <a:spLocks noChangeArrowheads="1"/>
          </p:cNvSpPr>
          <p:nvPr/>
        </p:nvSpPr>
        <p:spPr bwMode="auto">
          <a:xfrm>
            <a:off x="179388" y="119063"/>
            <a:ext cx="85359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Constantia" pitchFamily="18" charset="0"/>
              </a:rPr>
              <a:t>§</a:t>
            </a:r>
            <a:r>
              <a:rPr lang="ru-RU" sz="2400" b="1" i="1">
                <a:solidFill>
                  <a:srgbClr val="FF0000"/>
                </a:solidFill>
                <a:latin typeface="Constantia" pitchFamily="18" charset="0"/>
              </a:rPr>
              <a:t>6. Искусственная  оптическая  анизотропия  и интерференция  поляризованного света</a:t>
            </a:r>
            <a:endParaRPr lang="ru-RU" sz="2400"/>
          </a:p>
        </p:txBody>
      </p:sp>
      <p:sp>
        <p:nvSpPr>
          <p:cNvPr id="143363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364" name="Rectangle 21"/>
          <p:cNvSpPr>
            <a:spLocks noChangeArrowheads="1"/>
          </p:cNvSpPr>
          <p:nvPr/>
        </p:nvSpPr>
        <p:spPr bwMode="auto">
          <a:xfrm>
            <a:off x="357188" y="1000125"/>
            <a:ext cx="5715000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cs typeface="Times New Roman" pitchFamily="18" charset="0"/>
              </a:rPr>
              <a:t>1. Пьезооптический эффект («фотоупругость»)</a:t>
            </a:r>
            <a:endParaRPr lang="ru-RU" dirty="0"/>
          </a:p>
        </p:txBody>
      </p:sp>
      <p:sp>
        <p:nvSpPr>
          <p:cNvPr id="143365" name="Прямоугольник 59"/>
          <p:cNvSpPr>
            <a:spLocks noChangeArrowheads="1"/>
          </p:cNvSpPr>
          <p:nvPr/>
        </p:nvSpPr>
        <p:spPr bwMode="auto">
          <a:xfrm>
            <a:off x="1357313" y="1500188"/>
            <a:ext cx="18589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Constantia" pitchFamily="18" charset="0"/>
              </a:rPr>
              <a:t>n</a:t>
            </a:r>
            <a:r>
              <a:rPr lang="ru-RU" sz="2400" i="1" baseline="-25000">
                <a:latin typeface="Constantia" pitchFamily="18" charset="0"/>
              </a:rPr>
              <a:t>е</a:t>
            </a:r>
            <a:r>
              <a:rPr lang="ru-RU" sz="2400">
                <a:latin typeface="Constantia" pitchFamily="18" charset="0"/>
              </a:rPr>
              <a:t> – </a:t>
            </a:r>
            <a:r>
              <a:rPr lang="en-US" sz="2400" i="1">
                <a:latin typeface="Constantia" pitchFamily="18" charset="0"/>
              </a:rPr>
              <a:t>n</a:t>
            </a:r>
            <a:r>
              <a:rPr lang="ru-RU" sz="2400" i="1" baseline="-25000">
                <a:latin typeface="Constantia" pitchFamily="18" charset="0"/>
              </a:rPr>
              <a:t>о </a:t>
            </a:r>
            <a:r>
              <a:rPr lang="ru-RU" sz="2400">
                <a:latin typeface="Constantia" pitchFamily="18" charset="0"/>
              </a:rPr>
              <a:t>= </a:t>
            </a:r>
            <a:r>
              <a:rPr lang="en-US" sz="2400" i="1">
                <a:latin typeface="Constantia" pitchFamily="18" charset="0"/>
              </a:rPr>
              <a:t>K</a:t>
            </a:r>
            <a:r>
              <a:rPr lang="ru-RU" sz="2400" baseline="-25000">
                <a:latin typeface="Constantia" pitchFamily="18" charset="0"/>
              </a:rPr>
              <a:t>1</a:t>
            </a:r>
            <a:r>
              <a:rPr lang="en-US" sz="2400">
                <a:latin typeface="Constantia" pitchFamily="18" charset="0"/>
                <a:sym typeface="Symbol" pitchFamily="18" charset="2"/>
              </a:rPr>
              <a:t></a:t>
            </a:r>
            <a:r>
              <a:rPr lang="en-US" sz="2400" i="1">
                <a:latin typeface="Constantia" pitchFamily="18" charset="0"/>
                <a:sym typeface="Symbol" pitchFamily="18" charset="2"/>
              </a:rPr>
              <a:t></a:t>
            </a:r>
            <a:endParaRPr lang="ru-RU" sz="2400">
              <a:latin typeface="Constantia" pitchFamily="18" charset="0"/>
            </a:endParaRPr>
          </a:p>
        </p:txBody>
      </p:sp>
      <p:sp>
        <p:nvSpPr>
          <p:cNvPr id="143366" name="Rectangle 22"/>
          <p:cNvSpPr>
            <a:spLocks noChangeArrowheads="1"/>
          </p:cNvSpPr>
          <p:nvPr/>
        </p:nvSpPr>
        <p:spPr bwMode="auto">
          <a:xfrm>
            <a:off x="357188" y="2074863"/>
            <a:ext cx="5715000" cy="730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 = </a:t>
            </a:r>
            <a:r>
              <a:rPr lang="en-US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F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en-US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– механическое напряжение, </a:t>
            </a:r>
          </a:p>
          <a:p>
            <a:pPr algn="just"/>
            <a:r>
              <a:rPr lang="en-US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ru-RU" sz="1400" baseline="-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–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 b="1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упругооптическая  постоянная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(</a:t>
            </a:r>
            <a:r>
              <a:rPr lang="ru-RU" sz="1400" b="1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постоянная Брюстера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).</a:t>
            </a:r>
          </a:p>
          <a:p>
            <a:pPr algn="just"/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Стёкла, полимеры , …                </a:t>
            </a:r>
            <a:r>
              <a:rPr lang="en-US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ru-RU" sz="1400" baseline="-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= 10</a:t>
            </a:r>
            <a:r>
              <a:rPr lang="ru-RU" sz="1400" i="1" baseline="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-12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–10</a:t>
            </a:r>
            <a:r>
              <a:rPr lang="ru-RU" sz="1400" i="1" baseline="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-11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м</a:t>
            </a:r>
            <a:r>
              <a:rPr lang="ru-RU" sz="1400" baseline="300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ru-RU" sz="14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/Н</a:t>
            </a:r>
            <a:r>
              <a:rPr lang="ru-RU" sz="140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.</a:t>
            </a:r>
            <a:endParaRPr lang="ru-RU" sz="1400" i="1">
              <a:solidFill>
                <a:srgbClr val="000000"/>
              </a:solidFill>
              <a:latin typeface="Constantia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43367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13" y="1857375"/>
            <a:ext cx="2184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8" name="Прямоугольник 63"/>
          <p:cNvSpPr>
            <a:spLocks noChangeArrowheads="1"/>
          </p:cNvSpPr>
          <p:nvPr/>
        </p:nvSpPr>
        <p:spPr bwMode="auto">
          <a:xfrm>
            <a:off x="6357938" y="1500188"/>
            <a:ext cx="938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00B0F0"/>
                </a:solidFill>
                <a:latin typeface="Constantia" pitchFamily="18" charset="0"/>
              </a:rPr>
              <a:t>Rem:</a:t>
            </a:r>
            <a:endParaRPr lang="ru-RU" sz="2400" b="1" i="1">
              <a:solidFill>
                <a:srgbClr val="00B0F0"/>
              </a:solidFill>
              <a:latin typeface="Constantia" pitchFamily="18" charset="0"/>
            </a:endParaRPr>
          </a:p>
        </p:txBody>
      </p:sp>
      <p:pic>
        <p:nvPicPr>
          <p:cNvPr id="143369" name="Picture 2" descr="E:\DOC\MSU\Kafedra\lektures\фотоупругост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3000375"/>
            <a:ext cx="5214938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0" name="Rectangle 22"/>
          <p:cNvSpPr>
            <a:spLocks noChangeArrowheads="1"/>
          </p:cNvSpPr>
          <p:nvPr/>
        </p:nvSpPr>
        <p:spPr bwMode="auto">
          <a:xfrm>
            <a:off x="6215063" y="4643438"/>
            <a:ext cx="2928937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400" i="1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Деформация    </a:t>
            </a:r>
            <a:r>
              <a:rPr lang="ru-RU" sz="1400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ru-RU" sz="1400" i="1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  <a:sym typeface="Symbol" pitchFamily="18" charset="2"/>
              </a:rPr>
              <a:t>   анизотропия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588963"/>
            <a:ext cx="5853113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546350"/>
            <a:ext cx="56388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6725" y="4630738"/>
            <a:ext cx="5602288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8" name="Rectangle 21"/>
          <p:cNvSpPr>
            <a:spLocks noChangeArrowheads="1"/>
          </p:cNvSpPr>
          <p:nvPr/>
        </p:nvSpPr>
        <p:spPr bwMode="auto">
          <a:xfrm>
            <a:off x="285750" y="142875"/>
            <a:ext cx="5715000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cs typeface="Times New Roman" pitchFamily="18" charset="0"/>
              </a:rPr>
              <a:t>Пьезооптический эффект («фотоупругость»)</a:t>
            </a:r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333375"/>
            <a:ext cx="57308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1663" y="2478088"/>
            <a:ext cx="5767387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1663" y="4605338"/>
            <a:ext cx="5761037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2" name="Rectangle 21"/>
          <p:cNvSpPr>
            <a:spLocks noChangeArrowheads="1"/>
          </p:cNvSpPr>
          <p:nvPr/>
        </p:nvSpPr>
        <p:spPr bwMode="auto">
          <a:xfrm>
            <a:off x="3357563" y="285750"/>
            <a:ext cx="5429250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cs typeface="Times New Roman" pitchFamily="18" charset="0"/>
              </a:rPr>
              <a:t>Пьезооптический эффект («фотоупругость»)</a:t>
            </a:r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sp>
        <p:nvSpPr>
          <p:cNvPr id="14643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498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30" y="285728"/>
            <a:ext cx="8342312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571472" y="285728"/>
            <a:ext cx="33575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i="1" dirty="0">
                <a:solidFill>
                  <a:schemeClr val="accent3"/>
                </a:solidFill>
                <a:latin typeface="Constantia" pitchFamily="18" charset="0"/>
                <a:cs typeface="Times New Roman" pitchFamily="18" charset="0"/>
              </a:rPr>
              <a:t>Пьезооптический эффект </a:t>
            </a:r>
            <a:endParaRPr lang="ru-RU" b="1" i="1" dirty="0" smtClean="0">
              <a:solidFill>
                <a:schemeClr val="accent3"/>
              </a:solidFill>
              <a:latin typeface="Constantia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3"/>
                </a:solidFill>
                <a:latin typeface="Constantia" pitchFamily="18" charset="0"/>
                <a:cs typeface="Times New Roman" pitchFamily="18" charset="0"/>
              </a:rPr>
              <a:t>(«</a:t>
            </a:r>
            <a:r>
              <a:rPr lang="ru-RU" b="1" i="1" dirty="0">
                <a:solidFill>
                  <a:schemeClr val="accent3"/>
                </a:solidFill>
                <a:latin typeface="Constantia" pitchFamily="18" charset="0"/>
                <a:cs typeface="Times New Roman" pitchFamily="18" charset="0"/>
              </a:rPr>
              <a:t>фотоупругость»)</a:t>
            </a:r>
            <a:endParaRPr lang="ru-RU" i="1" dirty="0">
              <a:solidFill>
                <a:schemeClr val="accent3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82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sp>
        <p:nvSpPr>
          <p:cNvPr id="155683" name="Rectangle 5"/>
          <p:cNvSpPr>
            <a:spLocks noChangeArrowheads="1"/>
          </p:cNvSpPr>
          <p:nvPr/>
        </p:nvSpPr>
        <p:spPr bwMode="auto">
          <a:xfrm>
            <a:off x="179388" y="119063"/>
            <a:ext cx="85359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baseline="30000">
                <a:solidFill>
                  <a:srgbClr val="00B0F0"/>
                </a:solidFill>
                <a:latin typeface="Constantia" pitchFamily="18" charset="0"/>
              </a:rPr>
              <a:t>*)</a:t>
            </a:r>
            <a:r>
              <a:rPr lang="ru-RU" b="1" i="1">
                <a:solidFill>
                  <a:srgbClr val="00B0F0"/>
                </a:solidFill>
                <a:latin typeface="Constantia" pitchFamily="18" charset="0"/>
              </a:rPr>
              <a:t> Интерференция  поляризованного  света. Цвета  кристаллических пластинок</a:t>
            </a:r>
            <a:endParaRPr lang="ru-RU">
              <a:solidFill>
                <a:srgbClr val="00B0F0"/>
              </a:solidFill>
            </a:endParaRPr>
          </a:p>
        </p:txBody>
      </p:sp>
      <p:sp>
        <p:nvSpPr>
          <p:cNvPr id="1556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155685" name="Группа 59"/>
          <p:cNvGrpSpPr>
            <a:grpSpLocks/>
          </p:cNvGrpSpPr>
          <p:nvPr/>
        </p:nvGrpSpPr>
        <p:grpSpPr bwMode="auto">
          <a:xfrm>
            <a:off x="142875" y="714375"/>
            <a:ext cx="4892675" cy="2852738"/>
            <a:chOff x="142844" y="714356"/>
            <a:chExt cx="4892675" cy="2853494"/>
          </a:xfrm>
        </p:grpSpPr>
        <p:pic>
          <p:nvPicPr>
            <p:cNvPr id="155759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857232"/>
              <a:ext cx="4892675" cy="24463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55760" name="Rectangle 25"/>
            <p:cNvSpPr>
              <a:spLocks noChangeArrowheads="1"/>
            </p:cNvSpPr>
            <p:nvPr/>
          </p:nvSpPr>
          <p:spPr bwMode="auto">
            <a:xfrm>
              <a:off x="1000100" y="3167740"/>
              <a:ext cx="7143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i="1">
                  <a:solidFill>
                    <a:srgbClr val="C00000"/>
                  </a:solidFill>
                  <a:latin typeface="Constantia" pitchFamily="18" charset="0"/>
                </a:rPr>
                <a:t>ИП</a:t>
              </a:r>
              <a:r>
                <a:rPr lang="ru-RU" sz="2000" b="1">
                  <a:solidFill>
                    <a:srgbClr val="C00000"/>
                  </a:solidFill>
                  <a:latin typeface="Constantia" pitchFamily="18" charset="0"/>
                </a:rPr>
                <a:t>1</a:t>
              </a:r>
            </a:p>
          </p:txBody>
        </p:sp>
        <p:sp>
          <p:nvSpPr>
            <p:cNvPr id="155761" name="Rectangle 25"/>
            <p:cNvSpPr>
              <a:spLocks noChangeArrowheads="1"/>
            </p:cNvSpPr>
            <p:nvPr/>
          </p:nvSpPr>
          <p:spPr bwMode="auto">
            <a:xfrm>
              <a:off x="2214546" y="3143248"/>
              <a:ext cx="150019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000" b="1" i="1">
                  <a:solidFill>
                    <a:srgbClr val="C00000"/>
                  </a:solidFill>
                  <a:latin typeface="Constantia" pitchFamily="18" charset="0"/>
                </a:rPr>
                <a:t>Кристаллическая пластинка</a:t>
              </a:r>
            </a:p>
          </p:txBody>
        </p:sp>
        <p:sp>
          <p:nvSpPr>
            <p:cNvPr id="155762" name="Rectangle 25"/>
            <p:cNvSpPr>
              <a:spLocks noChangeArrowheads="1"/>
            </p:cNvSpPr>
            <p:nvPr/>
          </p:nvSpPr>
          <p:spPr bwMode="auto">
            <a:xfrm>
              <a:off x="3929058" y="1810418"/>
              <a:ext cx="1000132" cy="307777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1400" b="1" i="1">
                <a:solidFill>
                  <a:srgbClr val="C00000"/>
                </a:solidFill>
                <a:latin typeface="Constantia" pitchFamily="18" charset="0"/>
              </a:endParaRPr>
            </a:p>
          </p:txBody>
        </p:sp>
        <p:pic>
          <p:nvPicPr>
            <p:cNvPr id="155763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78721" y="857232"/>
              <a:ext cx="1152525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764" name="Rectangle 25"/>
            <p:cNvSpPr>
              <a:spLocks noChangeArrowheads="1"/>
            </p:cNvSpPr>
            <p:nvPr/>
          </p:nvSpPr>
          <p:spPr bwMode="auto">
            <a:xfrm>
              <a:off x="3849599" y="3159290"/>
              <a:ext cx="7143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i="1">
                  <a:solidFill>
                    <a:srgbClr val="C00000"/>
                  </a:solidFill>
                  <a:latin typeface="Constantia" pitchFamily="18" charset="0"/>
                </a:rPr>
                <a:t>ИП</a:t>
              </a:r>
              <a:r>
                <a:rPr lang="ru-RU" sz="2000" b="1">
                  <a:solidFill>
                    <a:srgbClr val="C00000"/>
                  </a:solidFill>
                  <a:latin typeface="Constantia" pitchFamily="18" charset="0"/>
                </a:rPr>
                <a:t>2</a:t>
              </a:r>
            </a:p>
          </p:txBody>
        </p:sp>
        <p:sp>
          <p:nvSpPr>
            <p:cNvPr id="155765" name="Rectangle 25"/>
            <p:cNvSpPr>
              <a:spLocks noChangeArrowheads="1"/>
            </p:cNvSpPr>
            <p:nvPr/>
          </p:nvSpPr>
          <p:spPr bwMode="auto">
            <a:xfrm>
              <a:off x="3071802" y="714356"/>
              <a:ext cx="16430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 i="1">
                  <a:solidFill>
                    <a:srgbClr val="C00000"/>
                  </a:solidFill>
                  <a:latin typeface="Constantia" pitchFamily="18" charset="0"/>
                </a:rPr>
                <a:t>Эллиптическая поляризация</a:t>
              </a:r>
            </a:p>
          </p:txBody>
        </p:sp>
        <p:sp>
          <p:nvSpPr>
            <p:cNvPr id="155766" name="AutoShape 27"/>
            <p:cNvSpPr>
              <a:spLocks noChangeArrowheads="1"/>
            </p:cNvSpPr>
            <p:nvPr/>
          </p:nvSpPr>
          <p:spPr bwMode="auto">
            <a:xfrm rot="5400000">
              <a:off x="3678416" y="1343086"/>
              <a:ext cx="379714" cy="132284"/>
            </a:xfrm>
            <a:custGeom>
              <a:avLst/>
              <a:gdLst>
                <a:gd name="T0" fmla="*/ 113808718 w 21600"/>
                <a:gd name="T1" fmla="*/ 0 h 21600"/>
                <a:gd name="T2" fmla="*/ 0 w 21600"/>
                <a:gd name="T3" fmla="*/ 2958537 h 21600"/>
                <a:gd name="T4" fmla="*/ 113808718 w 21600"/>
                <a:gd name="T5" fmla="*/ 5917075 h 21600"/>
                <a:gd name="T6" fmla="*/ 151744981 w 21600"/>
                <a:gd name="T7" fmla="*/ 295853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5767" name="Группа 102"/>
            <p:cNvGrpSpPr>
              <a:grpSpLocks/>
            </p:cNvGrpSpPr>
            <p:nvPr/>
          </p:nvGrpSpPr>
          <p:grpSpPr bwMode="auto">
            <a:xfrm>
              <a:off x="1594058" y="714356"/>
              <a:ext cx="1643074" cy="1081088"/>
              <a:chOff x="1594058" y="714356"/>
              <a:chExt cx="1643074" cy="1081088"/>
            </a:xfrm>
          </p:grpSpPr>
          <p:sp>
            <p:nvSpPr>
              <p:cNvPr id="155769" name="Oval 11"/>
              <p:cNvSpPr>
                <a:spLocks noChangeArrowheads="1"/>
              </p:cNvSpPr>
              <p:nvPr/>
            </p:nvSpPr>
            <p:spPr bwMode="auto">
              <a:xfrm>
                <a:off x="2962244" y="1457307"/>
                <a:ext cx="144462" cy="338137"/>
              </a:xfrm>
              <a:prstGeom prst="ellipse">
                <a:avLst/>
              </a:prstGeom>
              <a:solidFill>
                <a:srgbClr val="CC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aphicFrame>
            <p:nvGraphicFramePr>
              <p:cNvPr id="155650" name="Object 4"/>
              <p:cNvGraphicFramePr>
                <a:graphicFrameLocks noChangeAspect="1"/>
              </p:cNvGraphicFramePr>
              <p:nvPr/>
            </p:nvGraphicFramePr>
            <p:xfrm>
              <a:off x="2895569" y="1457307"/>
              <a:ext cx="287337" cy="327025"/>
            </p:xfrm>
            <a:graphic>
              <a:graphicData uri="http://schemas.openxmlformats.org/presentationml/2006/ole">
                <p:oleObj spid="_x0000_s155682" name="Формула" r:id="rId5" imgW="3352800" imgH="4267200" progId="Equation.3">
                  <p:embed/>
                </p:oleObj>
              </a:graphicData>
            </a:graphic>
          </p:graphicFrame>
          <p:sp>
            <p:nvSpPr>
              <p:cNvPr id="155770" name="Rectangle 25"/>
              <p:cNvSpPr>
                <a:spLocks noChangeArrowheads="1"/>
              </p:cNvSpPr>
              <p:nvPr/>
            </p:nvSpPr>
            <p:spPr bwMode="auto">
              <a:xfrm>
                <a:off x="1594058" y="714356"/>
                <a:ext cx="164307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1200" b="1" i="1">
                    <a:solidFill>
                      <a:srgbClr val="C00000"/>
                    </a:solidFill>
                    <a:latin typeface="Constantia" pitchFamily="18" charset="0"/>
                  </a:rPr>
                  <a:t>Линейная поляризация</a:t>
                </a:r>
              </a:p>
            </p:txBody>
          </p:sp>
          <p:sp>
            <p:nvSpPr>
              <p:cNvPr id="155771" name="AutoShape 27"/>
              <p:cNvSpPr>
                <a:spLocks noChangeArrowheads="1"/>
              </p:cNvSpPr>
              <p:nvPr/>
            </p:nvSpPr>
            <p:spPr bwMode="auto">
              <a:xfrm rot="5400000">
                <a:off x="2249656" y="1343086"/>
                <a:ext cx="379714" cy="132284"/>
              </a:xfrm>
              <a:custGeom>
                <a:avLst/>
                <a:gdLst>
                  <a:gd name="T0" fmla="*/ 113808718 w 21600"/>
                  <a:gd name="T1" fmla="*/ 0 h 21600"/>
                  <a:gd name="T2" fmla="*/ 0 w 21600"/>
                  <a:gd name="T3" fmla="*/ 2958537 h 21600"/>
                  <a:gd name="T4" fmla="*/ 113808718 w 21600"/>
                  <a:gd name="T5" fmla="*/ 5917075 h 21600"/>
                  <a:gd name="T6" fmla="*/ 151744981 w 21600"/>
                  <a:gd name="T7" fmla="*/ 2958537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cxnSp>
          <p:nvCxnSpPr>
            <p:cNvPr id="53" name="Прямая со стрелкой 52"/>
            <p:cNvCxnSpPr/>
            <p:nvPr/>
          </p:nvCxnSpPr>
          <p:spPr>
            <a:xfrm>
              <a:off x="3108294" y="2195887"/>
              <a:ext cx="900113" cy="1587"/>
            </a:xfrm>
            <a:prstGeom prst="straightConnector1">
              <a:avLst/>
            </a:prstGeom>
            <a:ln w="1238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105"/>
          <p:cNvGrpSpPr>
            <a:grpSpLocks/>
          </p:cNvGrpSpPr>
          <p:nvPr/>
        </p:nvGrpSpPr>
        <p:grpSpPr bwMode="auto">
          <a:xfrm>
            <a:off x="4460875" y="2286000"/>
            <a:ext cx="1714500" cy="1452563"/>
            <a:chOff x="4460457" y="2285992"/>
            <a:chExt cx="1714512" cy="1451914"/>
          </a:xfrm>
        </p:grpSpPr>
        <p:sp>
          <p:nvSpPr>
            <p:cNvPr id="155757" name="Rectangle 25"/>
            <p:cNvSpPr>
              <a:spLocks noChangeArrowheads="1"/>
            </p:cNvSpPr>
            <p:nvPr/>
          </p:nvSpPr>
          <p:spPr bwMode="auto">
            <a:xfrm>
              <a:off x="4460457" y="3214686"/>
              <a:ext cx="171451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i="1">
                  <a:solidFill>
                    <a:srgbClr val="FF0000"/>
                  </a:solidFill>
                  <a:latin typeface="Constantia" pitchFamily="18" charset="0"/>
                </a:rPr>
                <a:t>Есть</a:t>
              </a:r>
            </a:p>
            <a:p>
              <a:pPr algn="ctr"/>
              <a:r>
                <a:rPr lang="ru-RU" sz="1400" b="1" i="1">
                  <a:solidFill>
                    <a:srgbClr val="FF0000"/>
                  </a:solidFill>
                  <a:latin typeface="Constantia" pitchFamily="18" charset="0"/>
                </a:rPr>
                <a:t>интерференция</a:t>
              </a:r>
            </a:p>
          </p:txBody>
        </p:sp>
        <p:sp>
          <p:nvSpPr>
            <p:cNvPr id="155758" name="AutoShape 27"/>
            <p:cNvSpPr>
              <a:spLocks noChangeArrowheads="1"/>
            </p:cNvSpPr>
            <p:nvPr/>
          </p:nvSpPr>
          <p:spPr bwMode="auto">
            <a:xfrm rot="16200000" flipV="1">
              <a:off x="4861005" y="2568491"/>
              <a:ext cx="857256" cy="292258"/>
            </a:xfrm>
            <a:custGeom>
              <a:avLst/>
              <a:gdLst>
                <a:gd name="T0" fmla="*/ 256938660 w 21600"/>
                <a:gd name="T1" fmla="*/ 0 h 21600"/>
                <a:gd name="T2" fmla="*/ 0 w 21600"/>
                <a:gd name="T3" fmla="*/ 6536363 h 21600"/>
                <a:gd name="T4" fmla="*/ 256938660 w 21600"/>
                <a:gd name="T5" fmla="*/ 13072726 h 21600"/>
                <a:gd name="T6" fmla="*/ 342584933 w 21600"/>
                <a:gd name="T7" fmla="*/ 65363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Группа 60"/>
          <p:cNvGrpSpPr>
            <a:grpSpLocks/>
          </p:cNvGrpSpPr>
          <p:nvPr/>
        </p:nvGrpSpPr>
        <p:grpSpPr bwMode="auto">
          <a:xfrm>
            <a:off x="4429125" y="714375"/>
            <a:ext cx="1643063" cy="884238"/>
            <a:chOff x="4429124" y="714356"/>
            <a:chExt cx="1643074" cy="884729"/>
          </a:xfrm>
        </p:grpSpPr>
        <p:sp>
          <p:nvSpPr>
            <p:cNvPr id="155755" name="Rectangle 25"/>
            <p:cNvSpPr>
              <a:spLocks noChangeArrowheads="1"/>
            </p:cNvSpPr>
            <p:nvPr/>
          </p:nvSpPr>
          <p:spPr bwMode="auto">
            <a:xfrm>
              <a:off x="4429124" y="714356"/>
              <a:ext cx="16430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 i="1">
                  <a:solidFill>
                    <a:srgbClr val="C00000"/>
                  </a:solidFill>
                  <a:latin typeface="Constantia" pitchFamily="18" charset="0"/>
                </a:rPr>
                <a:t>Линейная поляризация</a:t>
              </a:r>
            </a:p>
          </p:txBody>
        </p:sp>
        <p:sp>
          <p:nvSpPr>
            <p:cNvPr id="155756" name="AutoShape 27"/>
            <p:cNvSpPr>
              <a:spLocks noChangeArrowheads="1"/>
            </p:cNvSpPr>
            <p:nvPr/>
          </p:nvSpPr>
          <p:spPr bwMode="auto">
            <a:xfrm rot="5400000">
              <a:off x="5084722" y="1343086"/>
              <a:ext cx="379714" cy="132284"/>
            </a:xfrm>
            <a:custGeom>
              <a:avLst/>
              <a:gdLst>
                <a:gd name="T0" fmla="*/ 113808718 w 21600"/>
                <a:gd name="T1" fmla="*/ 0 h 21600"/>
                <a:gd name="T2" fmla="*/ 0 w 21600"/>
                <a:gd name="T3" fmla="*/ 2958537 h 21600"/>
                <a:gd name="T4" fmla="*/ 113808718 w 21600"/>
                <a:gd name="T5" fmla="*/ 5917075 h 21600"/>
                <a:gd name="T6" fmla="*/ 151744981 w 21600"/>
                <a:gd name="T7" fmla="*/ 295853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2" name="Группа 63"/>
          <p:cNvGrpSpPr>
            <a:grpSpLocks/>
          </p:cNvGrpSpPr>
          <p:nvPr/>
        </p:nvGrpSpPr>
        <p:grpSpPr bwMode="auto">
          <a:xfrm>
            <a:off x="2786063" y="2428875"/>
            <a:ext cx="1714500" cy="1649413"/>
            <a:chOff x="2786050" y="2428867"/>
            <a:chExt cx="1714512" cy="1648639"/>
          </a:xfrm>
        </p:grpSpPr>
        <p:sp>
          <p:nvSpPr>
            <p:cNvPr id="155753" name="Rectangle 25"/>
            <p:cNvSpPr>
              <a:spLocks noChangeArrowheads="1"/>
            </p:cNvSpPr>
            <p:nvPr/>
          </p:nvSpPr>
          <p:spPr bwMode="auto">
            <a:xfrm>
              <a:off x="2786050" y="3615841"/>
              <a:ext cx="17145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 i="1">
                  <a:solidFill>
                    <a:srgbClr val="0000FF"/>
                  </a:solidFill>
                  <a:latin typeface="Constantia" pitchFamily="18" charset="0"/>
                </a:rPr>
                <a:t>Интерференции  нет !!</a:t>
              </a:r>
            </a:p>
          </p:txBody>
        </p:sp>
        <p:sp>
          <p:nvSpPr>
            <p:cNvPr id="155754" name="AutoShape 27"/>
            <p:cNvSpPr>
              <a:spLocks noChangeArrowheads="1"/>
            </p:cNvSpPr>
            <p:nvPr/>
          </p:nvSpPr>
          <p:spPr bwMode="auto">
            <a:xfrm rot="16200000" flipV="1">
              <a:off x="3128723" y="2865505"/>
              <a:ext cx="1165533" cy="292258"/>
            </a:xfrm>
            <a:custGeom>
              <a:avLst/>
              <a:gdLst>
                <a:gd name="T0" fmla="*/ 349336122 w 21600"/>
                <a:gd name="T1" fmla="*/ 0 h 21600"/>
                <a:gd name="T2" fmla="*/ 0 w 21600"/>
                <a:gd name="T3" fmla="*/ 6536363 h 21600"/>
                <a:gd name="T4" fmla="*/ 349336122 w 21600"/>
                <a:gd name="T5" fmla="*/ 13072726 h 21600"/>
                <a:gd name="T6" fmla="*/ 465781568 w 21600"/>
                <a:gd name="T7" fmla="*/ 65363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55689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5690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5691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104" name="Группа 103"/>
          <p:cNvGrpSpPr>
            <a:grpSpLocks/>
          </p:cNvGrpSpPr>
          <p:nvPr/>
        </p:nvGrpSpPr>
        <p:grpSpPr bwMode="auto">
          <a:xfrm>
            <a:off x="6143625" y="2205038"/>
            <a:ext cx="2857500" cy="785812"/>
            <a:chOff x="6500826" y="3071832"/>
            <a:chExt cx="2857520" cy="785796"/>
          </a:xfrm>
        </p:grpSpPr>
        <p:sp>
          <p:nvSpPr>
            <p:cNvPr id="155751" name="Rectangle 25"/>
            <p:cNvSpPr>
              <a:spLocks noChangeArrowheads="1"/>
            </p:cNvSpPr>
            <p:nvPr/>
          </p:nvSpPr>
          <p:spPr bwMode="auto">
            <a:xfrm>
              <a:off x="6500826" y="3214704"/>
              <a:ext cx="2071702" cy="51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i="1">
                  <a:solidFill>
                    <a:srgbClr val="00B0F0"/>
                  </a:solidFill>
                  <a:latin typeface="Constantia" pitchFamily="18" charset="0"/>
                </a:rPr>
                <a:t>А если повернуть анализатор  на 90</a:t>
              </a:r>
              <a:r>
                <a:rPr lang="ru-RU" sz="1400" b="1">
                  <a:solidFill>
                    <a:srgbClr val="00B0F0"/>
                  </a:solidFill>
                  <a:latin typeface="Constantia" pitchFamily="18" charset="0"/>
                  <a:sym typeface="Symbol" pitchFamily="18" charset="2"/>
                </a:rPr>
                <a:t></a:t>
              </a:r>
              <a:endParaRPr lang="ru-RU" sz="1400" b="1">
                <a:solidFill>
                  <a:srgbClr val="00B0F0"/>
                </a:solidFill>
                <a:latin typeface="Constantia" pitchFamily="18" charset="0"/>
              </a:endParaRPr>
            </a:p>
          </p:txBody>
        </p:sp>
        <p:sp>
          <p:nvSpPr>
            <p:cNvPr id="155752" name="Rectangle 8"/>
            <p:cNvSpPr>
              <a:spLocks/>
            </p:cNvSpPr>
            <p:nvPr/>
          </p:nvSpPr>
          <p:spPr bwMode="auto">
            <a:xfrm>
              <a:off x="8072462" y="3071832"/>
              <a:ext cx="1285884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>
                  <a:solidFill>
                    <a:srgbClr val="0070C0"/>
                  </a:solidFill>
                  <a:latin typeface="Constantia" pitchFamily="18" charset="0"/>
                </a:rPr>
                <a:t>??</a:t>
              </a:r>
            </a:p>
          </p:txBody>
        </p:sp>
      </p:grpSp>
      <p:grpSp>
        <p:nvGrpSpPr>
          <p:cNvPr id="107" name="Группа 106"/>
          <p:cNvGrpSpPr>
            <a:grpSpLocks/>
          </p:cNvGrpSpPr>
          <p:nvPr/>
        </p:nvGrpSpPr>
        <p:grpSpPr bwMode="auto">
          <a:xfrm rot="-2395335">
            <a:off x="6230938" y="3762375"/>
            <a:ext cx="2301875" cy="2474913"/>
            <a:chOff x="6572264" y="4522532"/>
            <a:chExt cx="2302515" cy="2475193"/>
          </a:xfrm>
        </p:grpSpPr>
        <p:pic>
          <p:nvPicPr>
            <p:cNvPr id="155749" name="Picture 5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72264" y="4522532"/>
              <a:ext cx="2302515" cy="231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750" name="Rectangle 25"/>
            <p:cNvSpPr>
              <a:spLocks noChangeArrowheads="1"/>
            </p:cNvSpPr>
            <p:nvPr/>
          </p:nvSpPr>
          <p:spPr bwMode="auto">
            <a:xfrm>
              <a:off x="6643721" y="6630971"/>
              <a:ext cx="1714977" cy="366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i="1">
                  <a:solidFill>
                    <a:srgbClr val="C00000"/>
                  </a:solidFill>
                  <a:latin typeface="Constantia" pitchFamily="18" charset="0"/>
                </a:rPr>
                <a:t>minimum</a:t>
              </a:r>
              <a:endParaRPr lang="ru-RU" b="1" i="1">
                <a:solidFill>
                  <a:srgbClr val="C00000"/>
                </a:solidFill>
                <a:latin typeface="Constantia" pitchFamily="18" charset="0"/>
              </a:endParaRPr>
            </a:p>
          </p:txBody>
        </p:sp>
      </p:grpSp>
      <p:grpSp>
        <p:nvGrpSpPr>
          <p:cNvPr id="117" name="Группа 116"/>
          <p:cNvGrpSpPr>
            <a:grpSpLocks/>
          </p:cNvGrpSpPr>
          <p:nvPr/>
        </p:nvGrpSpPr>
        <p:grpSpPr bwMode="auto">
          <a:xfrm>
            <a:off x="5786438" y="857250"/>
            <a:ext cx="3286125" cy="1263650"/>
            <a:chOff x="5786446" y="857232"/>
            <a:chExt cx="3286148" cy="1263874"/>
          </a:xfrm>
        </p:grpSpPr>
        <p:sp>
          <p:nvSpPr>
            <p:cNvPr id="155746" name="Text Box 12"/>
            <p:cNvSpPr txBox="1">
              <a:spLocks noChangeArrowheads="1"/>
            </p:cNvSpPr>
            <p:nvPr/>
          </p:nvSpPr>
          <p:spPr bwMode="auto">
            <a:xfrm>
              <a:off x="5929322" y="857232"/>
              <a:ext cx="31432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</a:t>
              </a:r>
              <a:r>
                <a:rPr lang="ru-RU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=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2</a:t>
              </a:r>
              <a:r>
                <a:rPr lang="ru-RU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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/</a:t>
              </a:r>
              <a:r>
                <a:rPr lang="ru-RU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0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,     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=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e</a:t>
              </a:r>
              <a:r>
                <a:rPr lang="ru-RU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/>
                <a:t>–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o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)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h</a:t>
              </a:r>
              <a:endParaRPr lang="en-US">
                <a:sym typeface="Symbol" pitchFamily="18" charset="2"/>
              </a:endParaRPr>
            </a:p>
          </p:txBody>
        </p:sp>
        <p:sp>
          <p:nvSpPr>
            <p:cNvPr id="155747" name="Text Box 12"/>
            <p:cNvSpPr txBox="1">
              <a:spLocks noChangeArrowheads="1"/>
            </p:cNvSpPr>
            <p:nvPr/>
          </p:nvSpPr>
          <p:spPr bwMode="auto">
            <a:xfrm>
              <a:off x="5786446" y="1357298"/>
              <a:ext cx="31432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e</a:t>
              </a:r>
              <a:r>
                <a:rPr lang="ru-RU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/>
                <a:t>–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o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)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h </a:t>
              </a:r>
              <a:r>
                <a:rPr lang="ru-RU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=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m</a:t>
              </a:r>
              <a:r>
                <a:rPr lang="ru-RU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01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,             max </a:t>
              </a:r>
              <a:endParaRPr lang="en-US">
                <a:sym typeface="Symbol" pitchFamily="18" charset="2"/>
              </a:endParaRPr>
            </a:p>
          </p:txBody>
        </p:sp>
        <p:sp>
          <p:nvSpPr>
            <p:cNvPr id="155748" name="Text Box 12"/>
            <p:cNvSpPr txBox="1">
              <a:spLocks noChangeArrowheads="1"/>
            </p:cNvSpPr>
            <p:nvPr/>
          </p:nvSpPr>
          <p:spPr bwMode="auto">
            <a:xfrm>
              <a:off x="5786446" y="1751774"/>
              <a:ext cx="31432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e</a:t>
              </a:r>
              <a:r>
                <a:rPr lang="ru-RU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ru-RU"/>
                <a:t>–</a:t>
              </a:r>
              <a:r>
                <a:rPr lang="ru-RU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i="1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o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)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h </a:t>
              </a:r>
              <a:r>
                <a:rPr lang="ru-RU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=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m+</a:t>
              </a: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1/2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)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ru-RU" baseline="-250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02</a:t>
              </a:r>
              <a:r>
                <a:rPr lang="en-US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,    min </a:t>
              </a:r>
              <a:endParaRPr lang="en-US">
                <a:sym typeface="Symbol" pitchFamily="18" charset="2"/>
              </a:endParaRPr>
            </a:p>
          </p:txBody>
        </p:sp>
      </p:grpSp>
      <p:sp>
        <p:nvSpPr>
          <p:cNvPr id="112" name="AutoShape 27"/>
          <p:cNvSpPr>
            <a:spLocks noChangeArrowheads="1"/>
          </p:cNvSpPr>
          <p:nvPr/>
        </p:nvSpPr>
        <p:spPr bwMode="auto">
          <a:xfrm rot="5400000">
            <a:off x="7517606" y="3220244"/>
            <a:ext cx="738188" cy="292100"/>
          </a:xfrm>
          <a:custGeom>
            <a:avLst/>
            <a:gdLst>
              <a:gd name="T0" fmla="*/ 307922306 w 21600"/>
              <a:gd name="T1" fmla="*/ 0 h 21600"/>
              <a:gd name="T2" fmla="*/ 0 w 21600"/>
              <a:gd name="T3" fmla="*/ 6536363 h 21600"/>
              <a:gd name="T4" fmla="*/ 307922306 w 21600"/>
              <a:gd name="T5" fmla="*/ 13072726 h 21600"/>
              <a:gd name="T6" fmla="*/ 410563138 w 21600"/>
              <a:gd name="T7" fmla="*/ 65363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6" name="Группа 115"/>
          <p:cNvGrpSpPr>
            <a:grpSpLocks/>
          </p:cNvGrpSpPr>
          <p:nvPr/>
        </p:nvGrpSpPr>
        <p:grpSpPr bwMode="auto">
          <a:xfrm>
            <a:off x="43988" y="3911600"/>
            <a:ext cx="3599325" cy="2682875"/>
            <a:chOff x="43956" y="3911620"/>
            <a:chExt cx="3599318" cy="2682677"/>
          </a:xfrm>
        </p:grpSpPr>
        <p:grpSp>
          <p:nvGrpSpPr>
            <p:cNvPr id="155721" name="Группа 102"/>
            <p:cNvGrpSpPr>
              <a:grpSpLocks/>
            </p:cNvGrpSpPr>
            <p:nvPr/>
          </p:nvGrpSpPr>
          <p:grpSpPr bwMode="auto">
            <a:xfrm>
              <a:off x="43956" y="3911620"/>
              <a:ext cx="3599318" cy="2682677"/>
              <a:chOff x="329740" y="3911620"/>
              <a:chExt cx="3599318" cy="2682677"/>
            </a:xfrm>
          </p:grpSpPr>
          <p:grpSp>
            <p:nvGrpSpPr>
              <p:cNvPr id="155723" name="Группа 63"/>
              <p:cNvGrpSpPr>
                <a:grpSpLocks/>
              </p:cNvGrpSpPr>
              <p:nvPr/>
            </p:nvGrpSpPr>
            <p:grpSpPr bwMode="auto">
              <a:xfrm>
                <a:off x="1385888" y="3911620"/>
                <a:ext cx="2543170" cy="2374900"/>
                <a:chOff x="1385888" y="3911620"/>
                <a:chExt cx="2543170" cy="2374900"/>
              </a:xfrm>
            </p:grpSpPr>
            <p:grpSp>
              <p:nvGrpSpPr>
                <p:cNvPr id="155727" name="Group 3"/>
                <p:cNvGrpSpPr>
                  <a:grpSpLocks/>
                </p:cNvGrpSpPr>
                <p:nvPr/>
              </p:nvGrpSpPr>
              <p:grpSpPr bwMode="auto">
                <a:xfrm>
                  <a:off x="1499870" y="3911620"/>
                  <a:ext cx="1754505" cy="2374900"/>
                  <a:chOff x="3025" y="4040"/>
                  <a:chExt cx="2763" cy="3740"/>
                </a:xfrm>
              </p:grpSpPr>
              <p:sp>
                <p:nvSpPr>
                  <p:cNvPr id="155728" name="Text 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5" y="7236"/>
                    <a:ext cx="576" cy="5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П</a:t>
                    </a:r>
                    <a:r>
                      <a:rPr lang="en-US" sz="1200" b="1" baseline="-25000">
                        <a:latin typeface="Times New Roman" pitchFamily="18" charset="0"/>
                      </a:rPr>
                      <a:t>1</a:t>
                    </a:r>
                    <a:r>
                      <a:rPr lang="ru-RU" sz="1200"/>
                      <a:t>     </a:t>
                    </a:r>
                    <a:endParaRPr lang="ru-RU"/>
                  </a:p>
                </p:txBody>
              </p:sp>
              <p:sp>
                <p:nvSpPr>
                  <p:cNvPr id="155729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25" y="4630"/>
                    <a:ext cx="582" cy="4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О</a:t>
                    </a:r>
                    <a:r>
                      <a:rPr lang="ru-RU" sz="1200">
                        <a:sym typeface="Symbol" pitchFamily="18" charset="2"/>
                      </a:rPr>
                      <a:t></a:t>
                    </a:r>
                    <a:r>
                      <a:rPr lang="ru-RU" sz="1200"/>
                      <a:t>        </a:t>
                    </a:r>
                    <a:endParaRPr lang="ru-RU"/>
                  </a:p>
                </p:txBody>
              </p:sp>
              <p:sp>
                <p:nvSpPr>
                  <p:cNvPr id="155730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13" y="4730"/>
                    <a:ext cx="829" cy="5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55731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63" y="7220"/>
                    <a:ext cx="540" cy="3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А</a:t>
                    </a:r>
                    <a:r>
                      <a:rPr lang="ru-RU" sz="1200"/>
                      <a:t>     </a:t>
                    </a:r>
                    <a:endParaRPr lang="ru-RU"/>
                  </a:p>
                </p:txBody>
              </p:sp>
              <p:sp>
                <p:nvSpPr>
                  <p:cNvPr id="155732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4" y="6860"/>
                    <a:ext cx="576" cy="5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О</a:t>
                    </a:r>
                    <a:r>
                      <a:rPr lang="ru-RU" sz="1200"/>
                      <a:t>     </a:t>
                    </a:r>
                    <a:endParaRPr lang="ru-RU"/>
                  </a:p>
                </p:txBody>
              </p:sp>
              <p:sp>
                <p:nvSpPr>
                  <p:cNvPr id="155733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13" y="4040"/>
                    <a:ext cx="730" cy="4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П</a:t>
                    </a:r>
                    <a:r>
                      <a:rPr lang="en-US" sz="1200" b="1" baseline="-25000">
                        <a:latin typeface="Times New Roman" pitchFamily="18" charset="0"/>
                      </a:rPr>
                      <a:t>1</a:t>
                    </a:r>
                    <a:r>
                      <a:rPr lang="ru-RU" sz="1200">
                        <a:sym typeface="Symbol" pitchFamily="18" charset="2"/>
                      </a:rPr>
                      <a:t></a:t>
                    </a:r>
                    <a:r>
                      <a:rPr lang="ru-RU" sz="1200"/>
                      <a:t>        </a:t>
                    </a:r>
                    <a:endParaRPr lang="ru-RU"/>
                  </a:p>
                </p:txBody>
              </p:sp>
              <p:sp>
                <p:nvSpPr>
                  <p:cNvPr id="155734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53" y="4047"/>
                    <a:ext cx="582" cy="4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ru-RU" sz="1200" b="1">
                        <a:latin typeface="Times New Roman" pitchFamily="18" charset="0"/>
                      </a:rPr>
                      <a:t>А</a:t>
                    </a:r>
                    <a:r>
                      <a:rPr lang="ru-RU" sz="1200">
                        <a:sym typeface="Symbol" pitchFamily="18" charset="2"/>
                      </a:rPr>
                      <a:t></a:t>
                    </a:r>
                    <a:r>
                      <a:rPr lang="ru-RU" sz="1200"/>
                      <a:t>        </a:t>
                    </a:r>
                    <a:endParaRPr lang="ru-RU"/>
                  </a:p>
                </p:txBody>
              </p:sp>
              <p:sp>
                <p:nvSpPr>
                  <p:cNvPr id="155735" name="Line 11"/>
                  <p:cNvSpPr>
                    <a:spLocks noChangeShapeType="1"/>
                  </p:cNvSpPr>
                  <p:nvPr/>
                </p:nvSpPr>
                <p:spPr bwMode="auto">
                  <a:xfrm rot="19295891" flipV="1">
                    <a:off x="3484" y="4400"/>
                    <a:ext cx="2304" cy="2899"/>
                  </a:xfrm>
                  <a:prstGeom prst="line">
                    <a:avLst/>
                  </a:prstGeom>
                  <a:noFill/>
                  <a:ln w="15875">
                    <a:solidFill>
                      <a:srgbClr val="C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36" name="Line 12"/>
                  <p:cNvSpPr>
                    <a:spLocks noChangeShapeType="1"/>
                  </p:cNvSpPr>
                  <p:nvPr/>
                </p:nvSpPr>
                <p:spPr bwMode="auto">
                  <a:xfrm rot="19295891" flipV="1">
                    <a:off x="4078" y="5173"/>
                    <a:ext cx="1122" cy="141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37" name="Line 13"/>
                  <p:cNvSpPr>
                    <a:spLocks noChangeShapeType="1"/>
                  </p:cNvSpPr>
                  <p:nvPr/>
                </p:nvSpPr>
                <p:spPr bwMode="auto">
                  <a:xfrm rot="19295891" flipV="1">
                    <a:off x="4137" y="4621"/>
                    <a:ext cx="1" cy="305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38" name="Line 14"/>
                  <p:cNvSpPr>
                    <a:spLocks noChangeShapeType="1"/>
                  </p:cNvSpPr>
                  <p:nvPr/>
                </p:nvSpPr>
                <p:spPr bwMode="auto">
                  <a:xfrm rot="19295891" flipV="1">
                    <a:off x="4190" y="5494"/>
                    <a:ext cx="1" cy="144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39" name="Line 15"/>
                  <p:cNvSpPr>
                    <a:spLocks noChangeShapeType="1"/>
                  </p:cNvSpPr>
                  <p:nvPr/>
                </p:nvSpPr>
                <p:spPr bwMode="auto">
                  <a:xfrm rot="-2304109">
                    <a:off x="4514" y="6421"/>
                    <a:ext cx="1152" cy="1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0" name="Line 16"/>
                  <p:cNvSpPr>
                    <a:spLocks noChangeShapeType="1"/>
                  </p:cNvSpPr>
                  <p:nvPr/>
                </p:nvSpPr>
                <p:spPr bwMode="auto">
                  <a:xfrm rot="-2304109">
                    <a:off x="3844" y="5365"/>
                    <a:ext cx="72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1" name="Line 17"/>
                  <p:cNvSpPr>
                    <a:spLocks noChangeShapeType="1"/>
                  </p:cNvSpPr>
                  <p:nvPr/>
                </p:nvSpPr>
                <p:spPr bwMode="auto">
                  <a:xfrm rot="-2304109" flipH="1" flipV="1">
                    <a:off x="4720" y="5773"/>
                    <a:ext cx="72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2" name="Line 18"/>
                  <p:cNvSpPr>
                    <a:spLocks noChangeShapeType="1"/>
                  </p:cNvSpPr>
                  <p:nvPr/>
                </p:nvSpPr>
                <p:spPr bwMode="auto">
                  <a:xfrm rot="19355891" flipV="1">
                    <a:off x="4307" y="5783"/>
                    <a:ext cx="669" cy="879"/>
                  </a:xfrm>
                  <a:prstGeom prst="line">
                    <a:avLst/>
                  </a:prstGeom>
                  <a:noFill/>
                  <a:ln w="31750">
                    <a:solidFill>
                      <a:srgbClr val="0000FF"/>
                    </a:solidFill>
                    <a:prstDash val="dash"/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3" name="Line 19"/>
                  <p:cNvSpPr>
                    <a:spLocks noChangeShapeType="1"/>
                  </p:cNvSpPr>
                  <p:nvPr/>
                </p:nvSpPr>
                <p:spPr bwMode="auto">
                  <a:xfrm rot="19175891" flipV="1">
                    <a:off x="4426" y="6158"/>
                    <a:ext cx="432" cy="505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prstDash val="dash"/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4" name="Arc 22"/>
                  <p:cNvSpPr>
                    <a:spLocks/>
                  </p:cNvSpPr>
                  <p:nvPr/>
                </p:nvSpPr>
                <p:spPr bwMode="auto">
                  <a:xfrm rot="-4947248">
                    <a:off x="4443" y="6370"/>
                    <a:ext cx="152" cy="14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152 w 21600"/>
                      <a:gd name="T3" fmla="*/ 149 h 21600"/>
                      <a:gd name="T4" fmla="*/ 0 w 21600"/>
                      <a:gd name="T5" fmla="*/ 149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5745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83" y="5960"/>
                    <a:ext cx="434" cy="5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400" i="1">
                        <a:latin typeface="Times New Roman" pitchFamily="18" charset="0"/>
                        <a:sym typeface="Symbol" pitchFamily="18" charset="2"/>
                      </a:rPr>
                      <a:t></a:t>
                    </a:r>
                    <a:endParaRPr lang="ru-RU"/>
                  </a:p>
                </p:txBody>
              </p:sp>
            </p:grpSp>
            <p:graphicFrame>
              <p:nvGraphicFramePr>
                <p:cNvPr id="155673" name="Object 25"/>
                <p:cNvGraphicFramePr>
                  <a:graphicFrameLocks noChangeAspect="1"/>
                </p:cNvGraphicFramePr>
                <p:nvPr/>
              </p:nvGraphicFramePr>
              <p:xfrm>
                <a:off x="2949571" y="4882474"/>
                <a:ext cx="979487" cy="304800"/>
              </p:xfrm>
              <a:graphic>
                <a:graphicData uri="http://schemas.openxmlformats.org/presentationml/2006/ole">
                  <p:oleObj spid="_x0000_s155683" name="Формула" r:id="rId7" imgW="18288000" imgH="5791200" progId="Equation.3">
                    <p:embed/>
                  </p:oleObj>
                </a:graphicData>
              </a:graphic>
            </p:graphicFrame>
            <p:graphicFrame>
              <p:nvGraphicFramePr>
                <p:cNvPr id="155675" name="Object 27"/>
                <p:cNvGraphicFramePr>
                  <a:graphicFrameLocks noChangeAspect="1"/>
                </p:cNvGraphicFramePr>
                <p:nvPr/>
              </p:nvGraphicFramePr>
              <p:xfrm>
                <a:off x="1385888" y="4643438"/>
                <a:ext cx="962025" cy="304800"/>
              </p:xfrm>
              <a:graphic>
                <a:graphicData uri="http://schemas.openxmlformats.org/presentationml/2006/ole">
                  <p:oleObj spid="_x0000_s155684" name="Формула" r:id="rId8" imgW="17983200" imgH="5791200" progId="Equation.3">
                    <p:embed/>
                  </p:oleObj>
                </a:graphicData>
              </a:graphic>
            </p:graphicFrame>
          </p:grpSp>
          <p:graphicFrame>
            <p:nvGraphicFramePr>
              <p:cNvPr id="155679" name="Object 31"/>
              <p:cNvGraphicFramePr>
                <a:graphicFrameLocks noChangeAspect="1"/>
              </p:cNvGraphicFramePr>
              <p:nvPr/>
            </p:nvGraphicFramePr>
            <p:xfrm>
              <a:off x="2571735" y="4429132"/>
              <a:ext cx="520445" cy="404790"/>
            </p:xfrm>
            <a:graphic>
              <a:graphicData uri="http://schemas.openxmlformats.org/presentationml/2006/ole">
                <p:oleObj spid="_x0000_s155685" name="Формула" r:id="rId9" imgW="8229600" imgH="6400800" progId="Equation.3">
                  <p:embed/>
                </p:oleObj>
              </a:graphicData>
            </a:graphic>
          </p:graphicFrame>
          <p:sp>
            <p:nvSpPr>
              <p:cNvPr id="155724" name="AutoShape 27"/>
              <p:cNvSpPr>
                <a:spLocks noChangeArrowheads="1"/>
              </p:cNvSpPr>
              <p:nvPr/>
            </p:nvSpPr>
            <p:spPr bwMode="auto">
              <a:xfrm>
                <a:off x="571472" y="5637072"/>
                <a:ext cx="642942" cy="292258"/>
              </a:xfrm>
              <a:custGeom>
                <a:avLst/>
                <a:gdLst>
                  <a:gd name="T0" fmla="*/ 192703995 w 21600"/>
                  <a:gd name="T1" fmla="*/ 0 h 21600"/>
                  <a:gd name="T2" fmla="*/ 0 w 21600"/>
                  <a:gd name="T3" fmla="*/ 6536363 h 21600"/>
                  <a:gd name="T4" fmla="*/ 192703995 w 21600"/>
                  <a:gd name="T5" fmla="*/ 13072726 h 21600"/>
                  <a:gd name="T6" fmla="*/ 256938699 w 21600"/>
                  <a:gd name="T7" fmla="*/ 6536363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5725" name="Rectangle 25"/>
              <p:cNvSpPr>
                <a:spLocks noChangeArrowheads="1"/>
              </p:cNvSpPr>
              <p:nvPr/>
            </p:nvSpPr>
            <p:spPr bwMode="auto">
              <a:xfrm>
                <a:off x="357190" y="5274246"/>
                <a:ext cx="14287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b="1" i="1">
                    <a:solidFill>
                      <a:srgbClr val="C00000"/>
                    </a:solidFill>
                    <a:latin typeface="Constantia" pitchFamily="18" charset="0"/>
                  </a:rPr>
                  <a:t>maximum</a:t>
                </a:r>
                <a:endParaRPr lang="ru-RU" b="1" i="1">
                  <a:solidFill>
                    <a:srgbClr val="C00000"/>
                  </a:solidFill>
                  <a:latin typeface="Constantia" pitchFamily="18" charset="0"/>
                </a:endParaRPr>
              </a:p>
            </p:txBody>
          </p:sp>
          <p:sp>
            <p:nvSpPr>
              <p:cNvPr id="155726" name="Rectangle 25"/>
              <p:cNvSpPr>
                <a:spLocks noChangeArrowheads="1"/>
              </p:cNvSpPr>
              <p:nvPr/>
            </p:nvSpPr>
            <p:spPr bwMode="auto">
              <a:xfrm>
                <a:off x="329740" y="6286520"/>
                <a:ext cx="278608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1400" b="1" i="1" dirty="0">
                    <a:solidFill>
                      <a:srgbClr val="C00000"/>
                    </a:solidFill>
                    <a:latin typeface="Constantia" pitchFamily="18" charset="0"/>
                  </a:rPr>
                  <a:t>Для данной длины волны </a:t>
                </a:r>
                <a:r>
                  <a:rPr lang="ru-RU" sz="1400" b="1" i="1" dirty="0">
                    <a:solidFill>
                      <a:srgbClr val="C00000"/>
                    </a:solidFill>
                    <a:latin typeface="Constantia" pitchFamily="18" charset="0"/>
                    <a:sym typeface="Symbol" pitchFamily="18" charset="2"/>
                  </a:rPr>
                  <a:t></a:t>
                </a:r>
                <a:r>
                  <a:rPr lang="ru-RU" sz="1400" b="1" baseline="-25000" dirty="0">
                    <a:solidFill>
                      <a:srgbClr val="C00000"/>
                    </a:solidFill>
                    <a:latin typeface="Constantia" pitchFamily="18" charset="0"/>
                    <a:sym typeface="Symbol" pitchFamily="18" charset="2"/>
                  </a:rPr>
                  <a:t>01</a:t>
                </a:r>
                <a:endParaRPr lang="ru-RU" sz="1400" b="1" dirty="0">
                  <a:solidFill>
                    <a:srgbClr val="C00000"/>
                  </a:solidFill>
                  <a:latin typeface="Constantia" pitchFamily="18" charset="0"/>
                </a:endParaRPr>
              </a:p>
            </p:txBody>
          </p:sp>
        </p:grpSp>
        <p:sp>
          <p:nvSpPr>
            <p:cNvPr id="155722" name="Text Box 12"/>
            <p:cNvSpPr txBox="1">
              <a:spLocks noChangeArrowheads="1"/>
            </p:cNvSpPr>
            <p:nvPr/>
          </p:nvSpPr>
          <p:spPr bwMode="auto">
            <a:xfrm>
              <a:off x="785786" y="5845750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i="1">
                  <a:latin typeface="Times New Roman" pitchFamily="18" charset="0"/>
                  <a:sym typeface="Symbol" pitchFamily="18" charset="2"/>
                </a:rPr>
                <a:t> = m</a:t>
              </a:r>
              <a:r>
                <a:rPr lang="ru-RU" b="1" baseline="-25000">
                  <a:latin typeface="Constantia" pitchFamily="18" charset="0"/>
                  <a:sym typeface="Symbol" pitchFamily="18" charset="2"/>
                </a:rPr>
                <a:t> 01</a:t>
              </a:r>
              <a:endParaRPr lang="en-US" i="1">
                <a:sym typeface="Symbol" pitchFamily="18" charset="2"/>
              </a:endParaRPr>
            </a:p>
          </p:txBody>
        </p:sp>
      </p:grpSp>
      <p:grpSp>
        <p:nvGrpSpPr>
          <p:cNvPr id="155774" name="Group 126"/>
          <p:cNvGrpSpPr>
            <a:grpSpLocks/>
          </p:cNvGrpSpPr>
          <p:nvPr/>
        </p:nvGrpSpPr>
        <p:grpSpPr bwMode="auto">
          <a:xfrm>
            <a:off x="3370263" y="4149725"/>
            <a:ext cx="2786062" cy="2541588"/>
            <a:chOff x="2123" y="2614"/>
            <a:chExt cx="1755" cy="1601"/>
          </a:xfrm>
        </p:grpSpPr>
        <p:grpSp>
          <p:nvGrpSpPr>
            <p:cNvPr id="155702" name="Group 3"/>
            <p:cNvGrpSpPr>
              <a:grpSpLocks/>
            </p:cNvGrpSpPr>
            <p:nvPr/>
          </p:nvGrpSpPr>
          <p:grpSpPr bwMode="auto">
            <a:xfrm>
              <a:off x="2123" y="2614"/>
              <a:ext cx="973" cy="1601"/>
              <a:chOff x="3484" y="4730"/>
              <a:chExt cx="2432" cy="4002"/>
            </a:xfrm>
          </p:grpSpPr>
          <p:sp>
            <p:nvSpPr>
              <p:cNvPr id="155704" name="Text Box 4"/>
              <p:cNvSpPr txBox="1">
                <a:spLocks noChangeArrowheads="1"/>
              </p:cNvSpPr>
              <p:nvPr/>
            </p:nvSpPr>
            <p:spPr bwMode="auto">
              <a:xfrm>
                <a:off x="4155" y="8188"/>
                <a:ext cx="576" cy="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П</a:t>
                </a:r>
                <a:r>
                  <a:rPr lang="en-US" sz="1200" b="1" baseline="-25000">
                    <a:latin typeface="Times New Roman" pitchFamily="18" charset="0"/>
                  </a:rPr>
                  <a:t>1</a:t>
                </a:r>
                <a:r>
                  <a:rPr lang="ru-RU" sz="1200"/>
                  <a:t>     </a:t>
                </a:r>
                <a:endParaRPr lang="ru-RU"/>
              </a:p>
            </p:txBody>
          </p:sp>
          <p:sp>
            <p:nvSpPr>
              <p:cNvPr id="155705" name="Text Box 5"/>
              <p:cNvSpPr txBox="1">
                <a:spLocks noChangeArrowheads="1"/>
              </p:cNvSpPr>
              <p:nvPr/>
            </p:nvSpPr>
            <p:spPr bwMode="auto">
              <a:xfrm>
                <a:off x="3640" y="5598"/>
                <a:ext cx="582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О</a:t>
                </a:r>
                <a:r>
                  <a:rPr lang="ru-RU" sz="1200">
                    <a:sym typeface="Symbol" pitchFamily="18" charset="2"/>
                  </a:rPr>
                  <a:t></a:t>
                </a:r>
                <a:r>
                  <a:rPr lang="ru-RU" sz="1200"/>
                  <a:t>        </a:t>
                </a:r>
                <a:endParaRPr lang="ru-RU"/>
              </a:p>
            </p:txBody>
          </p:sp>
          <p:sp>
            <p:nvSpPr>
              <p:cNvPr id="155706" name="Text Box 6"/>
              <p:cNvSpPr txBox="1">
                <a:spLocks noChangeArrowheads="1"/>
              </p:cNvSpPr>
              <p:nvPr/>
            </p:nvSpPr>
            <p:spPr bwMode="auto">
              <a:xfrm>
                <a:off x="4614" y="4730"/>
                <a:ext cx="290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5707" name="Text Box 7"/>
              <p:cNvSpPr txBox="1">
                <a:spLocks noChangeArrowheads="1"/>
              </p:cNvSpPr>
              <p:nvPr/>
            </p:nvSpPr>
            <p:spPr bwMode="auto">
              <a:xfrm>
                <a:off x="4563" y="8183"/>
                <a:ext cx="540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А</a:t>
                </a:r>
                <a:r>
                  <a:rPr lang="ru-RU" sz="1200"/>
                  <a:t>     </a:t>
                </a:r>
                <a:endParaRPr lang="ru-RU"/>
              </a:p>
            </p:txBody>
          </p:sp>
          <p:sp>
            <p:nvSpPr>
              <p:cNvPr id="155708" name="Text Box 8"/>
              <p:cNvSpPr txBox="1">
                <a:spLocks noChangeArrowheads="1"/>
              </p:cNvSpPr>
              <p:nvPr/>
            </p:nvSpPr>
            <p:spPr bwMode="auto">
              <a:xfrm>
                <a:off x="5340" y="8011"/>
                <a:ext cx="576" cy="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О</a:t>
                </a:r>
                <a:r>
                  <a:rPr lang="ru-RU" sz="1200"/>
                  <a:t>     </a:t>
                </a:r>
                <a:endParaRPr lang="ru-RU"/>
              </a:p>
            </p:txBody>
          </p:sp>
          <p:sp>
            <p:nvSpPr>
              <p:cNvPr id="155709" name="Text Box 9"/>
              <p:cNvSpPr txBox="1">
                <a:spLocks noChangeArrowheads="1"/>
              </p:cNvSpPr>
              <p:nvPr/>
            </p:nvSpPr>
            <p:spPr bwMode="auto">
              <a:xfrm>
                <a:off x="4113" y="5085"/>
                <a:ext cx="730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П</a:t>
                </a:r>
                <a:r>
                  <a:rPr lang="en-US" sz="1200" b="1" baseline="-25000">
                    <a:latin typeface="Times New Roman" pitchFamily="18" charset="0"/>
                  </a:rPr>
                  <a:t>1</a:t>
                </a:r>
                <a:r>
                  <a:rPr lang="ru-RU" sz="1200">
                    <a:sym typeface="Symbol" pitchFamily="18" charset="2"/>
                  </a:rPr>
                  <a:t></a:t>
                </a:r>
                <a:r>
                  <a:rPr lang="ru-RU" sz="1200"/>
                  <a:t>        </a:t>
                </a:r>
                <a:endParaRPr lang="ru-RU"/>
              </a:p>
            </p:txBody>
          </p:sp>
          <p:sp>
            <p:nvSpPr>
              <p:cNvPr id="155710" name="Text Box 10"/>
              <p:cNvSpPr txBox="1">
                <a:spLocks noChangeArrowheads="1"/>
              </p:cNvSpPr>
              <p:nvPr/>
            </p:nvSpPr>
            <p:spPr bwMode="auto">
              <a:xfrm>
                <a:off x="4553" y="5085"/>
                <a:ext cx="582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>
                    <a:latin typeface="Times New Roman" pitchFamily="18" charset="0"/>
                  </a:rPr>
                  <a:t>А</a:t>
                </a:r>
                <a:r>
                  <a:rPr lang="ru-RU" sz="1200">
                    <a:sym typeface="Symbol" pitchFamily="18" charset="2"/>
                  </a:rPr>
                  <a:t></a:t>
                </a:r>
                <a:r>
                  <a:rPr lang="ru-RU" sz="1200"/>
                  <a:t>        </a:t>
                </a:r>
                <a:endParaRPr lang="ru-RU"/>
              </a:p>
            </p:txBody>
          </p:sp>
          <p:sp>
            <p:nvSpPr>
              <p:cNvPr id="155711" name="Line 11"/>
              <p:cNvSpPr>
                <a:spLocks noChangeShapeType="1"/>
              </p:cNvSpPr>
              <p:nvPr/>
            </p:nvSpPr>
            <p:spPr bwMode="auto">
              <a:xfrm rot="19295891" flipV="1">
                <a:off x="3484" y="5265"/>
                <a:ext cx="2304" cy="2899"/>
              </a:xfrm>
              <a:prstGeom prst="line">
                <a:avLst/>
              </a:prstGeom>
              <a:noFill/>
              <a:ln w="15875">
                <a:solidFill>
                  <a:srgbClr val="C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2" name="Line 13"/>
              <p:cNvSpPr>
                <a:spLocks noChangeShapeType="1"/>
              </p:cNvSpPr>
              <p:nvPr/>
            </p:nvSpPr>
            <p:spPr bwMode="auto">
              <a:xfrm rot="19295891" flipV="1">
                <a:off x="4937" y="5619"/>
                <a:ext cx="1" cy="305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3" name="Line 14"/>
              <p:cNvSpPr>
                <a:spLocks noChangeShapeType="1"/>
              </p:cNvSpPr>
              <p:nvPr/>
            </p:nvSpPr>
            <p:spPr bwMode="auto">
              <a:xfrm rot="8495891" flipV="1">
                <a:off x="5087" y="6623"/>
                <a:ext cx="1" cy="144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4" name="Line 15"/>
              <p:cNvSpPr>
                <a:spLocks noChangeShapeType="1"/>
              </p:cNvSpPr>
              <p:nvPr/>
            </p:nvSpPr>
            <p:spPr bwMode="auto">
              <a:xfrm rot="-2304109">
                <a:off x="4514" y="6421"/>
                <a:ext cx="1152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5" name="Line 16"/>
              <p:cNvSpPr>
                <a:spLocks noChangeShapeType="1"/>
              </p:cNvSpPr>
              <p:nvPr/>
            </p:nvSpPr>
            <p:spPr bwMode="auto">
              <a:xfrm rot="-2304109">
                <a:off x="4740" y="7602"/>
                <a:ext cx="72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6" name="Line 17"/>
              <p:cNvSpPr>
                <a:spLocks noChangeShapeType="1"/>
              </p:cNvSpPr>
              <p:nvPr/>
            </p:nvSpPr>
            <p:spPr bwMode="auto">
              <a:xfrm rot="-2304109" flipH="1" flipV="1">
                <a:off x="4720" y="5773"/>
                <a:ext cx="72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7" name="Line 18"/>
              <p:cNvSpPr>
                <a:spLocks noChangeShapeType="1"/>
              </p:cNvSpPr>
              <p:nvPr/>
            </p:nvSpPr>
            <p:spPr bwMode="auto">
              <a:xfrm rot="8555891" flipV="1">
                <a:off x="4307" y="6899"/>
                <a:ext cx="669" cy="879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8" name="Line 19"/>
              <p:cNvSpPr>
                <a:spLocks noChangeShapeType="1"/>
              </p:cNvSpPr>
              <p:nvPr/>
            </p:nvSpPr>
            <p:spPr bwMode="auto">
              <a:xfrm rot="19175891" flipV="1">
                <a:off x="4426" y="6158"/>
                <a:ext cx="432" cy="505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9" name="Arc 22"/>
              <p:cNvSpPr>
                <a:spLocks/>
              </p:cNvSpPr>
              <p:nvPr/>
            </p:nvSpPr>
            <p:spPr bwMode="auto">
              <a:xfrm rot="-4947248">
                <a:off x="4443" y="6370"/>
                <a:ext cx="152" cy="149"/>
              </a:xfrm>
              <a:custGeom>
                <a:avLst/>
                <a:gdLst>
                  <a:gd name="T0" fmla="*/ 0 w 21600"/>
                  <a:gd name="T1" fmla="*/ 0 h 21600"/>
                  <a:gd name="T2" fmla="*/ 152 w 21600"/>
                  <a:gd name="T3" fmla="*/ 149 h 21600"/>
                  <a:gd name="T4" fmla="*/ 0 w 21600"/>
                  <a:gd name="T5" fmla="*/ 14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20" name="Text Box 23"/>
              <p:cNvSpPr txBox="1">
                <a:spLocks noChangeArrowheads="1"/>
              </p:cNvSpPr>
              <p:nvPr/>
            </p:nvSpPr>
            <p:spPr bwMode="auto">
              <a:xfrm>
                <a:off x="4183" y="5960"/>
                <a:ext cx="434" cy="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i="1">
                    <a:latin typeface="Times New Roman" pitchFamily="18" charset="0"/>
                    <a:sym typeface="Symbol" pitchFamily="18" charset="2"/>
                  </a:rPr>
                  <a:t></a:t>
                </a:r>
                <a:endParaRPr lang="ru-RU"/>
              </a:p>
            </p:txBody>
          </p:sp>
        </p:grpSp>
        <p:graphicFrame>
          <p:nvGraphicFramePr>
            <p:cNvPr id="155676" name="Object 28"/>
            <p:cNvGraphicFramePr>
              <a:graphicFrameLocks noChangeAspect="1"/>
            </p:cNvGraphicFramePr>
            <p:nvPr/>
          </p:nvGraphicFramePr>
          <p:xfrm>
            <a:off x="2853" y="2974"/>
            <a:ext cx="617" cy="192"/>
          </p:xfrm>
          <a:graphic>
            <a:graphicData uri="http://schemas.openxmlformats.org/presentationml/2006/ole">
              <p:oleObj spid="_x0000_s155686" name="Формула" r:id="rId10" imgW="18288000" imgH="5791200" progId="Equation.3">
                <p:embed/>
              </p:oleObj>
            </a:graphicData>
          </a:graphic>
        </p:graphicFrame>
        <p:graphicFrame>
          <p:nvGraphicFramePr>
            <p:cNvPr id="155677" name="Object 29"/>
            <p:cNvGraphicFramePr>
              <a:graphicFrameLocks noChangeAspect="1"/>
            </p:cNvGraphicFramePr>
            <p:nvPr/>
          </p:nvGraphicFramePr>
          <p:xfrm>
            <a:off x="2975" y="3739"/>
            <a:ext cx="606" cy="192"/>
          </p:xfrm>
          <a:graphic>
            <a:graphicData uri="http://schemas.openxmlformats.org/presentationml/2006/ole">
              <p:oleObj spid="_x0000_s155687" name="Формула" r:id="rId11" imgW="17983200" imgH="5791200" progId="Equation.3">
                <p:embed/>
              </p:oleObj>
            </a:graphicData>
          </a:graphic>
        </p:graphicFrame>
        <p:sp>
          <p:nvSpPr>
            <p:cNvPr id="155703" name="Line 30"/>
            <p:cNvSpPr>
              <a:spLocks noChangeShapeType="1"/>
            </p:cNvSpPr>
            <p:nvPr/>
          </p:nvSpPr>
          <p:spPr bwMode="auto">
            <a:xfrm>
              <a:off x="2585" y="3445"/>
              <a:ext cx="1" cy="15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155681" name="Object 33"/>
            <p:cNvGraphicFramePr>
              <a:graphicFrameLocks noChangeAspect="1"/>
            </p:cNvGraphicFramePr>
            <p:nvPr/>
          </p:nvGraphicFramePr>
          <p:xfrm>
            <a:off x="2200" y="3385"/>
            <a:ext cx="337" cy="278"/>
          </p:xfrm>
          <a:graphic>
            <a:graphicData uri="http://schemas.openxmlformats.org/presentationml/2006/ole">
              <p:oleObj spid="_x0000_s155688" name="Формула" r:id="rId12" imgW="7010400" imgH="5791200" progId="Equation.3">
                <p:embed/>
              </p:oleObj>
            </a:graphicData>
          </a:graphic>
        </p:graphicFrame>
        <p:sp>
          <p:nvSpPr>
            <p:cNvPr id="155701" name="Rectangle 25"/>
            <p:cNvSpPr>
              <a:spLocks noChangeArrowheads="1"/>
            </p:cNvSpPr>
            <p:nvPr/>
          </p:nvSpPr>
          <p:spPr bwMode="auto">
            <a:xfrm>
              <a:off x="2888" y="2640"/>
              <a:ext cx="90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i="1">
                  <a:solidFill>
                    <a:srgbClr val="C00000"/>
                  </a:solidFill>
                  <a:latin typeface="Constantia" pitchFamily="18" charset="0"/>
                </a:rPr>
                <a:t>minimum</a:t>
              </a:r>
              <a:endParaRPr lang="ru-RU" b="1" i="1">
                <a:solidFill>
                  <a:srgbClr val="C00000"/>
                </a:solidFill>
                <a:latin typeface="Constantia" pitchFamily="18" charset="0"/>
              </a:endParaRPr>
            </a:p>
          </p:txBody>
        </p:sp>
        <p:sp>
          <p:nvSpPr>
            <p:cNvPr id="155699" name="Text Box 12"/>
            <p:cNvSpPr txBox="1">
              <a:spLocks noChangeArrowheads="1"/>
            </p:cNvSpPr>
            <p:nvPr/>
          </p:nvSpPr>
          <p:spPr bwMode="auto">
            <a:xfrm>
              <a:off x="2843" y="3360"/>
              <a:ext cx="10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i="1" dirty="0">
                  <a:latin typeface="Times New Roman" pitchFamily="18" charset="0"/>
                  <a:sym typeface="Symbol" pitchFamily="18" charset="2"/>
                </a:rPr>
                <a:t> = </a:t>
              </a:r>
              <a:r>
                <a:rPr lang="en-US" dirty="0">
                  <a:latin typeface="Times New Roman" pitchFamily="18" charset="0"/>
                  <a:sym typeface="Symbol" pitchFamily="18" charset="2"/>
                </a:rPr>
                <a:t>(</a:t>
              </a:r>
              <a:r>
                <a:rPr lang="en-US" i="1" dirty="0">
                  <a:latin typeface="Times New Roman" pitchFamily="18" charset="0"/>
                  <a:sym typeface="Symbol" pitchFamily="18" charset="2"/>
                </a:rPr>
                <a:t>m+</a:t>
              </a:r>
              <a:r>
                <a:rPr lang="en-US" sz="1400" dirty="0">
                  <a:latin typeface="Times New Roman" pitchFamily="18" charset="0"/>
                  <a:sym typeface="Symbol" pitchFamily="18" charset="2"/>
                </a:rPr>
                <a:t>1/2</a:t>
              </a:r>
              <a:r>
                <a:rPr lang="en-US" dirty="0">
                  <a:latin typeface="Times New Roman" pitchFamily="18" charset="0"/>
                  <a:sym typeface="Symbol" pitchFamily="18" charset="2"/>
                </a:rPr>
                <a:t>)</a:t>
              </a:r>
              <a:r>
                <a:rPr lang="en-US" i="1" dirty="0">
                  <a:latin typeface="Times New Roman" pitchFamily="18" charset="0"/>
                  <a:sym typeface="Symbol" pitchFamily="18" charset="2"/>
                </a:rPr>
                <a:t></a:t>
              </a:r>
              <a:r>
                <a:rPr lang="ru-RU" b="1" baseline="-25000" dirty="0">
                  <a:latin typeface="Constantia" pitchFamily="18" charset="0"/>
                  <a:sym typeface="Symbol" pitchFamily="18" charset="2"/>
                </a:rPr>
                <a:t> 0</a:t>
              </a:r>
              <a:r>
                <a:rPr lang="en-US" b="1" baseline="-25000" dirty="0">
                  <a:latin typeface="Constantia" pitchFamily="18" charset="0"/>
                  <a:sym typeface="Symbol" pitchFamily="18" charset="2"/>
                </a:rPr>
                <a:t>2</a:t>
              </a:r>
              <a:endParaRPr lang="en-US" i="1" dirty="0">
                <a:sym typeface="Symbol" pitchFamily="18" charset="2"/>
              </a:endParaRPr>
            </a:p>
          </p:txBody>
        </p:sp>
      </p:grpSp>
      <p:sp>
        <p:nvSpPr>
          <p:cNvPr id="14342" name="AutoShape 564"/>
          <p:cNvSpPr>
            <a:spLocks noChangeArrowheads="1"/>
          </p:cNvSpPr>
          <p:nvPr/>
        </p:nvSpPr>
        <p:spPr bwMode="auto">
          <a:xfrm>
            <a:off x="2593975" y="6284913"/>
            <a:ext cx="5578475" cy="506412"/>
          </a:xfrm>
          <a:prstGeom prst="curvedUpArrow">
            <a:avLst>
              <a:gd name="adj1" fmla="val 47021"/>
              <a:gd name="adj2" fmla="val 183697"/>
              <a:gd name="adj3" fmla="val 407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43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12"/>
          <p:cNvSpPr txBox="1">
            <a:spLocks noChangeArrowheads="1"/>
          </p:cNvSpPr>
          <p:nvPr/>
        </p:nvSpPr>
        <p:spPr bwMode="auto">
          <a:xfrm>
            <a:off x="5715008" y="2924175"/>
            <a:ext cx="26432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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= 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3200" i="1" baseline="-250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e</a:t>
            </a:r>
            <a:r>
              <a:rPr lang="ru-RU" sz="3200" i="1" baseline="-250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dirty="0"/>
              <a:t>–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3200" i="1" baseline="-250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)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h</a:t>
            </a:r>
            <a:endParaRPr lang="en-US" sz="3200" dirty="0">
              <a:sym typeface="Symbol" pitchFamily="18" charset="2"/>
            </a:endParaRPr>
          </a:p>
        </p:txBody>
      </p:sp>
      <p:sp>
        <p:nvSpPr>
          <p:cNvPr id="12294" name="Text Box 18"/>
          <p:cNvSpPr txBox="1">
            <a:spLocks noChangeArrowheads="1"/>
          </p:cNvSpPr>
          <p:nvPr/>
        </p:nvSpPr>
        <p:spPr bwMode="auto">
          <a:xfrm>
            <a:off x="4214810" y="4437063"/>
            <a:ext cx="4389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1)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/4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/2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285720" y="214290"/>
            <a:ext cx="5306453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4.2. Кристаллические пластинки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/4”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и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/2”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214810" y="5630307"/>
            <a:ext cx="4389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2)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grpSp>
        <p:nvGrpSpPr>
          <p:cNvPr id="2" name="Группа 12"/>
          <p:cNvGrpSpPr/>
          <p:nvPr/>
        </p:nvGrpSpPr>
        <p:grpSpPr>
          <a:xfrm>
            <a:off x="5357818" y="908050"/>
            <a:ext cx="3429024" cy="1182390"/>
            <a:chOff x="5357818" y="908050"/>
            <a:chExt cx="3429024" cy="1182390"/>
          </a:xfrm>
        </p:grpSpPr>
        <p:sp>
          <p:nvSpPr>
            <p:cNvPr id="12290" name="Text Box 6"/>
            <p:cNvSpPr txBox="1">
              <a:spLocks noChangeArrowheads="1"/>
            </p:cNvSpPr>
            <p:nvPr/>
          </p:nvSpPr>
          <p:spPr bwMode="auto">
            <a:xfrm>
              <a:off x="5357818" y="1628775"/>
              <a:ext cx="34290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50000" dirty="0">
                  <a:solidFill>
                    <a:srgbClr val="000000"/>
                  </a:solidFill>
                  <a:latin typeface="Times New Roman" pitchFamily="18" charset="0"/>
                </a:rPr>
                <a:t>”e”</a:t>
              </a:r>
              <a:r>
                <a:rPr lang="ru-RU" sz="2400" dirty="0">
                  <a:solidFill>
                    <a:srgbClr val="000000"/>
                  </a:solidFill>
                  <a:latin typeface="Times New Roman" pitchFamily="18" charset="0"/>
                </a:rPr>
                <a:t> (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r>
                <a:rPr lang="ru-RU" sz="2400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 = 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-25000" dirty="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r>
                <a:rPr lang="en-US" sz="2400" baseline="-25000" dirty="0">
                  <a:solidFill>
                    <a:srgbClr val="000000"/>
                  </a:solidFill>
                  <a:latin typeface="Times New Roman" pitchFamily="18" charset="0"/>
                </a:rPr>
                <a:t>0 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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cos(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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 – 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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ru-RU" sz="2400" dirty="0"/>
            </a:p>
          </p:txBody>
        </p:sp>
        <p:sp>
          <p:nvSpPr>
            <p:cNvPr id="12291" name="Text Box 7"/>
            <p:cNvSpPr txBox="1">
              <a:spLocks noChangeArrowheads="1"/>
            </p:cNvSpPr>
            <p:nvPr/>
          </p:nvSpPr>
          <p:spPr bwMode="auto">
            <a:xfrm>
              <a:off x="5357818" y="908050"/>
              <a:ext cx="335758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50000" dirty="0">
                  <a:solidFill>
                    <a:srgbClr val="000000"/>
                  </a:solidFill>
                  <a:latin typeface="Times New Roman" pitchFamily="18" charset="0"/>
                </a:rPr>
                <a:t>”o”</a:t>
              </a:r>
              <a:r>
                <a:rPr lang="ru-RU" sz="2400" dirty="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r>
                <a:rPr lang="ru-RU" sz="2400" dirty="0">
                  <a:solidFill>
                    <a:srgbClr val="000000"/>
                  </a:solidFill>
                  <a:latin typeface="Times New Roman" pitchFamily="18" charset="0"/>
                </a:rPr>
                <a:t>) 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= 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r>
                <a:rPr lang="en-US" sz="2400" i="1" baseline="-25000" dirty="0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  <a:r>
                <a:rPr lang="en-US" sz="2400" baseline="-25000" dirty="0">
                  <a:solidFill>
                    <a:srgbClr val="000000"/>
                  </a:solidFill>
                  <a:latin typeface="Times New Roman" pitchFamily="18" charset="0"/>
                </a:rPr>
                <a:t>0 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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cos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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</a:t>
              </a:r>
              <a:endParaRPr lang="ru-RU" sz="24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</p:grpSp>
      <p:cxnSp>
        <p:nvCxnSpPr>
          <p:cNvPr id="16" name="Прямая со стрелкой 15"/>
          <p:cNvCxnSpPr/>
          <p:nvPr/>
        </p:nvCxnSpPr>
        <p:spPr>
          <a:xfrm>
            <a:off x="5286380" y="3000372"/>
            <a:ext cx="357190" cy="214314"/>
          </a:xfrm>
          <a:prstGeom prst="straightConnector1">
            <a:avLst/>
          </a:prstGeom>
          <a:ln w="25400">
            <a:solidFill>
              <a:srgbClr val="0000FF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400020" y="6442892"/>
            <a:ext cx="2071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 dirty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r>
              <a:rPr lang="ru-RU" i="1" baseline="50000" dirty="0">
                <a:solidFill>
                  <a:srgbClr val="000000"/>
                </a:solidFill>
                <a:latin typeface="Times New Roman" pitchFamily="18" charset="0"/>
              </a:rPr>
              <a:t>е</a:t>
            </a:r>
            <a:r>
              <a:rPr lang="en-US" i="1" baseline="50000" dirty="0">
                <a:solidFill>
                  <a:srgbClr val="000000"/>
                </a:solidFill>
                <a:latin typeface="Times New Roman" pitchFamily="18" charset="0"/>
              </a:rPr>
              <a:t>”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endParaRPr lang="ru-RU" dirty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 rot="10800000">
            <a:off x="71404" y="2285992"/>
            <a:ext cx="428627" cy="37862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" name="Группа 25"/>
          <p:cNvGrpSpPr/>
          <p:nvPr/>
        </p:nvGrpSpPr>
        <p:grpSpPr>
          <a:xfrm>
            <a:off x="636588" y="981075"/>
            <a:ext cx="3232150" cy="5400675"/>
            <a:chOff x="636588" y="981075"/>
            <a:chExt cx="3232150" cy="5400675"/>
          </a:xfrm>
        </p:grpSpPr>
        <p:pic>
          <p:nvPicPr>
            <p:cNvPr id="12292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6588" y="981075"/>
              <a:ext cx="3232150" cy="540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6" name="Text Box 20"/>
            <p:cNvSpPr txBox="1">
              <a:spLocks noChangeArrowheads="1"/>
            </p:cNvSpPr>
            <p:nvPr/>
          </p:nvSpPr>
          <p:spPr bwMode="auto">
            <a:xfrm>
              <a:off x="1331913" y="5318125"/>
              <a:ext cx="43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3200" dirty="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0</a:t>
              </a:r>
              <a:endParaRPr lang="en-US" sz="3200" dirty="0">
                <a:sym typeface="Symbol" pitchFamily="18" charset="2"/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903156" y="5483610"/>
              <a:ext cx="588596" cy="4143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95236" name="Object 4"/>
            <p:cNvGraphicFramePr>
              <a:graphicFrameLocks noChangeAspect="1"/>
            </p:cNvGraphicFramePr>
            <p:nvPr/>
          </p:nvGraphicFramePr>
          <p:xfrm>
            <a:off x="2034435" y="5473939"/>
            <a:ext cx="447442" cy="409592"/>
          </p:xfrm>
          <a:graphic>
            <a:graphicData uri="http://schemas.openxmlformats.org/presentationml/2006/ole">
              <p:oleObj spid="_x0000_s211973" name="Формула" r:id="rId4" imgW="6096000" imgH="5486400" progId="Equation.3">
                <p:embed/>
              </p:oleObj>
            </a:graphicData>
          </a:graphic>
        </p:graphicFrame>
        <p:sp>
          <p:nvSpPr>
            <p:cNvPr id="24" name="Скругленный прямоугольник 23"/>
            <p:cNvSpPr/>
            <p:nvPr/>
          </p:nvSpPr>
          <p:spPr>
            <a:xfrm>
              <a:off x="983008" y="4714884"/>
              <a:ext cx="642942" cy="4286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95237" name="Object 5"/>
            <p:cNvGraphicFramePr>
              <a:graphicFrameLocks noChangeAspect="1"/>
            </p:cNvGraphicFramePr>
            <p:nvPr/>
          </p:nvGraphicFramePr>
          <p:xfrm>
            <a:off x="1054471" y="4811713"/>
            <a:ext cx="525462" cy="481012"/>
          </p:xfrm>
          <a:graphic>
            <a:graphicData uri="http://schemas.openxmlformats.org/presentationml/2006/ole">
              <p:oleObj spid="_x0000_s211974" name="Формула" r:id="rId5" imgW="253890" imgH="228501" progId="Equation.3">
                <p:embed/>
              </p:oleObj>
            </a:graphicData>
          </a:graphic>
        </p:graphicFrame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3571876"/>
            <a:ext cx="18628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2"/>
                </a:solidFill>
                <a:latin typeface="Constantia" pitchFamily="18" charset="0"/>
              </a:rPr>
              <a:t>Оптическая ось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571472" y="785794"/>
            <a:ext cx="18628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2"/>
                </a:solidFill>
                <a:latin typeface="Constantia" pitchFamily="18" charset="0"/>
              </a:rPr>
              <a:t>Оптическая ось</a:t>
            </a: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57384" y="6041092"/>
            <a:ext cx="1357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“</a:t>
            </a:r>
            <a:r>
              <a:rPr lang="ru-RU" i="1" dirty="0">
                <a:solidFill>
                  <a:srgbClr val="0000FF"/>
                </a:solidFill>
                <a:latin typeface="Times New Roman" pitchFamily="18" charset="0"/>
              </a:rPr>
              <a:t>На входе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”</a:t>
            </a:r>
            <a:r>
              <a:rPr lang="ru-RU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i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ru-RU" dirty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ru-RU" i="1" dirty="0">
                <a:solidFill>
                  <a:srgbClr val="0000FF"/>
                </a:solidFill>
                <a:latin typeface="Times New Roman" pitchFamily="18" charset="0"/>
              </a:rPr>
              <a:t>х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i="1" dirty="0">
                <a:solidFill>
                  <a:srgbClr val="0000FF"/>
                </a:solidFill>
                <a:latin typeface="Times New Roman" pitchFamily="18" charset="0"/>
              </a:rPr>
              <a:t>=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0)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ru-RU" dirty="0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400020" y="6131502"/>
            <a:ext cx="2071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 dirty="0">
                <a:solidFill>
                  <a:srgbClr val="000000"/>
                </a:solidFill>
                <a:latin typeface="Times New Roman" pitchFamily="18" charset="0"/>
              </a:rPr>
              <a:t>”o”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18" charset="0"/>
              </a:rPr>
              <a:t>z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endParaRPr lang="ru-RU" dirty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629402" y="1244670"/>
            <a:ext cx="264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</a:rPr>
              <a:t>“</a:t>
            </a:r>
            <a:r>
              <a:rPr lang="ru-RU" sz="2000" i="1" dirty="0">
                <a:solidFill>
                  <a:srgbClr val="0000FF"/>
                </a:solidFill>
                <a:latin typeface="Times New Roman" pitchFamily="18" charset="0"/>
              </a:rPr>
              <a:t>На выходе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</a:rPr>
              <a:t>”</a:t>
            </a:r>
            <a:r>
              <a:rPr lang="ru-RU" sz="2000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ru-RU" sz="2000" i="1" dirty="0">
                <a:solidFill>
                  <a:srgbClr val="0000FF"/>
                </a:solidFill>
                <a:latin typeface="Times New Roman" pitchFamily="18" charset="0"/>
              </a:rPr>
              <a:t>х = 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</a:rPr>
              <a:t>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ru-RU" sz="2000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95238" name="Object 6"/>
          <p:cNvGraphicFramePr>
            <a:graphicFrameLocks noChangeAspect="1"/>
          </p:cNvGraphicFramePr>
          <p:nvPr/>
        </p:nvGraphicFramePr>
        <p:xfrm>
          <a:off x="3643313" y="2286000"/>
          <a:ext cx="1463675" cy="871538"/>
        </p:xfrm>
        <a:graphic>
          <a:graphicData uri="http://schemas.openxmlformats.org/presentationml/2006/ole">
            <p:oleObj spid="_x0000_s211975" name="Формула" r:id="rId6" imgW="15849600" imgH="9448800" progId="Equation.3">
              <p:embed/>
            </p:oleObj>
          </a:graphicData>
        </a:graphic>
      </p:graphicFrame>
      <p:sp>
        <p:nvSpPr>
          <p:cNvPr id="25" name="Левая фигурная скобка 24"/>
          <p:cNvSpPr/>
          <p:nvPr/>
        </p:nvSpPr>
        <p:spPr>
          <a:xfrm>
            <a:off x="5154446" y="967156"/>
            <a:ext cx="285752" cy="1071570"/>
          </a:xfrm>
          <a:prstGeom prst="leftBrace">
            <a:avLst>
              <a:gd name="adj1" fmla="val 25630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Левая фигурная скобка 25"/>
          <p:cNvSpPr/>
          <p:nvPr/>
        </p:nvSpPr>
        <p:spPr>
          <a:xfrm>
            <a:off x="1285852" y="6162824"/>
            <a:ext cx="214314" cy="642942"/>
          </a:xfrm>
          <a:prstGeom prst="leftBrace">
            <a:avLst>
              <a:gd name="adj1" fmla="val 25630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2" descr="E:\DOC\MSU\Kafedra\lektures\интерференция поляризованног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046163"/>
            <a:ext cx="7464425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4" name="Rectangle 1"/>
          <p:cNvSpPr>
            <a:spLocks noChangeArrowheads="1"/>
          </p:cNvSpPr>
          <p:nvPr/>
        </p:nvSpPr>
        <p:spPr bwMode="auto">
          <a:xfrm>
            <a:off x="500063" y="642938"/>
            <a:ext cx="342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342900"/>
            <a:r>
              <a:rPr lang="ru-RU" b="1" i="1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</a:rPr>
              <a:t>Неполяризованный  свет</a:t>
            </a:r>
          </a:p>
        </p:txBody>
      </p:sp>
      <p:sp>
        <p:nvSpPr>
          <p:cNvPr id="156675" name="Rectangle 1"/>
          <p:cNvSpPr>
            <a:spLocks noChangeArrowheads="1"/>
          </p:cNvSpPr>
          <p:nvPr/>
        </p:nvSpPr>
        <p:spPr bwMode="auto">
          <a:xfrm>
            <a:off x="4484688" y="642938"/>
            <a:ext cx="3165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342900"/>
            <a:r>
              <a:rPr lang="ru-RU" b="1" i="1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</a:rPr>
              <a:t>Поляризованный  свет</a:t>
            </a:r>
          </a:p>
        </p:txBody>
      </p:sp>
      <p:sp>
        <p:nvSpPr>
          <p:cNvPr id="156676" name="Rectangle 5"/>
          <p:cNvSpPr>
            <a:spLocks noChangeArrowheads="1"/>
          </p:cNvSpPr>
          <p:nvPr/>
        </p:nvSpPr>
        <p:spPr bwMode="auto">
          <a:xfrm>
            <a:off x="285750" y="214313"/>
            <a:ext cx="7821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Constantia" pitchFamily="18" charset="0"/>
              </a:rPr>
              <a:t>Интерференция поляризованного света  –  ещё  картинки </a:t>
            </a:r>
            <a:endParaRPr lang="ru-RU"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sp>
        <p:nvSpPr>
          <p:cNvPr id="157698" name="Rectangle 5"/>
          <p:cNvSpPr>
            <a:spLocks noChangeArrowheads="1"/>
          </p:cNvSpPr>
          <p:nvPr/>
        </p:nvSpPr>
        <p:spPr bwMode="auto">
          <a:xfrm>
            <a:off x="285750" y="357188"/>
            <a:ext cx="7821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  <a:latin typeface="Constantia" pitchFamily="18" charset="0"/>
              </a:rPr>
              <a:t>Интерференция поляризованного света  –  ещё  картинки </a:t>
            </a:r>
            <a:endParaRPr lang="ru-RU" sz="2000"/>
          </a:p>
        </p:txBody>
      </p:sp>
      <p:pic>
        <p:nvPicPr>
          <p:cNvPr id="157699" name="Picture 2" descr="E:\DOC\MSU\Kafedra\lektures\анизотроп лимон кисло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74725"/>
            <a:ext cx="7843838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5"/>
          <p:cNvSpPr>
            <a:spLocks/>
          </p:cNvSpPr>
          <p:nvPr/>
        </p:nvSpPr>
        <p:spPr bwMode="auto">
          <a:xfrm>
            <a:off x="973138" y="44450"/>
            <a:ext cx="7343775" cy="77628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ru-RU" sz="4400"/>
          </a:p>
        </p:txBody>
      </p:sp>
      <p:sp>
        <p:nvSpPr>
          <p:cNvPr id="17203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69" name="Группа 68"/>
          <p:cNvGrpSpPr>
            <a:grpSpLocks/>
          </p:cNvGrpSpPr>
          <p:nvPr/>
        </p:nvGrpSpPr>
        <p:grpSpPr bwMode="auto">
          <a:xfrm>
            <a:off x="357188" y="357188"/>
            <a:ext cx="8286750" cy="1646237"/>
            <a:chOff x="357158" y="357166"/>
            <a:chExt cx="8286808" cy="1646463"/>
          </a:xfrm>
        </p:grpSpPr>
        <p:sp>
          <p:nvSpPr>
            <p:cNvPr id="172095" name="Rectangle 1"/>
            <p:cNvSpPr>
              <a:spLocks noChangeArrowheads="1"/>
            </p:cNvSpPr>
            <p:nvPr/>
          </p:nvSpPr>
          <p:spPr bwMode="auto">
            <a:xfrm>
              <a:off x="357158" y="357166"/>
              <a:ext cx="4251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indent="342900"/>
              <a:r>
                <a:rPr lang="ru-RU" b="1">
                  <a:solidFill>
                    <a:srgbClr val="800000"/>
                  </a:solidFill>
                  <a:cs typeface="Times New Roman" pitchFamily="18" charset="0"/>
                </a:rPr>
                <a:t>2. Электрооптические  эффекты</a:t>
              </a:r>
            </a:p>
          </p:txBody>
        </p:sp>
        <p:grpSp>
          <p:nvGrpSpPr>
            <p:cNvPr id="172096" name="Группа 57"/>
            <p:cNvGrpSpPr>
              <a:grpSpLocks/>
            </p:cNvGrpSpPr>
            <p:nvPr/>
          </p:nvGrpSpPr>
          <p:grpSpPr bwMode="auto">
            <a:xfrm>
              <a:off x="857224" y="785794"/>
              <a:ext cx="7786742" cy="1217835"/>
              <a:chOff x="857224" y="785794"/>
              <a:chExt cx="7786742" cy="1217835"/>
            </a:xfrm>
          </p:grpSpPr>
          <p:sp>
            <p:nvSpPr>
              <p:cNvPr id="172097" name="Прямоугольник 59"/>
              <p:cNvSpPr>
                <a:spLocks noChangeArrowheads="1"/>
              </p:cNvSpPr>
              <p:nvPr/>
            </p:nvSpPr>
            <p:spPr bwMode="auto">
              <a:xfrm>
                <a:off x="1214414" y="1357298"/>
                <a:ext cx="187743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Constantia" pitchFamily="18" charset="0"/>
                  </a:rPr>
                  <a:t>n</a:t>
                </a:r>
                <a:r>
                  <a:rPr lang="ru-RU" sz="2400" i="1" baseline="-25000">
                    <a:latin typeface="Constantia" pitchFamily="18" charset="0"/>
                  </a:rPr>
                  <a:t>е</a:t>
                </a:r>
                <a:r>
                  <a:rPr lang="ru-RU" sz="2400">
                    <a:latin typeface="Constantia" pitchFamily="18" charset="0"/>
                  </a:rPr>
                  <a:t> – </a:t>
                </a:r>
                <a:r>
                  <a:rPr lang="en-US" sz="2400" i="1">
                    <a:latin typeface="Constantia" pitchFamily="18" charset="0"/>
                  </a:rPr>
                  <a:t>n</a:t>
                </a:r>
                <a:r>
                  <a:rPr lang="ru-RU" sz="2400" i="1" baseline="-25000">
                    <a:latin typeface="Constantia" pitchFamily="18" charset="0"/>
                  </a:rPr>
                  <a:t>о </a:t>
                </a:r>
                <a:r>
                  <a:rPr lang="ru-RU" sz="2400">
                    <a:latin typeface="Constantia" pitchFamily="18" charset="0"/>
                  </a:rPr>
                  <a:t>= </a:t>
                </a:r>
                <a:r>
                  <a:rPr lang="en-US" sz="2400" i="1">
                    <a:latin typeface="Constantia" pitchFamily="18" charset="0"/>
                  </a:rPr>
                  <a:t>K</a:t>
                </a:r>
                <a:r>
                  <a:rPr lang="ru-RU" sz="2400" i="1" baseline="-25000">
                    <a:latin typeface="Constantia" pitchFamily="18" charset="0"/>
                  </a:rPr>
                  <a:t>2</a:t>
                </a:r>
                <a:r>
                  <a:rPr lang="en-US" sz="2400">
                    <a:latin typeface="Constantia" pitchFamily="18" charset="0"/>
                    <a:sym typeface="Symbol" pitchFamily="18" charset="2"/>
                  </a:rPr>
                  <a:t></a:t>
                </a:r>
                <a:r>
                  <a:rPr lang="ru-RU" sz="2400" i="1">
                    <a:latin typeface="Constantia" pitchFamily="18" charset="0"/>
                    <a:sym typeface="Symbol" pitchFamily="18" charset="2"/>
                  </a:rPr>
                  <a:t>Е</a:t>
                </a:r>
                <a:endParaRPr lang="ru-RU" sz="2400">
                  <a:latin typeface="Constantia" pitchFamily="18" charset="0"/>
                </a:endParaRPr>
              </a:p>
            </p:txBody>
          </p:sp>
          <p:sp>
            <p:nvSpPr>
              <p:cNvPr id="172098" name="Прямоугольник 11"/>
              <p:cNvSpPr>
                <a:spLocks noChangeArrowheads="1"/>
              </p:cNvSpPr>
              <p:nvPr/>
            </p:nvSpPr>
            <p:spPr bwMode="auto">
              <a:xfrm>
                <a:off x="857224" y="785794"/>
                <a:ext cx="778674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b="1" i="1"/>
                  <a:t>а</a:t>
                </a:r>
                <a:r>
                  <a:rPr lang="ru-RU"/>
                  <a:t>. </a:t>
                </a:r>
                <a:r>
                  <a:rPr lang="ru-RU" b="1" i="1" u="sng"/>
                  <a:t>Эффект Поккельса</a:t>
                </a:r>
                <a:r>
                  <a:rPr lang="ru-RU"/>
                  <a:t> – </a:t>
                </a:r>
                <a:r>
                  <a:rPr lang="ru-RU" b="1" i="1"/>
                  <a:t>линейный электрооптический эффект</a:t>
                </a:r>
              </a:p>
              <a:p>
                <a:r>
                  <a:rPr lang="ru-RU" sz="1400" b="1" i="1">
                    <a:solidFill>
                      <a:srgbClr val="FF0000"/>
                    </a:solidFill>
                    <a:latin typeface="Cambria" pitchFamily="18" charset="0"/>
                  </a:rPr>
                  <a:t>(для  пьезоэлектриков)</a:t>
                </a:r>
              </a:p>
            </p:txBody>
          </p:sp>
          <p:sp>
            <p:nvSpPr>
              <p:cNvPr id="172099" name="Прямоугольник 12"/>
              <p:cNvSpPr>
                <a:spLocks noChangeArrowheads="1"/>
              </p:cNvSpPr>
              <p:nvPr/>
            </p:nvSpPr>
            <p:spPr bwMode="auto">
              <a:xfrm>
                <a:off x="4286248" y="1357298"/>
                <a:ext cx="35719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i="1">
                    <a:latin typeface="Constantia" pitchFamily="18" charset="0"/>
                  </a:rPr>
                  <a:t>K</a:t>
                </a:r>
                <a:r>
                  <a:rPr lang="ru-RU" baseline="-25000">
                    <a:latin typeface="Constantia" pitchFamily="18" charset="0"/>
                  </a:rPr>
                  <a:t>2</a:t>
                </a:r>
                <a:r>
                  <a:rPr lang="ru-RU">
                    <a:latin typeface="Constantia" pitchFamily="18" charset="0"/>
                  </a:rPr>
                  <a:t> – </a:t>
                </a:r>
                <a:r>
                  <a:rPr lang="ru-RU" b="1" i="1">
                    <a:latin typeface="Constantia" pitchFamily="18" charset="0"/>
                  </a:rPr>
                  <a:t>постоянная Поккельса</a:t>
                </a:r>
                <a:r>
                  <a:rPr lang="ru-RU">
                    <a:latin typeface="Constantia" pitchFamily="18" charset="0"/>
                  </a:rPr>
                  <a:t>. </a:t>
                </a:r>
              </a:p>
              <a:p>
                <a:r>
                  <a:rPr lang="en-US" i="1">
                    <a:latin typeface="Constantia" pitchFamily="18" charset="0"/>
                  </a:rPr>
                  <a:t>LiNbO</a:t>
                </a:r>
                <a:r>
                  <a:rPr lang="ru-RU" baseline="-25000">
                    <a:latin typeface="Constantia" pitchFamily="18" charset="0"/>
                  </a:rPr>
                  <a:t>3</a:t>
                </a:r>
                <a:r>
                  <a:rPr lang="ru-RU" i="1">
                    <a:latin typeface="Constantia" pitchFamily="18" charset="0"/>
                  </a:rPr>
                  <a:t> </a:t>
                </a:r>
                <a:r>
                  <a:rPr lang="ru-RU">
                    <a:latin typeface="Constantia" pitchFamily="18" charset="0"/>
                  </a:rPr>
                  <a:t>: </a:t>
                </a:r>
                <a:r>
                  <a:rPr lang="en-US" i="1">
                    <a:latin typeface="Constantia" pitchFamily="18" charset="0"/>
                  </a:rPr>
                  <a:t>K</a:t>
                </a:r>
                <a:r>
                  <a:rPr lang="ru-RU" baseline="-25000">
                    <a:latin typeface="Constantia" pitchFamily="18" charset="0"/>
                  </a:rPr>
                  <a:t>2</a:t>
                </a:r>
                <a:r>
                  <a:rPr lang="ru-RU" i="1">
                    <a:latin typeface="Constantia" pitchFamily="18" charset="0"/>
                  </a:rPr>
                  <a:t> = </a:t>
                </a:r>
                <a:r>
                  <a:rPr lang="ru-RU">
                    <a:latin typeface="Constantia" pitchFamily="18" charset="0"/>
                  </a:rPr>
                  <a:t>3,7</a:t>
                </a:r>
                <a:r>
                  <a:rPr lang="ru-RU">
                    <a:latin typeface="Constantia" pitchFamily="18" charset="0"/>
                    <a:sym typeface="Symbol" pitchFamily="18" charset="2"/>
                  </a:rPr>
                  <a:t></a:t>
                </a:r>
                <a:r>
                  <a:rPr lang="ru-RU">
                    <a:latin typeface="Constantia" pitchFamily="18" charset="0"/>
                  </a:rPr>
                  <a:t>10</a:t>
                </a:r>
                <a:r>
                  <a:rPr lang="ru-RU" baseline="30000">
                    <a:latin typeface="Constantia" pitchFamily="18" charset="0"/>
                  </a:rPr>
                  <a:t>-10</a:t>
                </a:r>
                <a:r>
                  <a:rPr lang="ru-RU">
                    <a:latin typeface="Constantia" pitchFamily="18" charset="0"/>
                  </a:rPr>
                  <a:t>  </a:t>
                </a:r>
                <a:r>
                  <a:rPr lang="ru-RU" i="1">
                    <a:latin typeface="Constantia" pitchFamily="18" charset="0"/>
                  </a:rPr>
                  <a:t>м</a:t>
                </a:r>
                <a:r>
                  <a:rPr lang="ru-RU">
                    <a:latin typeface="Constantia" pitchFamily="18" charset="0"/>
                  </a:rPr>
                  <a:t>/</a:t>
                </a:r>
                <a:r>
                  <a:rPr lang="ru-RU" i="1">
                    <a:latin typeface="Constantia" pitchFamily="18" charset="0"/>
                  </a:rPr>
                  <a:t>В</a:t>
                </a:r>
                <a:r>
                  <a:rPr lang="ru-RU">
                    <a:latin typeface="Constantia" pitchFamily="18" charset="0"/>
                  </a:rPr>
                  <a:t>.</a:t>
                </a:r>
              </a:p>
            </p:txBody>
          </p:sp>
        </p:grpSp>
      </p:grpSp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428625" y="2143125"/>
            <a:ext cx="8429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«Оптические затворы» из </a:t>
            </a:r>
            <a:r>
              <a:rPr lang="en-US" sz="1400" i="1">
                <a:latin typeface="Constantia" pitchFamily="18" charset="0"/>
              </a:rPr>
              <a:t>LiNbO</a:t>
            </a:r>
            <a:r>
              <a:rPr lang="ru-RU" sz="1400" baseline="-25000">
                <a:latin typeface="Constantia" pitchFamily="18" charset="0"/>
              </a:rPr>
              <a:t>3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ru-RU" sz="1400" baseline="-25000">
                <a:latin typeface="Constantia" pitchFamily="18" charset="0"/>
              </a:rPr>
              <a:t> 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дигидрофосфата калия (КДР) – </a:t>
            </a:r>
            <a:r>
              <a:rPr lang="en-US" sz="1400" i="1">
                <a:solidFill>
                  <a:srgbClr val="000000"/>
                </a:solidFill>
                <a:latin typeface="Cambria" pitchFamily="18" charset="0"/>
              </a:rPr>
              <a:t>KH</a:t>
            </a:r>
            <a:r>
              <a:rPr lang="ru-RU" sz="1400" baseline="-3000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ru-RU" sz="1400" i="1">
                <a:solidFill>
                  <a:srgbClr val="000000"/>
                </a:solidFill>
                <a:latin typeface="Cambria" pitchFamily="18" charset="0"/>
              </a:rPr>
              <a:t>РО</a:t>
            </a:r>
            <a:r>
              <a:rPr lang="ru-RU" sz="1400" baseline="-30000">
                <a:solidFill>
                  <a:srgbClr val="000000"/>
                </a:solidFill>
                <a:latin typeface="Cambria" pitchFamily="18" charset="0"/>
              </a:rPr>
              <a:t>4</a:t>
            </a:r>
            <a:r>
              <a:rPr lang="ru-RU" sz="140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и дигидрофосфата аммония (АДР) – </a:t>
            </a:r>
            <a:r>
              <a:rPr lang="en-US" sz="1400" i="1">
                <a:solidFill>
                  <a:srgbClr val="000000"/>
                </a:solidFill>
                <a:latin typeface="Cambria" pitchFamily="18" charset="0"/>
              </a:rPr>
              <a:t>NH</a:t>
            </a:r>
            <a:r>
              <a:rPr lang="ru-RU" sz="1400" baseline="-30000">
                <a:solidFill>
                  <a:srgbClr val="000000"/>
                </a:solidFill>
                <a:latin typeface="Cambria" pitchFamily="18" charset="0"/>
              </a:rPr>
              <a:t>4</a:t>
            </a:r>
            <a:r>
              <a:rPr lang="en-US" sz="1400" i="1">
                <a:solidFill>
                  <a:srgbClr val="000000"/>
                </a:solidFill>
                <a:latin typeface="Cambria" pitchFamily="18" charset="0"/>
              </a:rPr>
              <a:t>H</a:t>
            </a:r>
            <a:r>
              <a:rPr lang="ru-RU" sz="1400" baseline="-3000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en-US" sz="1400" i="1">
                <a:solidFill>
                  <a:srgbClr val="000000"/>
                </a:solidFill>
                <a:latin typeface="Cambria" pitchFamily="18" charset="0"/>
              </a:rPr>
              <a:t>PO</a:t>
            </a:r>
            <a:r>
              <a:rPr lang="ru-RU" sz="1400" baseline="-30000">
                <a:solidFill>
                  <a:srgbClr val="000000"/>
                </a:solidFill>
                <a:latin typeface="Cambria" pitchFamily="18" charset="0"/>
              </a:rPr>
              <a:t>4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.                                  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«пластинка </a:t>
            </a:r>
            <a:r>
              <a:rPr lang="ru-RU" sz="1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/2»</a:t>
            </a:r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при Е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= 10</a:t>
            </a:r>
            <a:r>
              <a:rPr lang="ru-RU" sz="1400" baseline="3000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400" i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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мм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/>
          </a:p>
        </p:txBody>
      </p:sp>
      <p:grpSp>
        <p:nvGrpSpPr>
          <p:cNvPr id="64" name="Группа 63"/>
          <p:cNvGrpSpPr>
            <a:grpSpLocks/>
          </p:cNvGrpSpPr>
          <p:nvPr/>
        </p:nvGrpSpPr>
        <p:grpSpPr bwMode="auto">
          <a:xfrm>
            <a:off x="857250" y="2928938"/>
            <a:ext cx="8143875" cy="1409700"/>
            <a:chOff x="857224" y="2928934"/>
            <a:chExt cx="8143932" cy="1410124"/>
          </a:xfrm>
        </p:grpSpPr>
        <p:sp>
          <p:nvSpPr>
            <p:cNvPr id="172091" name="Прямоугольник 14"/>
            <p:cNvSpPr>
              <a:spLocks noChangeArrowheads="1"/>
            </p:cNvSpPr>
            <p:nvPr/>
          </p:nvSpPr>
          <p:spPr bwMode="auto">
            <a:xfrm>
              <a:off x="857224" y="2928934"/>
              <a:ext cx="778674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 i="1"/>
                <a:t>б.</a:t>
              </a:r>
              <a:r>
                <a:rPr lang="ru-RU"/>
                <a:t> </a:t>
              </a:r>
              <a:r>
                <a:rPr lang="ru-RU" b="1" i="1" u="sng"/>
                <a:t>Эффект Керра</a:t>
              </a:r>
              <a:r>
                <a:rPr lang="ru-RU"/>
                <a:t> – </a:t>
              </a:r>
              <a:r>
                <a:rPr lang="ru-RU" b="1" i="1"/>
                <a:t>квадратичный электрооптический эффект</a:t>
              </a:r>
            </a:p>
            <a:p>
              <a:r>
                <a:rPr lang="ru-RU" sz="1200" b="1" i="1">
                  <a:solidFill>
                    <a:srgbClr val="FF0000"/>
                  </a:solidFill>
                  <a:latin typeface="Cambria" pitchFamily="18" charset="0"/>
                </a:rPr>
                <a:t>(ориентационный  и  поляризационный)</a:t>
              </a:r>
              <a:r>
                <a:rPr lang="ru-RU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72092" name="Прямоугольник 15"/>
            <p:cNvSpPr>
              <a:spLocks noChangeArrowheads="1"/>
            </p:cNvSpPr>
            <p:nvPr/>
          </p:nvSpPr>
          <p:spPr bwMode="auto">
            <a:xfrm>
              <a:off x="1285852" y="3429000"/>
              <a:ext cx="20313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sz="2400" i="1" baseline="-25000">
                  <a:latin typeface="Times New Roman" pitchFamily="18" charset="0"/>
                  <a:cs typeface="Times New Roman" pitchFamily="18" charset="0"/>
                </a:rPr>
                <a:t>е</a:t>
              </a:r>
              <a:r>
                <a:rPr lang="ru-RU" sz="240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sz="2400" i="1" baseline="-25000">
                  <a:latin typeface="Times New Roman" pitchFamily="18" charset="0"/>
                  <a:cs typeface="Times New Roman" pitchFamily="18" charset="0"/>
                </a:rPr>
                <a:t>о</a:t>
              </a:r>
              <a:r>
                <a:rPr lang="ru-RU" sz="24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sz="2400" i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ru-RU" sz="2400" baseline="-2500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2400">
                  <a:latin typeface="Constantia" pitchFamily="18" charset="0"/>
                  <a:sym typeface="Symbol" pitchFamily="18" charset="2"/>
                </a:rPr>
                <a:t></a:t>
              </a:r>
              <a:r>
                <a:rPr lang="ru-RU" sz="2400" i="1">
                  <a:latin typeface="Times New Roman" pitchFamily="18" charset="0"/>
                  <a:cs typeface="Times New Roman" pitchFamily="18" charset="0"/>
                </a:rPr>
                <a:t>Е</a:t>
              </a:r>
              <a:r>
                <a:rPr lang="ru-RU" sz="2000" baseline="5000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72093" name="Прямоугольник 16"/>
            <p:cNvSpPr>
              <a:spLocks noChangeArrowheads="1"/>
            </p:cNvSpPr>
            <p:nvPr/>
          </p:nvSpPr>
          <p:spPr bwMode="auto">
            <a:xfrm>
              <a:off x="4214810" y="3286124"/>
              <a:ext cx="47863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>
                  <a:latin typeface="Constantia" pitchFamily="18" charset="0"/>
                </a:rPr>
                <a:t>K</a:t>
              </a:r>
              <a:r>
                <a:rPr lang="ru-RU" i="1" baseline="-25000">
                  <a:latin typeface="Constantia" pitchFamily="18" charset="0"/>
                </a:rPr>
                <a:t>3</a:t>
              </a:r>
              <a:r>
                <a:rPr lang="ru-RU">
                  <a:latin typeface="Constantia" pitchFamily="18" charset="0"/>
                </a:rPr>
                <a:t> – </a:t>
              </a:r>
              <a:r>
                <a:rPr lang="ru-RU" b="1" i="1">
                  <a:latin typeface="Constantia" pitchFamily="18" charset="0"/>
                </a:rPr>
                <a:t>постоянная Керра</a:t>
              </a:r>
              <a:r>
                <a:rPr lang="ru-RU">
                  <a:latin typeface="Constantia" pitchFamily="18" charset="0"/>
                </a:rPr>
                <a:t>. </a:t>
              </a:r>
            </a:p>
            <a:p>
              <a:r>
                <a:rPr lang="ru-RU" sz="1400">
                  <a:latin typeface="Times New Roman" pitchFamily="18" charset="0"/>
                  <a:cs typeface="Times New Roman" pitchFamily="18" charset="0"/>
                </a:rPr>
                <a:t>(жидкости, стёкла, … </a:t>
              </a:r>
              <a:r>
                <a:rPr lang="ru-RU">
                  <a:latin typeface="Times New Roman" pitchFamily="18" charset="0"/>
                  <a:cs typeface="Times New Roman" pitchFamily="18" charset="0"/>
                </a:rPr>
                <a:t>Нитробензол:  </a:t>
              </a:r>
              <a:r>
                <a:rPr lang="en-US" i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ru-RU" baseline="-2500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ru-RU">
                  <a:latin typeface="Times New Roman" pitchFamily="18" charset="0"/>
                  <a:cs typeface="Times New Roman" pitchFamily="18" charset="0"/>
                </a:rPr>
                <a:t>= 10</a:t>
              </a:r>
              <a:r>
                <a:rPr lang="ru-RU" baseline="30000">
                  <a:latin typeface="Times New Roman" pitchFamily="18" charset="0"/>
                  <a:cs typeface="Times New Roman" pitchFamily="18" charset="0"/>
                </a:rPr>
                <a:t>-18 </a:t>
              </a:r>
              <a:r>
                <a:rPr lang="ru-RU" i="1"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ru-RU" baseline="3000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ru-RU" i="1"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baseline="30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094" name="Прямоугольник 17"/>
            <p:cNvSpPr>
              <a:spLocks noChangeArrowheads="1"/>
            </p:cNvSpPr>
            <p:nvPr/>
          </p:nvSpPr>
          <p:spPr bwMode="auto">
            <a:xfrm>
              <a:off x="3929058" y="4000504"/>
              <a:ext cx="49292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i="1">
                  <a:latin typeface="Times New Roman" pitchFamily="18" charset="0"/>
                  <a:cs typeface="Times New Roman" pitchFamily="18" charset="0"/>
                </a:rPr>
                <a:t>при Е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= 10</a:t>
              </a:r>
              <a:r>
                <a:rPr lang="ru-RU" sz="1600" baseline="30000"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i="1"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ru-RU" sz="1600" i="1">
                  <a:latin typeface="Times New Roman" pitchFamily="18" charset="0"/>
                  <a:cs typeface="Times New Roman" pitchFamily="18" charset="0"/>
                </a:rPr>
                <a:t>м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 («пластинка </a:t>
              </a:r>
              <a:r>
                <a:rPr lang="ru-RU" sz="1600" i="1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/2»): </a:t>
              </a:r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16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>
                  <a:latin typeface="Times New Roman" pitchFamily="18" charset="0"/>
                  <a:cs typeface="Times New Roman" pitchFamily="18" charset="0"/>
                </a:rPr>
                <a:t>= 20 </a:t>
              </a:r>
              <a:r>
                <a:rPr lang="ru-RU" sz="1600" i="1">
                  <a:latin typeface="Times New Roman" pitchFamily="18" charset="0"/>
                  <a:cs typeface="Times New Roman" pitchFamily="18" charset="0"/>
                </a:rPr>
                <a:t>см</a:t>
              </a:r>
              <a:endParaRPr lang="ru-RU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Группа 66"/>
          <p:cNvGrpSpPr>
            <a:grpSpLocks/>
          </p:cNvGrpSpPr>
          <p:nvPr/>
        </p:nvGrpSpPr>
        <p:grpSpPr bwMode="auto">
          <a:xfrm>
            <a:off x="3462338" y="4572000"/>
            <a:ext cx="5610225" cy="1665288"/>
            <a:chOff x="3461699" y="4572008"/>
            <a:chExt cx="5610895" cy="1665099"/>
          </a:xfrm>
        </p:grpSpPr>
        <p:sp>
          <p:nvSpPr>
            <p:cNvPr id="172086" name="Прямоугольник 58"/>
            <p:cNvSpPr>
              <a:spLocks noChangeArrowheads="1"/>
            </p:cNvSpPr>
            <p:nvPr/>
          </p:nvSpPr>
          <p:spPr bwMode="auto">
            <a:xfrm>
              <a:off x="6072198" y="5253351"/>
              <a:ext cx="300036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i="1">
                  <a:latin typeface="Constantia" pitchFamily="18" charset="0"/>
                </a:rPr>
                <a:t>K</a:t>
              </a:r>
              <a:r>
                <a:rPr lang="ru-RU" sz="1200" i="1" baseline="-25000">
                  <a:latin typeface="Constantia" pitchFamily="18" charset="0"/>
                </a:rPr>
                <a:t>4</a:t>
              </a:r>
              <a:r>
                <a:rPr lang="ru-RU" sz="1200">
                  <a:latin typeface="Constantia" pitchFamily="18" charset="0"/>
                </a:rPr>
                <a:t> – </a:t>
              </a:r>
              <a:r>
                <a:rPr lang="ru-RU" sz="1200" b="1" i="1">
                  <a:latin typeface="Constantia" pitchFamily="18" charset="0"/>
                </a:rPr>
                <a:t>постоянная Коттона-Мутона</a:t>
              </a:r>
              <a:r>
                <a:rPr lang="ru-RU" sz="1200">
                  <a:latin typeface="Constantia" pitchFamily="18" charset="0"/>
                </a:rPr>
                <a:t>. </a:t>
              </a:r>
            </a:p>
            <a:p>
              <a:r>
                <a:rPr lang="ru-RU" sz="1200" i="1">
                  <a:latin typeface="Constantia" pitchFamily="18" charset="0"/>
                </a:rPr>
                <a:t>Ж.К</a:t>
              </a:r>
              <a:r>
                <a:rPr lang="ru-RU" sz="1200">
                  <a:latin typeface="Constantia" pitchFamily="18" charset="0"/>
                </a:rPr>
                <a:t>. :     </a:t>
              </a:r>
              <a:r>
                <a:rPr lang="en-US" sz="1200" i="1">
                  <a:latin typeface="Constantia" pitchFamily="18" charset="0"/>
                </a:rPr>
                <a:t>K</a:t>
              </a:r>
              <a:r>
                <a:rPr lang="ru-RU" sz="1200" i="1" baseline="-25000">
                  <a:latin typeface="Constantia" pitchFamily="18" charset="0"/>
                </a:rPr>
                <a:t>4</a:t>
              </a:r>
              <a:r>
                <a:rPr lang="ru-RU" sz="1200" i="1">
                  <a:latin typeface="Constantia" pitchFamily="18" charset="0"/>
                </a:rPr>
                <a:t> = </a:t>
              </a:r>
              <a:r>
                <a:rPr lang="ru-RU" sz="1200">
                  <a:latin typeface="Constantia" pitchFamily="18" charset="0"/>
                </a:rPr>
                <a:t>10</a:t>
              </a:r>
              <a:r>
                <a:rPr lang="ru-RU" sz="1200" baseline="30000">
                  <a:latin typeface="Constantia" pitchFamily="18" charset="0"/>
                </a:rPr>
                <a:t>-7</a:t>
              </a:r>
              <a:r>
                <a:rPr lang="ru-RU" sz="1200">
                  <a:latin typeface="Constantia" pitchFamily="18" charset="0"/>
                </a:rPr>
                <a:t>–10</a:t>
              </a:r>
              <a:r>
                <a:rPr lang="ru-RU" sz="1200" baseline="30000">
                  <a:latin typeface="Constantia" pitchFamily="18" charset="0"/>
                </a:rPr>
                <a:t>-6</a:t>
              </a:r>
              <a:r>
                <a:rPr lang="ru-RU" sz="1200">
                  <a:latin typeface="Constantia" pitchFamily="18" charset="0"/>
                </a:rPr>
                <a:t> Тл</a:t>
              </a:r>
              <a:r>
                <a:rPr lang="ru-RU" sz="1200" baseline="30000">
                  <a:latin typeface="Constantia" pitchFamily="18" charset="0"/>
                </a:rPr>
                <a:t>-2</a:t>
              </a:r>
              <a:r>
                <a:rPr lang="ru-RU" sz="1200">
                  <a:latin typeface="Constantia" pitchFamily="18" charset="0"/>
                </a:rPr>
                <a:t>.</a:t>
              </a:r>
            </a:p>
          </p:txBody>
        </p:sp>
        <p:sp>
          <p:nvSpPr>
            <p:cNvPr id="172087" name="Rectangle 2"/>
            <p:cNvSpPr>
              <a:spLocks noChangeArrowheads="1"/>
            </p:cNvSpPr>
            <p:nvPr/>
          </p:nvSpPr>
          <p:spPr bwMode="auto">
            <a:xfrm>
              <a:off x="4643438" y="5929330"/>
              <a:ext cx="39290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/>
              <a:r>
                <a:rPr lang="ru-RU" sz="1400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Очень мал – сугубо </a:t>
              </a:r>
              <a:r>
                <a:rPr lang="en-US" sz="1400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“</a:t>
              </a:r>
              <a:r>
                <a:rPr lang="ru-RU" sz="1400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научное</a:t>
              </a:r>
              <a:r>
                <a:rPr lang="en-US" sz="1400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”</a:t>
              </a:r>
              <a:r>
                <a:rPr lang="ru-RU" sz="1400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 применение</a:t>
              </a:r>
              <a:endParaRPr lang="ru-RU">
                <a:solidFill>
                  <a:srgbClr val="00B0F0"/>
                </a:solidFill>
                <a:latin typeface="Constantia" pitchFamily="18" charset="0"/>
              </a:endParaRPr>
            </a:p>
          </p:txBody>
        </p:sp>
        <p:sp>
          <p:nvSpPr>
            <p:cNvPr id="172088" name="Rectangle 1"/>
            <p:cNvSpPr>
              <a:spLocks noChangeArrowheads="1"/>
            </p:cNvSpPr>
            <p:nvPr/>
          </p:nvSpPr>
          <p:spPr bwMode="auto">
            <a:xfrm>
              <a:off x="3461699" y="4572008"/>
              <a:ext cx="56108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indent="342900"/>
              <a:r>
                <a:rPr lang="ru-RU" sz="1400" b="1">
                  <a:solidFill>
                    <a:srgbClr val="800000"/>
                  </a:solidFill>
                  <a:cs typeface="Times New Roman" pitchFamily="18" charset="0"/>
                </a:rPr>
                <a:t>3. Магнитооптический  эффект (эффект Коттона-Мутона)</a:t>
              </a:r>
            </a:p>
          </p:txBody>
        </p:sp>
        <p:sp>
          <p:nvSpPr>
            <p:cNvPr id="172089" name="Прямоугольник 62"/>
            <p:cNvSpPr>
              <a:spLocks noChangeArrowheads="1"/>
            </p:cNvSpPr>
            <p:nvPr/>
          </p:nvSpPr>
          <p:spPr bwMode="auto">
            <a:xfrm>
              <a:off x="4357686" y="5214950"/>
              <a:ext cx="15119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i="1" baseline="-25000">
                  <a:latin typeface="Times New Roman" pitchFamily="18" charset="0"/>
                  <a:cs typeface="Times New Roman" pitchFamily="18" charset="0"/>
                </a:rPr>
                <a:t>е</a:t>
              </a:r>
              <a:r>
                <a:rPr lang="ru-RU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i="1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ru-RU" i="1" baseline="-25000">
                  <a:latin typeface="Times New Roman" pitchFamily="18" charset="0"/>
                  <a:cs typeface="Times New Roman" pitchFamily="18" charset="0"/>
                </a:rPr>
                <a:t>о</a:t>
              </a:r>
              <a:r>
                <a:rPr lang="ru-RU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i="1"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i="1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ru-RU" baseline="-2500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ru-RU" i="1">
                  <a:latin typeface="Times New Roman" pitchFamily="18" charset="0"/>
                  <a:cs typeface="Times New Roman" pitchFamily="18" charset="0"/>
                </a:rPr>
                <a:t>В</a:t>
              </a:r>
              <a:r>
                <a:rPr lang="ru-RU" baseline="30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090" name="Rectangle 2"/>
            <p:cNvSpPr>
              <a:spLocks noChangeArrowheads="1"/>
            </p:cNvSpPr>
            <p:nvPr/>
          </p:nvSpPr>
          <p:spPr bwMode="auto">
            <a:xfrm>
              <a:off x="4071934" y="4835735"/>
              <a:ext cx="22860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/>
              <a:r>
                <a:rPr lang="ru-RU" sz="1400" i="1">
                  <a:solidFill>
                    <a:srgbClr val="00B0F0"/>
                  </a:solidFill>
                  <a:latin typeface="Constantia" pitchFamily="18" charset="0"/>
                  <a:cs typeface="Times New Roman" pitchFamily="18" charset="0"/>
                </a:rPr>
                <a:t>(аналог  эффекта  Керра)</a:t>
              </a:r>
              <a:endParaRPr lang="ru-RU" sz="1400" i="1">
                <a:solidFill>
                  <a:srgbClr val="00B0F0"/>
                </a:solidFill>
                <a:latin typeface="Constantia" pitchFamily="18" charset="0"/>
              </a:endParaRPr>
            </a:p>
          </p:txBody>
        </p:sp>
      </p:grpSp>
      <p:sp>
        <p:nvSpPr>
          <p:cNvPr id="56" name="AutoShape 564"/>
          <p:cNvSpPr>
            <a:spLocks noChangeArrowheads="1"/>
          </p:cNvSpPr>
          <p:nvPr/>
        </p:nvSpPr>
        <p:spPr bwMode="auto">
          <a:xfrm rot="5626021">
            <a:off x="-985043" y="3313906"/>
            <a:ext cx="2424112" cy="384175"/>
          </a:xfrm>
          <a:prstGeom prst="curvedUpArrow">
            <a:avLst>
              <a:gd name="adj1" fmla="val 31024"/>
              <a:gd name="adj2" fmla="val 6631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2042" name="Rectangle 5"/>
          <p:cNvSpPr>
            <a:spLocks noChangeArrowheads="1"/>
          </p:cNvSpPr>
          <p:nvPr/>
        </p:nvSpPr>
        <p:spPr bwMode="auto">
          <a:xfrm>
            <a:off x="3000375" y="71438"/>
            <a:ext cx="6035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>
                <a:solidFill>
                  <a:srgbClr val="FF0000"/>
                </a:solidFill>
                <a:latin typeface="Constantia" pitchFamily="18" charset="0"/>
              </a:rPr>
              <a:t>Искусственная   оптическая  анизотропия </a:t>
            </a:r>
            <a:r>
              <a:rPr lang="ru-RU" sz="1400" b="1" i="1">
                <a:solidFill>
                  <a:srgbClr val="FF0000"/>
                </a:solidFill>
                <a:latin typeface="Constantia" pitchFamily="18" charset="0"/>
                <a:sym typeface="Symbol" pitchFamily="18" charset="2"/>
              </a:rPr>
              <a:t></a:t>
            </a:r>
            <a:r>
              <a:rPr lang="ru-RU" sz="1400" b="1" i="1">
                <a:solidFill>
                  <a:srgbClr val="FF0000"/>
                </a:solidFill>
                <a:latin typeface="Constantia" pitchFamily="18" charset="0"/>
              </a:rPr>
              <a:t> продолжение: другие  способы …</a:t>
            </a:r>
            <a:endParaRPr lang="ru-RU" sz="1400"/>
          </a:p>
        </p:txBody>
      </p:sp>
      <p:grpSp>
        <p:nvGrpSpPr>
          <p:cNvPr id="77" name="Группа 76"/>
          <p:cNvGrpSpPr>
            <a:grpSpLocks/>
          </p:cNvGrpSpPr>
          <p:nvPr/>
        </p:nvGrpSpPr>
        <p:grpSpPr bwMode="auto">
          <a:xfrm>
            <a:off x="-71438" y="4429125"/>
            <a:ext cx="4040188" cy="2395538"/>
            <a:chOff x="-71470" y="4429133"/>
            <a:chExt cx="4040300" cy="2395813"/>
          </a:xfrm>
        </p:grpSpPr>
        <p:grpSp>
          <p:nvGrpSpPr>
            <p:cNvPr id="172044" name="Group 2"/>
            <p:cNvGrpSpPr>
              <a:grpSpLocks noChangeAspect="1"/>
            </p:cNvGrpSpPr>
            <p:nvPr/>
          </p:nvGrpSpPr>
          <p:grpSpPr bwMode="auto">
            <a:xfrm>
              <a:off x="-71470" y="4429133"/>
              <a:ext cx="4040300" cy="2214654"/>
              <a:chOff x="15862" y="7314"/>
              <a:chExt cx="7347" cy="4028"/>
            </a:xfrm>
          </p:grpSpPr>
          <p:sp>
            <p:nvSpPr>
              <p:cNvPr id="172051" name="AutoShape 3"/>
              <p:cNvSpPr>
                <a:spLocks noChangeAspect="1" noChangeArrowheads="1"/>
              </p:cNvSpPr>
              <p:nvPr/>
            </p:nvSpPr>
            <p:spPr bwMode="auto">
              <a:xfrm>
                <a:off x="15862" y="7314"/>
                <a:ext cx="7347" cy="3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2" name="Text Box 4"/>
              <p:cNvSpPr txBox="1">
                <a:spLocks noChangeArrowheads="1"/>
              </p:cNvSpPr>
              <p:nvPr/>
            </p:nvSpPr>
            <p:spPr bwMode="auto">
              <a:xfrm>
                <a:off x="16597" y="10609"/>
                <a:ext cx="1420" cy="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3" name="Text Box 5"/>
              <p:cNvSpPr txBox="1">
                <a:spLocks noChangeArrowheads="1"/>
              </p:cNvSpPr>
              <p:nvPr/>
            </p:nvSpPr>
            <p:spPr bwMode="auto">
              <a:xfrm>
                <a:off x="19970" y="9589"/>
                <a:ext cx="828" cy="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b="1" i="1">
                    <a:solidFill>
                      <a:srgbClr val="FF00FF"/>
                    </a:solidFill>
                    <a:latin typeface="Times New Roman" pitchFamily="18" charset="0"/>
                  </a:rPr>
                  <a:t>б)</a:t>
                </a:r>
                <a:endParaRPr lang="ru-RU"/>
              </a:p>
            </p:txBody>
          </p:sp>
          <p:sp>
            <p:nvSpPr>
              <p:cNvPr id="172054" name="Text Box 6"/>
              <p:cNvSpPr txBox="1">
                <a:spLocks noChangeArrowheads="1"/>
              </p:cNvSpPr>
              <p:nvPr/>
            </p:nvSpPr>
            <p:spPr bwMode="auto">
              <a:xfrm>
                <a:off x="21555" y="8106"/>
                <a:ext cx="954" cy="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/>
                  <a:t>+ </a:t>
                </a:r>
                <a:r>
                  <a:rPr lang="ru-RU" sz="1200" i="1">
                    <a:solidFill>
                      <a:srgbClr val="800000"/>
                    </a:solidFill>
                    <a:latin typeface="Times New Roman" pitchFamily="18" charset="0"/>
                  </a:rPr>
                  <a:t>К</a:t>
                </a:r>
                <a:endParaRPr lang="ru-RU"/>
              </a:p>
            </p:txBody>
          </p:sp>
          <p:sp>
            <p:nvSpPr>
              <p:cNvPr id="172055" name="Line 7"/>
              <p:cNvSpPr>
                <a:spLocks noChangeShapeType="1"/>
              </p:cNvSpPr>
              <p:nvPr/>
            </p:nvSpPr>
            <p:spPr bwMode="auto">
              <a:xfrm rot="5400000">
                <a:off x="21228" y="9735"/>
                <a:ext cx="820" cy="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6" name="Rectangle 8" descr="Штриховой диагональный 2"/>
              <p:cNvSpPr>
                <a:spLocks noChangeArrowheads="1"/>
              </p:cNvSpPr>
              <p:nvPr/>
            </p:nvSpPr>
            <p:spPr bwMode="auto">
              <a:xfrm>
                <a:off x="20990" y="8591"/>
                <a:ext cx="1249" cy="644"/>
              </a:xfrm>
              <a:prstGeom prst="rect">
                <a:avLst/>
              </a:prstGeom>
              <a:pattFill prst="dashUpDiag">
                <a:fgClr>
                  <a:srgbClr val="FF00FF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7" name="Line 9"/>
              <p:cNvSpPr>
                <a:spLocks noChangeShapeType="1"/>
              </p:cNvSpPr>
              <p:nvPr/>
            </p:nvSpPr>
            <p:spPr bwMode="auto">
              <a:xfrm>
                <a:off x="20991" y="8547"/>
                <a:ext cx="1276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8" name="Line 10"/>
              <p:cNvSpPr>
                <a:spLocks noChangeShapeType="1"/>
              </p:cNvSpPr>
              <p:nvPr/>
            </p:nvSpPr>
            <p:spPr bwMode="auto">
              <a:xfrm rot="5400000">
                <a:off x="21226" y="8096"/>
                <a:ext cx="81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59" name="Text Box 11"/>
              <p:cNvSpPr txBox="1">
                <a:spLocks noChangeArrowheads="1"/>
              </p:cNvSpPr>
              <p:nvPr/>
            </p:nvSpPr>
            <p:spPr bwMode="auto">
              <a:xfrm>
                <a:off x="21565" y="9190"/>
                <a:ext cx="623" cy="5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200" b="1"/>
                  <a:t>–</a:t>
                </a:r>
                <a:endParaRPr lang="ru-RU"/>
              </a:p>
            </p:txBody>
          </p:sp>
          <p:sp>
            <p:nvSpPr>
              <p:cNvPr id="172060" name="Line 12"/>
              <p:cNvSpPr>
                <a:spLocks noChangeShapeType="1"/>
              </p:cNvSpPr>
              <p:nvPr/>
            </p:nvSpPr>
            <p:spPr bwMode="auto">
              <a:xfrm>
                <a:off x="20969" y="9293"/>
                <a:ext cx="1276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1" name="Line 13"/>
              <p:cNvSpPr>
                <a:spLocks noChangeShapeType="1"/>
              </p:cNvSpPr>
              <p:nvPr/>
            </p:nvSpPr>
            <p:spPr bwMode="auto">
              <a:xfrm rot="16214167" flipH="1">
                <a:off x="20717" y="8914"/>
                <a:ext cx="704" cy="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2" name="Line 14"/>
              <p:cNvSpPr>
                <a:spLocks noChangeShapeType="1"/>
              </p:cNvSpPr>
              <p:nvPr/>
            </p:nvSpPr>
            <p:spPr bwMode="auto">
              <a:xfrm rot="16214167" flipH="1">
                <a:off x="21091" y="8916"/>
                <a:ext cx="703" cy="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dash"/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3" name="Line 15"/>
              <p:cNvSpPr>
                <a:spLocks noChangeShapeType="1"/>
              </p:cNvSpPr>
              <p:nvPr/>
            </p:nvSpPr>
            <p:spPr bwMode="auto">
              <a:xfrm rot="16214167" flipH="1">
                <a:off x="21505" y="8939"/>
                <a:ext cx="703" cy="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dash"/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4" name="Line 16"/>
              <p:cNvSpPr>
                <a:spLocks noChangeShapeType="1"/>
              </p:cNvSpPr>
              <p:nvPr/>
            </p:nvSpPr>
            <p:spPr bwMode="auto">
              <a:xfrm rot="16214167" flipH="1">
                <a:off x="21818" y="8932"/>
                <a:ext cx="705" cy="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5" name="Line 17"/>
              <p:cNvSpPr>
                <a:spLocks noChangeShapeType="1"/>
              </p:cNvSpPr>
              <p:nvPr/>
            </p:nvSpPr>
            <p:spPr bwMode="auto">
              <a:xfrm rot="18910286" flipV="1">
                <a:off x="20265" y="8887"/>
                <a:ext cx="2824" cy="10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prstDash val="dash"/>
                <a:round/>
                <a:headEnd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6" name="Line 18"/>
              <p:cNvSpPr>
                <a:spLocks noChangeShapeType="1"/>
              </p:cNvSpPr>
              <p:nvPr/>
            </p:nvSpPr>
            <p:spPr bwMode="auto">
              <a:xfrm rot="2707502" flipH="1">
                <a:off x="20196" y="8870"/>
                <a:ext cx="2786" cy="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 type="none" w="sm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067" name="Text Box 19"/>
              <p:cNvSpPr txBox="1">
                <a:spLocks noChangeArrowheads="1"/>
              </p:cNvSpPr>
              <p:nvPr/>
            </p:nvSpPr>
            <p:spPr bwMode="auto">
              <a:xfrm>
                <a:off x="20616" y="7542"/>
                <a:ext cx="832" cy="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600" i="1">
                    <a:latin typeface="Times New Roman" pitchFamily="18" charset="0"/>
                  </a:rPr>
                  <a:t>П</a:t>
                </a:r>
                <a:r>
                  <a:rPr lang="ru-RU" sz="1600" baseline="-25000">
                    <a:latin typeface="Times New Roman" pitchFamily="18" charset="0"/>
                  </a:rPr>
                  <a:t>1</a:t>
                </a:r>
                <a:endParaRPr lang="ru-RU" sz="1600"/>
              </a:p>
            </p:txBody>
          </p:sp>
          <p:sp>
            <p:nvSpPr>
              <p:cNvPr id="172068" name="Text Box 20"/>
              <p:cNvSpPr txBox="1">
                <a:spLocks noChangeArrowheads="1"/>
              </p:cNvSpPr>
              <p:nvPr/>
            </p:nvSpPr>
            <p:spPr bwMode="auto">
              <a:xfrm>
                <a:off x="22037" y="7536"/>
                <a:ext cx="840" cy="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600" i="1">
                    <a:latin typeface="Times New Roman" pitchFamily="18" charset="0"/>
                  </a:rPr>
                  <a:t>П</a:t>
                </a:r>
                <a:r>
                  <a:rPr lang="ru-RU" sz="1600" baseline="-25000">
                    <a:latin typeface="Times New Roman" pitchFamily="18" charset="0"/>
                  </a:rPr>
                  <a:t>2</a:t>
                </a:r>
                <a:endParaRPr lang="ru-RU" sz="1600"/>
              </a:p>
            </p:txBody>
          </p:sp>
          <p:sp>
            <p:nvSpPr>
              <p:cNvPr id="172069" name="Text Box 21"/>
              <p:cNvSpPr txBox="1">
                <a:spLocks noChangeArrowheads="1"/>
              </p:cNvSpPr>
              <p:nvPr/>
            </p:nvSpPr>
            <p:spPr bwMode="auto">
              <a:xfrm>
                <a:off x="21303" y="8583"/>
                <a:ext cx="590" cy="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b="1">
                    <a:solidFill>
                      <a:srgbClr val="FF0000"/>
                    </a:solidFill>
                    <a:latin typeface="Times New Roman" pitchFamily="18" charset="0"/>
                    <a:sym typeface="Symbol" pitchFamily="18" charset="2"/>
                  </a:rPr>
                  <a:t></a:t>
                </a:r>
                <a:endParaRPr lang="ru-RU"/>
              </a:p>
            </p:txBody>
          </p:sp>
          <p:sp>
            <p:nvSpPr>
              <p:cNvPr id="172070" name="Text Box 22"/>
              <p:cNvSpPr txBox="1">
                <a:spLocks noChangeArrowheads="1"/>
              </p:cNvSpPr>
              <p:nvPr/>
            </p:nvSpPr>
            <p:spPr bwMode="auto">
              <a:xfrm>
                <a:off x="16069" y="9651"/>
                <a:ext cx="683" cy="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b="1" i="1">
                    <a:solidFill>
                      <a:srgbClr val="FF00FF"/>
                    </a:solidFill>
                    <a:latin typeface="Times New Roman" pitchFamily="18" charset="0"/>
                  </a:rPr>
                  <a:t>а)</a:t>
                </a:r>
                <a:endParaRPr lang="ru-RU"/>
              </a:p>
            </p:txBody>
          </p:sp>
          <p:grpSp>
            <p:nvGrpSpPr>
              <p:cNvPr id="172071" name="Group 23"/>
              <p:cNvGrpSpPr>
                <a:grpSpLocks/>
              </p:cNvGrpSpPr>
              <p:nvPr/>
            </p:nvGrpSpPr>
            <p:grpSpPr bwMode="auto">
              <a:xfrm>
                <a:off x="16359" y="7442"/>
                <a:ext cx="3378" cy="2623"/>
                <a:chOff x="16511" y="7754"/>
                <a:chExt cx="3018" cy="2207"/>
              </a:xfrm>
            </p:grpSpPr>
            <p:sp>
              <p:nvSpPr>
                <p:cNvPr id="172073" name="Line 24"/>
                <p:cNvSpPr>
                  <a:spLocks noChangeShapeType="1"/>
                </p:cNvSpPr>
                <p:nvPr/>
              </p:nvSpPr>
              <p:spPr bwMode="auto">
                <a:xfrm>
                  <a:off x="16511" y="9000"/>
                  <a:ext cx="3018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prstDash val="dash"/>
                  <a:round/>
                  <a:headEnd/>
                  <a:tailEnd type="triangle" w="med" len="lg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7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497" y="7754"/>
                  <a:ext cx="704" cy="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 sz="1600" i="1">
                      <a:latin typeface="Times New Roman" pitchFamily="18" charset="0"/>
                    </a:rPr>
                    <a:t>П</a:t>
                  </a:r>
                  <a:r>
                    <a:rPr lang="ru-RU" sz="1600" baseline="-25000">
                      <a:latin typeface="Times New Roman" pitchFamily="18" charset="0"/>
                    </a:rPr>
                    <a:t>2</a:t>
                  </a:r>
                  <a:endParaRPr lang="ru-RU" sz="1600"/>
                </a:p>
              </p:txBody>
            </p:sp>
            <p:sp>
              <p:nvSpPr>
                <p:cNvPr id="172075" name="Rectangle 26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8033" y="8925"/>
                  <a:ext cx="1416" cy="112"/>
                </a:xfrm>
                <a:prstGeom prst="rect">
                  <a:avLst/>
                </a:prstGeom>
                <a:solidFill>
                  <a:srgbClr val="FFFFFF"/>
                </a:solidFill>
                <a:ln w="15875" algn="ctr">
                  <a:solidFill>
                    <a:srgbClr val="8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76" name="Rectangle 27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6294" y="8934"/>
                  <a:ext cx="1416" cy="112"/>
                </a:xfrm>
                <a:prstGeom prst="rect">
                  <a:avLst/>
                </a:prstGeom>
                <a:solidFill>
                  <a:srgbClr val="FFFFFF"/>
                </a:solidFill>
                <a:ln w="1587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77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17567" y="9630"/>
                  <a:ext cx="661" cy="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78" name="Rectangle 29" descr="Штриховой диагональный 2"/>
                <p:cNvSpPr>
                  <a:spLocks noChangeArrowheads="1"/>
                </p:cNvSpPr>
                <p:nvPr/>
              </p:nvSpPr>
              <p:spPr bwMode="auto">
                <a:xfrm>
                  <a:off x="17465" y="8746"/>
                  <a:ext cx="864" cy="520"/>
                </a:xfrm>
                <a:prstGeom prst="rect">
                  <a:avLst/>
                </a:prstGeom>
                <a:pattFill prst="dashUpDiag">
                  <a:fgClr>
                    <a:srgbClr val="FF00FF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79" name="Line 30"/>
                <p:cNvSpPr>
                  <a:spLocks noChangeShapeType="1"/>
                </p:cNvSpPr>
                <p:nvPr/>
              </p:nvSpPr>
              <p:spPr bwMode="auto">
                <a:xfrm>
                  <a:off x="17472" y="9000"/>
                  <a:ext cx="84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80" name="Line 31"/>
                <p:cNvSpPr>
                  <a:spLocks noChangeShapeType="1"/>
                </p:cNvSpPr>
                <p:nvPr/>
              </p:nvSpPr>
              <p:spPr bwMode="auto">
                <a:xfrm>
                  <a:off x="17453" y="8704"/>
                  <a:ext cx="882" cy="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81" name="Line 32"/>
                <p:cNvSpPr>
                  <a:spLocks noChangeShapeType="1"/>
                </p:cNvSpPr>
                <p:nvPr/>
              </p:nvSpPr>
              <p:spPr bwMode="auto">
                <a:xfrm>
                  <a:off x="17461" y="9306"/>
                  <a:ext cx="882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82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17571" y="8352"/>
                  <a:ext cx="66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83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7840" y="9214"/>
                  <a:ext cx="499" cy="4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2084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6695" y="7762"/>
                  <a:ext cx="765" cy="5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 sz="1600" i="1">
                      <a:latin typeface="Times New Roman" pitchFamily="18" charset="0"/>
                    </a:rPr>
                    <a:t>П</a:t>
                  </a:r>
                  <a:r>
                    <a:rPr lang="ru-RU" sz="1600" baseline="-25000">
                      <a:latin typeface="Times New Roman" pitchFamily="18" charset="0"/>
                    </a:rPr>
                    <a:t>1</a:t>
                  </a:r>
                  <a:endParaRPr lang="ru-RU" sz="1600"/>
                </a:p>
              </p:txBody>
            </p:sp>
            <p:sp>
              <p:nvSpPr>
                <p:cNvPr id="17208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7840" y="8225"/>
                  <a:ext cx="699" cy="4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ru-RU" sz="1600" i="1">
                      <a:solidFill>
                        <a:srgbClr val="800000"/>
                      </a:solidFill>
                      <a:latin typeface="Times New Roman" pitchFamily="18" charset="0"/>
                    </a:rPr>
                    <a:t>К</a:t>
                  </a:r>
                  <a:endParaRPr lang="ru-RU" sz="1600"/>
                </a:p>
              </p:txBody>
            </p:sp>
          </p:grpSp>
          <p:sp>
            <p:nvSpPr>
              <p:cNvPr id="172072" name="Text Box 37"/>
              <p:cNvSpPr txBox="1">
                <a:spLocks noChangeArrowheads="1"/>
              </p:cNvSpPr>
              <p:nvPr/>
            </p:nvSpPr>
            <p:spPr bwMode="auto">
              <a:xfrm>
                <a:off x="16771" y="10432"/>
                <a:ext cx="5196" cy="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 sz="1400" b="1" i="1">
                    <a:solidFill>
                      <a:srgbClr val="C00000"/>
                    </a:solidFill>
                    <a:latin typeface="Cambria" pitchFamily="18" charset="0"/>
                  </a:rPr>
                  <a:t>Оптический  затвор</a:t>
                </a:r>
              </a:p>
              <a:p>
                <a:r>
                  <a:rPr lang="ru-RU" sz="1400" b="1" i="1">
                    <a:solidFill>
                      <a:srgbClr val="C00000"/>
                    </a:solidFill>
                    <a:latin typeface="Cambria" pitchFamily="18" charset="0"/>
                  </a:rPr>
                  <a:t>(ячейки Поккельса  или  Керра)</a:t>
                </a:r>
              </a:p>
            </p:txBody>
          </p:sp>
        </p:grpSp>
        <p:sp>
          <p:nvSpPr>
            <p:cNvPr id="172045" name="Text Box 36"/>
            <p:cNvSpPr txBox="1">
              <a:spLocks noChangeArrowheads="1"/>
            </p:cNvSpPr>
            <p:nvPr/>
          </p:nvSpPr>
          <p:spPr bwMode="auto">
            <a:xfrm>
              <a:off x="1665052" y="4959446"/>
              <a:ext cx="642942" cy="292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600" i="1">
                  <a:solidFill>
                    <a:srgbClr val="FF0000"/>
                  </a:solidFill>
                  <a:latin typeface="Times New Roman" pitchFamily="18" charset="0"/>
                </a:rPr>
                <a:t>Свет</a:t>
              </a:r>
              <a:endParaRPr lang="ru-RU" sz="1600">
                <a:solidFill>
                  <a:srgbClr val="FF0000"/>
                </a:solidFill>
              </a:endParaRPr>
            </a:p>
          </p:txBody>
        </p:sp>
        <p:sp>
          <p:nvSpPr>
            <p:cNvPr id="172046" name="Line 16"/>
            <p:cNvSpPr>
              <a:spLocks noChangeShapeType="1"/>
            </p:cNvSpPr>
            <p:nvPr/>
          </p:nvSpPr>
          <p:spPr bwMode="auto">
            <a:xfrm rot="16214167" flipH="1">
              <a:off x="640875" y="5335950"/>
              <a:ext cx="387619" cy="2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2047" name="Line 16"/>
            <p:cNvSpPr>
              <a:spLocks noChangeShapeType="1"/>
            </p:cNvSpPr>
            <p:nvPr/>
          </p:nvSpPr>
          <p:spPr bwMode="auto">
            <a:xfrm rot="16214167" flipH="1">
              <a:off x="785037" y="5335951"/>
              <a:ext cx="387619" cy="2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2048" name="Line 16"/>
            <p:cNvSpPr>
              <a:spLocks noChangeShapeType="1"/>
            </p:cNvSpPr>
            <p:nvPr/>
          </p:nvSpPr>
          <p:spPr bwMode="auto">
            <a:xfrm rot="16214167" flipH="1">
              <a:off x="937437" y="5335951"/>
              <a:ext cx="387619" cy="2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2049" name="Line 16"/>
            <p:cNvSpPr>
              <a:spLocks noChangeShapeType="1"/>
            </p:cNvSpPr>
            <p:nvPr/>
          </p:nvSpPr>
          <p:spPr bwMode="auto">
            <a:xfrm rot="16214167" flipH="1">
              <a:off x="1089868" y="5335951"/>
              <a:ext cx="387619" cy="27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sm" len="med"/>
            </a:ln>
          </p:spPr>
          <p:txBody>
            <a:bodyPr/>
            <a:lstStyle/>
            <a:p>
              <a:endParaRPr lang="ru-RU"/>
            </a:p>
          </p:txBody>
        </p:sp>
        <p:graphicFrame>
          <p:nvGraphicFramePr>
            <p:cNvPr id="172033" name="Object 1"/>
            <p:cNvGraphicFramePr>
              <a:graphicFrameLocks noChangeAspect="1"/>
            </p:cNvGraphicFramePr>
            <p:nvPr/>
          </p:nvGraphicFramePr>
          <p:xfrm>
            <a:off x="715963" y="5548313"/>
            <a:ext cx="231775" cy="307975"/>
          </p:xfrm>
          <a:graphic>
            <a:graphicData uri="http://schemas.openxmlformats.org/presentationml/2006/ole">
              <p:oleObj spid="_x0000_s172035" name="Формула" r:id="rId3" imgW="3657600" imgH="4876800" progId="Equation.3">
                <p:embed/>
              </p:oleObj>
            </a:graphicData>
          </a:graphic>
        </p:graphicFrame>
        <p:graphicFrame>
          <p:nvGraphicFramePr>
            <p:cNvPr id="172034" name="Object 2"/>
            <p:cNvGraphicFramePr>
              <a:graphicFrameLocks noChangeAspect="1"/>
            </p:cNvGraphicFramePr>
            <p:nvPr/>
          </p:nvGraphicFramePr>
          <p:xfrm>
            <a:off x="3500430" y="5143512"/>
            <a:ext cx="231775" cy="307975"/>
          </p:xfrm>
          <a:graphic>
            <a:graphicData uri="http://schemas.openxmlformats.org/presentationml/2006/ole">
              <p:oleObj spid="_x0000_s172036" name="Формула" r:id="rId4" imgW="3657600" imgH="4876800" progId="Equation.3">
                <p:embed/>
              </p:oleObj>
            </a:graphicData>
          </a:graphic>
        </p:graphicFrame>
        <p:cxnSp>
          <p:nvCxnSpPr>
            <p:cNvPr id="76" name="Прямая соединительная линия 75"/>
            <p:cNvCxnSpPr/>
            <p:nvPr/>
          </p:nvCxnSpPr>
          <p:spPr>
            <a:xfrm rot="5400000">
              <a:off x="2747122" y="5752467"/>
              <a:ext cx="2143371" cy="1587"/>
            </a:xfrm>
            <a:prstGeom prst="line">
              <a:avLst/>
            </a:prstGeom>
            <a:ln w="2222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build="p"/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500034" y="142852"/>
            <a:ext cx="8429684" cy="95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52352" bIns="152352" anchor="ctr">
            <a:spAutoFit/>
          </a:bodyPr>
          <a:lstStyle/>
          <a:p>
            <a:pPr algn="r">
              <a:defRPr/>
            </a:pPr>
            <a:r>
              <a:rPr lang="ru-RU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§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8. Оптическая  активность  </a:t>
            </a:r>
            <a:r>
              <a:rPr lang="ru-RU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(–  вращение плоскости поляризации</a:t>
            </a:r>
          </a:p>
          <a:p>
            <a:pPr algn="r">
              <a:defRPr/>
            </a:pPr>
            <a:r>
              <a:rPr lang="ru-RU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Ф. Араго, 1811 г.)</a:t>
            </a: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143000"/>
            <a:ext cx="802798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18"/>
          <p:cNvSpPr txBox="1">
            <a:spLocks noChangeArrowheads="1"/>
          </p:cNvSpPr>
          <p:nvPr/>
        </p:nvSpPr>
        <p:spPr bwMode="auto">
          <a:xfrm>
            <a:off x="285720" y="857232"/>
            <a:ext cx="4389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1)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/4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/2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285720" y="214290"/>
            <a:ext cx="5306453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4.2. Кристаллические пластинки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/4”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 и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/2”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85720" y="1428736"/>
            <a:ext cx="4389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Symbol" pitchFamily="18" charset="2"/>
              <a:buNone/>
            </a:pPr>
            <a:r>
              <a:rPr lang="ru-RU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2)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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= 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/2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   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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104" y="2143116"/>
            <a:ext cx="8463738" cy="445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15008" y="3357562"/>
            <a:ext cx="34290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 dirty="0">
                <a:solidFill>
                  <a:srgbClr val="000000"/>
                </a:solidFill>
                <a:latin typeface="Times New Roman" pitchFamily="18" charset="0"/>
              </a:rPr>
              <a:t>”e”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cos(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/>
              </a:rPr>
              <a:t>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/>
              </a:rPr>
              <a:t>/2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) =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                                = E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sin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endParaRPr lang="ru-RU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737018" y="2857496"/>
            <a:ext cx="2143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50000" dirty="0">
                <a:solidFill>
                  <a:srgbClr val="000000"/>
                </a:solidFill>
                <a:latin typeface="Times New Roman" pitchFamily="18" charset="0"/>
              </a:rPr>
              <a:t>”o”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18" charset="0"/>
              </a:rPr>
              <a:t>z</a:t>
            </a:r>
            <a:r>
              <a:rPr lang="en-US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endParaRPr lang="ru-RU" dirty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803925" y="2643182"/>
            <a:ext cx="911083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  <a:sym typeface="Symbol" pitchFamily="18" charset="2"/>
              </a:rPr>
              <a:t>Эллипс</a:t>
            </a:r>
          </a:p>
        </p:txBody>
      </p:sp>
      <p:sp>
        <p:nvSpPr>
          <p:cNvPr id="14" name="Левая фигурная скобка 13"/>
          <p:cNvSpPr/>
          <p:nvPr/>
        </p:nvSpPr>
        <p:spPr>
          <a:xfrm>
            <a:off x="5602380" y="2841020"/>
            <a:ext cx="285752" cy="914400"/>
          </a:xfrm>
          <a:prstGeom prst="leftBrace">
            <a:avLst>
              <a:gd name="adj1" fmla="val 25630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4714876" y="5429264"/>
            <a:ext cx="3743782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  <a:sym typeface="Symbol" pitchFamily="18" charset="2"/>
              </a:rPr>
              <a:t>Поворот  плоскости  поляризации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15074" y="2571744"/>
            <a:ext cx="2857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520950" y="1625600"/>
            <a:ext cx="457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3200" i="1" baseline="30000" dirty="0">
                <a:solidFill>
                  <a:srgbClr val="000000"/>
                </a:solidFill>
                <a:latin typeface="Times New Roman" pitchFamily="18" charset="0"/>
              </a:rPr>
              <a:t>”e”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) = 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3200" i="1" baseline="-25000" dirty="0">
                <a:solidFill>
                  <a:srgbClr val="000000"/>
                </a:solidFill>
                <a:latin typeface="Times New Roman" pitchFamily="18" charset="0"/>
              </a:rPr>
              <a:t>y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cos(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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ru-RU" sz="3200" dirty="0"/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2484438" y="836613"/>
            <a:ext cx="38877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3200" i="1" baseline="30000" dirty="0">
                <a:solidFill>
                  <a:srgbClr val="000000"/>
                </a:solidFill>
                <a:latin typeface="Times New Roman" pitchFamily="18" charset="0"/>
              </a:rPr>
              <a:t>”o”</a:t>
            </a:r>
            <a:r>
              <a:rPr lang="ru-RU" sz="3200" i="1" baseline="-25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) = 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3200" i="1" baseline="-25000" dirty="0">
                <a:solidFill>
                  <a:srgbClr val="000000"/>
                </a:solidFill>
                <a:latin typeface="Times New Roman" pitchFamily="18" charset="0"/>
              </a:rPr>
              <a:t>z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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</a:rPr>
              <a:t>cos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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</a:t>
            </a:r>
            <a:endParaRPr lang="ru-RU" sz="3200" dirty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323850" y="981075"/>
            <a:ext cx="17287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</a:rPr>
              <a:t>Уравнения</a:t>
            </a:r>
          </a:p>
          <a:p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</a:rPr>
              <a:t>Эллипса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3319" name="AutoShape 8"/>
          <p:cNvSpPr>
            <a:spLocks/>
          </p:cNvSpPr>
          <p:nvPr/>
        </p:nvSpPr>
        <p:spPr bwMode="auto">
          <a:xfrm>
            <a:off x="2268538" y="908050"/>
            <a:ext cx="215900" cy="1296988"/>
          </a:xfrm>
          <a:prstGeom prst="leftBrace">
            <a:avLst>
              <a:gd name="adj1" fmla="val 5006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357158" y="44450"/>
            <a:ext cx="82455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00FF"/>
                </a:solidFill>
                <a:latin typeface="Constantia" pitchFamily="18" charset="0"/>
              </a:rPr>
              <a:t>Кристаллические пластинки </a:t>
            </a:r>
            <a:r>
              <a:rPr lang="en-US" sz="2800" b="1" i="1" dirty="0">
                <a:solidFill>
                  <a:srgbClr val="0000FF"/>
                </a:solidFill>
                <a:latin typeface="Constantia" pitchFamily="18" charset="0"/>
              </a:rPr>
              <a:t>“</a:t>
            </a:r>
            <a:r>
              <a:rPr lang="en-US" sz="2800" b="1" i="1" dirty="0">
                <a:solidFill>
                  <a:srgbClr val="0000FF"/>
                </a:solidFill>
                <a:latin typeface="Constantia" pitchFamily="18" charset="0"/>
                <a:sym typeface="Symbol" pitchFamily="18" charset="2"/>
              </a:rPr>
              <a:t>/4”, “/2”, …</a:t>
            </a:r>
            <a:r>
              <a:rPr lang="ru-RU" sz="3200" b="1" i="1" dirty="0">
                <a:solidFill>
                  <a:srgbClr val="0000FF"/>
                </a:solidFill>
                <a:latin typeface="Constantia" pitchFamily="18" charset="0"/>
              </a:rPr>
              <a:t> 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31763" y="2459038"/>
            <a:ext cx="8616950" cy="3898920"/>
            <a:chOff x="131763" y="2459038"/>
            <a:chExt cx="8616950" cy="3898920"/>
          </a:xfrm>
        </p:grpSpPr>
        <p:grpSp>
          <p:nvGrpSpPr>
            <p:cNvPr id="2" name="Группа 21"/>
            <p:cNvGrpSpPr/>
            <p:nvPr/>
          </p:nvGrpSpPr>
          <p:grpSpPr>
            <a:xfrm>
              <a:off x="131763" y="2459038"/>
              <a:ext cx="8616950" cy="3225800"/>
              <a:chOff x="131763" y="2459038"/>
              <a:chExt cx="8616950" cy="3225800"/>
            </a:xfrm>
          </p:grpSpPr>
          <p:grpSp>
            <p:nvGrpSpPr>
              <p:cNvPr id="3" name="Группа 14"/>
              <p:cNvGrpSpPr/>
              <p:nvPr/>
            </p:nvGrpSpPr>
            <p:grpSpPr>
              <a:xfrm>
                <a:off x="131763" y="2459038"/>
                <a:ext cx="8616950" cy="3225800"/>
                <a:chOff x="131763" y="2459038"/>
                <a:chExt cx="8616950" cy="3225800"/>
              </a:xfrm>
            </p:grpSpPr>
            <p:grpSp>
              <p:nvGrpSpPr>
                <p:cNvPr id="4" name="Группа 11"/>
                <p:cNvGrpSpPr/>
                <p:nvPr/>
              </p:nvGrpSpPr>
              <p:grpSpPr>
                <a:xfrm>
                  <a:off x="131763" y="2459038"/>
                  <a:ext cx="8616950" cy="3225800"/>
                  <a:chOff x="131763" y="2459038"/>
                  <a:chExt cx="8616950" cy="3225800"/>
                </a:xfrm>
              </p:grpSpPr>
              <p:pic>
                <p:nvPicPr>
                  <p:cNvPr id="13316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179388" y="2503488"/>
                    <a:ext cx="8569325" cy="318135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3320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79388" y="2459038"/>
                    <a:ext cx="360362" cy="7302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3321" name="Rectangle 1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3657" y="2578894"/>
                    <a:ext cx="360362" cy="18415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  <p:sp>
                <p:nvSpPr>
                  <p:cNvPr id="1332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2555875" y="2468563"/>
                    <a:ext cx="360363" cy="7302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13" name="Rectangle 14"/>
                <p:cNvSpPr>
                  <a:spLocks noChangeArrowheads="1"/>
                </p:cNvSpPr>
                <p:nvPr/>
              </p:nvSpPr>
              <p:spPr bwMode="auto">
                <a:xfrm>
                  <a:off x="1071538" y="2698144"/>
                  <a:ext cx="964350" cy="49244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 i="1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m</a:t>
                  </a:r>
                  <a:r>
                    <a:rPr lang="en-US" sz="2600" b="1" i="1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</a:t>
                  </a:r>
                  <a:r>
                    <a:rPr lang="en-US" sz="2600" baseline="-25000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0</a:t>
                  </a:r>
                  <a:r>
                    <a:rPr lang="ru-RU" sz="2600" b="1" i="1" dirty="0">
                      <a:latin typeface="Constantia" pitchFamily="18" charset="0"/>
                    </a:rPr>
                    <a:t> </a:t>
                  </a:r>
                </a:p>
              </p:txBody>
            </p:sp>
            <p:sp>
              <p:nvSpPr>
                <p:cNvPr id="14" name="Rectangle 14"/>
                <p:cNvSpPr>
                  <a:spLocks noChangeArrowheads="1"/>
                </p:cNvSpPr>
                <p:nvPr/>
              </p:nvSpPr>
              <p:spPr bwMode="auto">
                <a:xfrm>
                  <a:off x="1059304" y="3341587"/>
                  <a:ext cx="1262462" cy="49244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2</a:t>
                  </a:r>
                  <a:r>
                    <a:rPr lang="en-US" sz="2600" i="1" dirty="0"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m</a:t>
                  </a:r>
                  <a:r>
                    <a:rPr lang="en-US" sz="2600" i="1" dirty="0">
                      <a:latin typeface="Times New Roman" pitchFamily="18" charset="0"/>
                      <a:cs typeface="Times New Roman" pitchFamily="18" charset="0"/>
                      <a:sym typeface="Symbol"/>
                    </a:rPr>
                    <a:t></a:t>
                  </a:r>
                  <a:r>
                    <a:rPr lang="ru-RU" sz="2600" b="1" i="1" dirty="0">
                      <a:latin typeface="Constantia" pitchFamily="18" charset="0"/>
                    </a:rPr>
                    <a:t> </a:t>
                  </a:r>
                </a:p>
              </p:txBody>
            </p:sp>
          </p:grpSp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2126632" y="4379704"/>
                <a:ext cx="271458" cy="41433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1332576" y="3901648"/>
                <a:ext cx="271458" cy="2857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0" name="Rectangle 14"/>
              <p:cNvSpPr>
                <a:spLocks noChangeArrowheads="1"/>
              </p:cNvSpPr>
              <p:nvPr/>
            </p:nvSpPr>
            <p:spPr bwMode="auto">
              <a:xfrm>
                <a:off x="1206176" y="3827380"/>
                <a:ext cx="57150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i="1" dirty="0">
                    <a:latin typeface="Constantia" pitchFamily="18" charset="0"/>
                    <a:sym typeface="Symbol" pitchFamily="18" charset="2"/>
                  </a:rPr>
                  <a:t>Y</a:t>
                </a:r>
                <a:r>
                  <a:rPr lang="ru-RU" sz="2400" i="1" dirty="0">
                    <a:latin typeface="Constantia" pitchFamily="18" charset="0"/>
                  </a:rPr>
                  <a:t> </a:t>
                </a:r>
              </a:p>
            </p:txBody>
          </p:sp>
          <p:sp>
            <p:nvSpPr>
              <p:cNvPr id="21" name="Rectangle 14"/>
              <p:cNvSpPr>
                <a:spLocks noChangeArrowheads="1"/>
              </p:cNvSpPr>
              <p:nvPr/>
            </p:nvSpPr>
            <p:spPr bwMode="auto">
              <a:xfrm>
                <a:off x="2030480" y="4338514"/>
                <a:ext cx="428628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i="1" dirty="0">
                    <a:latin typeface="Constantia" pitchFamily="18" charset="0"/>
                    <a:sym typeface="Symbol" pitchFamily="18" charset="2"/>
                  </a:rPr>
                  <a:t>Z</a:t>
                </a:r>
                <a:r>
                  <a:rPr lang="ru-RU" sz="3200" b="1" i="1" dirty="0">
                    <a:latin typeface="Constantia" pitchFamily="18" charset="0"/>
                  </a:rPr>
                  <a:t> </a:t>
                </a:r>
              </a:p>
            </p:txBody>
          </p:sp>
        </p:grp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143240" y="5988626"/>
              <a:ext cx="34290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i="1" dirty="0">
                  <a:latin typeface="Times New Roman" pitchFamily="18" charset="0"/>
                </a:rPr>
                <a:t>* («смотрим навстречу лучу»)</a:t>
              </a:r>
              <a:endParaRPr lang="ru-RU" dirty="0">
                <a:latin typeface="Times New Roman" pitchFamily="18" charset="0"/>
                <a:sym typeface="Symbol" pitchFamily="18" charset="2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AutoShape 5"/>
          <p:cNvSpPr>
            <a:spLocks noChangeAspect="1" noChangeArrowheads="1"/>
          </p:cNvSpPr>
          <p:nvPr/>
        </p:nvSpPr>
        <p:spPr bwMode="auto">
          <a:xfrm>
            <a:off x="1214414" y="398866"/>
            <a:ext cx="7215238" cy="638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2" name="Группа 11"/>
          <p:cNvGrpSpPr/>
          <p:nvPr/>
        </p:nvGrpSpPr>
        <p:grpSpPr>
          <a:xfrm>
            <a:off x="453019" y="87890"/>
            <a:ext cx="7040757" cy="3946672"/>
            <a:chOff x="453019" y="339572"/>
            <a:chExt cx="7040757" cy="3946672"/>
          </a:xfrm>
        </p:grpSpPr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453019" y="339572"/>
              <a:ext cx="5608202" cy="677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152352" rIns="91440" bIns="152352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eaLnBrk="0" hangingPunct="0"/>
              <a:r>
                <a:rPr lang="ru-RU" sz="2400" b="1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00FF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ea typeface="+mj-ea"/>
                  <a:cs typeface="+mj-cs"/>
                </a:rPr>
                <a:t>§5. Поляризация при  рассеянии  света</a:t>
              </a:r>
            </a:p>
          </p:txBody>
        </p:sp>
        <p:pic>
          <p:nvPicPr>
            <p:cNvPr id="93190" name="Picture 6" descr="Новый рисунок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64477" y="1102598"/>
              <a:ext cx="6229299" cy="318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929190" y="6215082"/>
            <a:ext cx="321471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б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cs typeface="Arial" pitchFamily="34" charset="0"/>
              </a:rPr>
              <a:t>)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Рассеяние света “мутной средой”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n</a:t>
            </a:r>
            <a:r>
              <a:rPr kumimoji="0" lang="en-US" sz="140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cp</a:t>
            </a:r>
            <a:r>
              <a:rPr kumimoji="0" lang="en-US" sz="1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= n</a:t>
            </a:r>
            <a:r>
              <a:rPr kumimoji="0" 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(</a:t>
            </a:r>
            <a:r>
              <a:rPr kumimoji="0" lang="en-US" sz="1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x, y, z</a:t>
            </a:r>
            <a:r>
              <a:rPr kumimoji="0" lang="en-US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)</a:t>
            </a:r>
            <a:endParaRPr kumimoji="0" lang="ru-RU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3192" name="Picture 8" descr="Новый рисун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8190" y="2961512"/>
            <a:ext cx="3741462" cy="32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ыгнутая влево стрелка 16"/>
          <p:cNvSpPr>
            <a:spLocks noChangeArrowheads="1"/>
          </p:cNvSpPr>
          <p:nvPr/>
        </p:nvSpPr>
        <p:spPr bwMode="auto">
          <a:xfrm rot="18662227">
            <a:off x="4303565" y="2560544"/>
            <a:ext cx="490263" cy="1973922"/>
          </a:xfrm>
          <a:prstGeom prst="curvedRightArrow">
            <a:avLst>
              <a:gd name="adj1" fmla="val 31436"/>
              <a:gd name="adj2" fmla="val 100383"/>
              <a:gd name="adj3" fmla="val 44009"/>
            </a:avLst>
          </a:prstGeom>
          <a:solidFill>
            <a:srgbClr val="BBE0E3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Группа 64"/>
          <p:cNvGrpSpPr/>
          <p:nvPr/>
        </p:nvGrpSpPr>
        <p:grpSpPr>
          <a:xfrm>
            <a:off x="131465" y="4236828"/>
            <a:ext cx="4141006" cy="2462083"/>
            <a:chOff x="80758" y="4714884"/>
            <a:chExt cx="3725597" cy="2036758"/>
          </a:xfrm>
        </p:grpSpPr>
        <p:grpSp>
          <p:nvGrpSpPr>
            <p:cNvPr id="5" name="Группа 62"/>
            <p:cNvGrpSpPr/>
            <p:nvPr/>
          </p:nvGrpSpPr>
          <p:grpSpPr>
            <a:xfrm>
              <a:off x="80758" y="4714884"/>
              <a:ext cx="3725597" cy="2036758"/>
              <a:chOff x="80758" y="4714884"/>
              <a:chExt cx="3725597" cy="2036758"/>
            </a:xfrm>
          </p:grpSpPr>
          <p:grpSp>
            <p:nvGrpSpPr>
              <p:cNvPr id="6" name="Group 1"/>
              <p:cNvGrpSpPr>
                <a:grpSpLocks noChangeAspect="1"/>
              </p:cNvGrpSpPr>
              <p:nvPr/>
            </p:nvGrpSpPr>
            <p:grpSpPr bwMode="auto">
              <a:xfrm>
                <a:off x="80758" y="5000636"/>
                <a:ext cx="3725597" cy="1751006"/>
                <a:chOff x="1817" y="1773"/>
                <a:chExt cx="3999" cy="1882"/>
              </a:xfrm>
            </p:grpSpPr>
            <p:sp>
              <p:nvSpPr>
                <p:cNvPr id="64514" name="AutoShape 2"/>
                <p:cNvSpPr>
                  <a:spLocks noChangeAspect="1" noChangeArrowheads="1"/>
                </p:cNvSpPr>
                <p:nvPr/>
              </p:nvSpPr>
              <p:spPr bwMode="auto">
                <a:xfrm>
                  <a:off x="2037" y="1773"/>
                  <a:ext cx="3779" cy="18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15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3904" y="2571"/>
                  <a:ext cx="546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i="1" u="none" strike="noStrike" cap="none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</a:t>
                  </a:r>
                  <a:r>
                    <a:rPr kumimoji="0" lang="en-US" i="0" u="none" strike="noStrike" cap="none" normalizeH="0" baseline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/2</a:t>
                  </a:r>
                  <a:endParaRPr kumimoji="0" lang="ru-RU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516" name="Line 4"/>
                <p:cNvSpPr>
                  <a:spLocks noChangeShapeType="1"/>
                </p:cNvSpPr>
                <p:nvPr/>
              </p:nvSpPr>
              <p:spPr bwMode="auto">
                <a:xfrm flipV="1">
                  <a:off x="3477" y="2474"/>
                  <a:ext cx="233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17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917" y="2165"/>
                  <a:ext cx="391" cy="4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1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7" name="Group 6"/>
                <p:cNvGrpSpPr>
                  <a:grpSpLocks/>
                </p:cNvGrpSpPr>
                <p:nvPr/>
              </p:nvGrpSpPr>
              <p:grpSpPr bwMode="auto">
                <a:xfrm>
                  <a:off x="3597" y="2362"/>
                  <a:ext cx="1280" cy="231"/>
                  <a:chOff x="6996" y="10158"/>
                  <a:chExt cx="1201" cy="242"/>
                </a:xfrm>
              </p:grpSpPr>
              <p:sp>
                <p:nvSpPr>
                  <p:cNvPr id="64519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6996" y="10158"/>
                    <a:ext cx="1" cy="24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sm"/>
                    <a:tailEnd type="triangle" w="sm" len="sm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2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7408" y="10158"/>
                    <a:ext cx="1" cy="24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sm"/>
                    <a:tailEnd type="triangle" w="sm" len="sm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22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7788" y="10158"/>
                    <a:ext cx="1" cy="24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sm"/>
                    <a:tailEnd type="triangle" w="sm" len="sm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23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8196" y="10158"/>
                    <a:ext cx="1" cy="24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sm" len="sm"/>
                    <a:tailEnd type="triangle" w="sm" len="sm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6452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817" y="2339"/>
                  <a:ext cx="966" cy="5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100" b="1" i="1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падающий свет</a:t>
                  </a:r>
                  <a:endParaRPr kumimoji="0" lang="ru-RU" sz="11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52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246" y="3084"/>
                  <a:ext cx="1190" cy="3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200" b="1" i="1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рассеянный свет</a:t>
                  </a:r>
                  <a:endParaRPr kumimoji="0" lang="ru-RU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526" name="Oval 14"/>
                <p:cNvSpPr>
                  <a:spLocks noChangeArrowheads="1"/>
                </p:cNvSpPr>
                <p:nvPr/>
              </p:nvSpPr>
              <p:spPr bwMode="auto">
                <a:xfrm>
                  <a:off x="3211" y="1926"/>
                  <a:ext cx="461" cy="1106"/>
                </a:xfrm>
                <a:prstGeom prst="ellipse">
                  <a:avLst/>
                </a:prstGeom>
                <a:noFill/>
                <a:ln w="9525">
                  <a:solidFill>
                    <a:srgbClr val="0000FF"/>
                  </a:solidFill>
                  <a:prstDash val="dash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27" name="AutoShape 15"/>
                <p:cNvSpPr>
                  <a:spLocks noChangeArrowheads="1"/>
                </p:cNvSpPr>
                <p:nvPr/>
              </p:nvSpPr>
              <p:spPr bwMode="auto">
                <a:xfrm rot="5400000">
                  <a:off x="3612" y="1517"/>
                  <a:ext cx="1118" cy="1924"/>
                </a:xfrm>
                <a:prstGeom prst="can">
                  <a:avLst>
                    <a:gd name="adj" fmla="val 43023"/>
                  </a:avLst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2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3197" y="2485"/>
                  <a:ext cx="830" cy="74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29" name="AutoShape 17"/>
                <p:cNvSpPr>
                  <a:spLocks/>
                </p:cNvSpPr>
                <p:nvPr/>
              </p:nvSpPr>
              <p:spPr bwMode="auto">
                <a:xfrm rot="2760000">
                  <a:off x="3892" y="2471"/>
                  <a:ext cx="102" cy="334"/>
                </a:xfrm>
                <a:prstGeom prst="rightBrace">
                  <a:avLst>
                    <a:gd name="adj1" fmla="val 27288"/>
                    <a:gd name="adj2" fmla="val 42727"/>
                  </a:avLst>
                </a:prstGeom>
                <a:noFill/>
                <a:ln w="158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3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894" y="2370"/>
                  <a:ext cx="438" cy="2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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531" name="Arc 19"/>
                <p:cNvSpPr>
                  <a:spLocks/>
                </p:cNvSpPr>
                <p:nvPr/>
              </p:nvSpPr>
              <p:spPr bwMode="auto">
                <a:xfrm flipH="1">
                  <a:off x="4643" y="1920"/>
                  <a:ext cx="244" cy="1106"/>
                </a:xfrm>
                <a:custGeom>
                  <a:avLst/>
                  <a:gdLst>
                    <a:gd name="G0" fmla="+- 47 0 0"/>
                    <a:gd name="G1" fmla="+- 21600 0 0"/>
                    <a:gd name="G2" fmla="+- 21600 0 0"/>
                    <a:gd name="T0" fmla="*/ 47 w 21647"/>
                    <a:gd name="T1" fmla="*/ 0 h 43200"/>
                    <a:gd name="T2" fmla="*/ 0 w 21647"/>
                    <a:gd name="T3" fmla="*/ 43200 h 43200"/>
                    <a:gd name="T4" fmla="*/ 47 w 21647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47" h="43200" fill="none" extrusionOk="0">
                      <a:moveTo>
                        <a:pt x="46" y="0"/>
                      </a:moveTo>
                      <a:cubicBezTo>
                        <a:pt x="11976" y="0"/>
                        <a:pt x="21647" y="9670"/>
                        <a:pt x="21647" y="21600"/>
                      </a:cubicBezTo>
                      <a:cubicBezTo>
                        <a:pt x="21647" y="33529"/>
                        <a:pt x="11976" y="43200"/>
                        <a:pt x="47" y="43200"/>
                      </a:cubicBezTo>
                      <a:cubicBezTo>
                        <a:pt x="31" y="43200"/>
                        <a:pt x="15" y="43199"/>
                        <a:pt x="0" y="43199"/>
                      </a:cubicBezTo>
                    </a:path>
                    <a:path w="21647" h="43200" stroke="0" extrusionOk="0">
                      <a:moveTo>
                        <a:pt x="46" y="0"/>
                      </a:moveTo>
                      <a:cubicBezTo>
                        <a:pt x="11976" y="0"/>
                        <a:pt x="21647" y="9670"/>
                        <a:pt x="21647" y="21600"/>
                      </a:cubicBezTo>
                      <a:cubicBezTo>
                        <a:pt x="21647" y="33529"/>
                        <a:pt x="11976" y="43200"/>
                        <a:pt x="47" y="43200"/>
                      </a:cubicBezTo>
                      <a:cubicBezTo>
                        <a:pt x="31" y="43200"/>
                        <a:pt x="15" y="43199"/>
                        <a:pt x="0" y="43199"/>
                      </a:cubicBezTo>
                      <a:lnTo>
                        <a:pt x="47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grpSp>
              <p:nvGrpSpPr>
                <p:cNvPr id="8" name="Group 20"/>
                <p:cNvGrpSpPr>
                  <a:grpSpLocks/>
                </p:cNvGrpSpPr>
                <p:nvPr/>
              </p:nvGrpSpPr>
              <p:grpSpPr bwMode="auto">
                <a:xfrm>
                  <a:off x="2679" y="1929"/>
                  <a:ext cx="766" cy="1106"/>
                  <a:chOff x="2679" y="1929"/>
                  <a:chExt cx="766" cy="1106"/>
                </a:xfrm>
              </p:grpSpPr>
              <p:sp>
                <p:nvSpPr>
                  <p:cNvPr id="6453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862" y="1929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2751" y="2086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5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703" y="2243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6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679" y="2399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7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2682" y="2563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8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715" y="2720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39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2751" y="2877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4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859" y="3033"/>
                    <a:ext cx="516" cy="1"/>
                  </a:xfrm>
                  <a:prstGeom prst="line">
                    <a:avLst/>
                  </a:prstGeom>
                  <a:noFill/>
                  <a:ln w="22225">
                    <a:solidFill>
                      <a:srgbClr val="FF0000"/>
                    </a:solidFill>
                    <a:prstDash val="solid"/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41" name="Arc 29"/>
                  <p:cNvSpPr>
                    <a:spLocks/>
                  </p:cNvSpPr>
                  <p:nvPr/>
                </p:nvSpPr>
                <p:spPr bwMode="auto">
                  <a:xfrm flipH="1">
                    <a:off x="3214" y="1929"/>
                    <a:ext cx="231" cy="1106"/>
                  </a:xfrm>
                  <a:custGeom>
                    <a:avLst/>
                    <a:gdLst>
                      <a:gd name="G0" fmla="+- 47 0 0"/>
                      <a:gd name="G1" fmla="+- 21600 0 0"/>
                      <a:gd name="G2" fmla="+- 21600 0 0"/>
                      <a:gd name="T0" fmla="*/ 47 w 21647"/>
                      <a:gd name="T1" fmla="*/ 0 h 43200"/>
                      <a:gd name="T2" fmla="*/ 0 w 21647"/>
                      <a:gd name="T3" fmla="*/ 43200 h 43200"/>
                      <a:gd name="T4" fmla="*/ 47 w 21647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47" h="43200" fill="none" extrusionOk="0">
                        <a:moveTo>
                          <a:pt x="46" y="0"/>
                        </a:moveTo>
                        <a:cubicBezTo>
                          <a:pt x="11976" y="0"/>
                          <a:pt x="21647" y="9670"/>
                          <a:pt x="21647" y="21600"/>
                        </a:cubicBezTo>
                        <a:cubicBezTo>
                          <a:pt x="21647" y="33529"/>
                          <a:pt x="11976" y="43200"/>
                          <a:pt x="47" y="43200"/>
                        </a:cubicBezTo>
                        <a:cubicBezTo>
                          <a:pt x="31" y="43200"/>
                          <a:pt x="15" y="43199"/>
                          <a:pt x="0" y="43199"/>
                        </a:cubicBezTo>
                      </a:path>
                      <a:path w="21647" h="43200" stroke="0" extrusionOk="0">
                        <a:moveTo>
                          <a:pt x="46" y="0"/>
                        </a:moveTo>
                        <a:cubicBezTo>
                          <a:pt x="11976" y="0"/>
                          <a:pt x="21647" y="9670"/>
                          <a:pt x="21647" y="21600"/>
                        </a:cubicBezTo>
                        <a:cubicBezTo>
                          <a:pt x="21647" y="33529"/>
                          <a:pt x="11976" y="43200"/>
                          <a:pt x="47" y="43200"/>
                        </a:cubicBezTo>
                        <a:cubicBezTo>
                          <a:pt x="31" y="43200"/>
                          <a:pt x="15" y="43199"/>
                          <a:pt x="0" y="43199"/>
                        </a:cubicBezTo>
                        <a:lnTo>
                          <a:pt x="47" y="21600"/>
                        </a:lnTo>
                        <a:close/>
                      </a:path>
                    </a:pathLst>
                  </a:custGeom>
                  <a:noFill/>
                  <a:ln w="158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</p:grpSp>
            <p:sp>
              <p:nvSpPr>
                <p:cNvPr id="64542" name="Line 30"/>
                <p:cNvSpPr>
                  <a:spLocks noChangeShapeType="1"/>
                </p:cNvSpPr>
                <p:nvPr/>
              </p:nvSpPr>
              <p:spPr bwMode="auto">
                <a:xfrm>
                  <a:off x="3449" y="2893"/>
                  <a:ext cx="1" cy="23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4544" name="Line 32"/>
                <p:cNvSpPr>
                  <a:spLocks noChangeShapeType="1"/>
                </p:cNvSpPr>
                <p:nvPr/>
              </p:nvSpPr>
              <p:spPr bwMode="auto">
                <a:xfrm>
                  <a:off x="3776" y="2593"/>
                  <a:ext cx="3" cy="23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grpSp>
              <p:nvGrpSpPr>
                <p:cNvPr id="9" name="Group 33"/>
                <p:cNvGrpSpPr>
                  <a:grpSpLocks/>
                </p:cNvGrpSpPr>
                <p:nvPr/>
              </p:nvGrpSpPr>
              <p:grpSpPr bwMode="auto">
                <a:xfrm>
                  <a:off x="4800" y="1927"/>
                  <a:ext cx="707" cy="1105"/>
                  <a:chOff x="5429" y="730"/>
                  <a:chExt cx="996" cy="1105"/>
                </a:xfrm>
              </p:grpSpPr>
              <p:sp>
                <p:nvSpPr>
                  <p:cNvPr id="6454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5660" y="730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47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5513" y="887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48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5453" y="1044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49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5429" y="1200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0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5432" y="1364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1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5453" y="1521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5501" y="1678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3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5645" y="1834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4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5708" y="814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5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5837" y="971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6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5885" y="1128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7" name="Line 45"/>
                  <p:cNvSpPr>
                    <a:spLocks noChangeShapeType="1"/>
                  </p:cNvSpPr>
                  <p:nvPr/>
                </p:nvSpPr>
                <p:spPr bwMode="auto">
                  <a:xfrm rot="21540000">
                    <a:off x="5909" y="1277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5900" y="1448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59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5885" y="1605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  <p:sp>
                <p:nvSpPr>
                  <p:cNvPr id="64560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5837" y="1762"/>
                    <a:ext cx="51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sm" len="med"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dirty="0"/>
                  </a:p>
                </p:txBody>
              </p:sp>
            </p:grpSp>
          </p:grpSp>
          <p:sp>
            <p:nvSpPr>
              <p:cNvPr id="61" name="Text Box 18"/>
              <p:cNvSpPr txBox="1">
                <a:spLocks noChangeArrowheads="1"/>
              </p:cNvSpPr>
              <p:nvPr/>
            </p:nvSpPr>
            <p:spPr bwMode="auto">
              <a:xfrm>
                <a:off x="1779231" y="5765704"/>
                <a:ext cx="407719" cy="254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 Box 7"/>
              <p:cNvSpPr txBox="1">
                <a:spLocks noChangeArrowheads="1"/>
              </p:cNvSpPr>
              <p:nvPr/>
            </p:nvSpPr>
            <p:spPr bwMode="auto">
              <a:xfrm>
                <a:off x="428596" y="4714884"/>
                <a:ext cx="2747438" cy="343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1400" b="1" i="1" dirty="0">
                    <a:solidFill>
                      <a:srgbClr val="FF00FF"/>
                    </a:solidFill>
                    <a:latin typeface="Times New Roman" pitchFamily="18" charset="0"/>
                    <a:cs typeface="Arial" pitchFamily="34" charset="0"/>
                  </a:rPr>
                  <a:t>а</a:t>
                </a:r>
                <a:r>
                  <a:rPr lang="ru-RU" sz="1400" b="1" dirty="0">
                    <a:solidFill>
                      <a:srgbClr val="FF00FF"/>
                    </a:solidFill>
                    <a:latin typeface="Times New Roman" pitchFamily="18" charset="0"/>
                    <a:cs typeface="Arial" pitchFamily="34" charset="0"/>
                  </a:rPr>
                  <a:t>)</a:t>
                </a:r>
                <a:r>
                  <a:rPr kumimoji="0" lang="ru-RU" sz="1400" b="1" i="0" u="none" strike="noStrike" cap="none" normalizeH="0" baseline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Среда однородная</a:t>
                </a:r>
                <a:r>
                  <a: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   </a:t>
                </a: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(</a:t>
                </a:r>
                <a:r>
                  <a:rPr lang="en-US" sz="1400" i="1" dirty="0">
                    <a:latin typeface="Times New Roman" pitchFamily="18" charset="0"/>
                    <a:cs typeface="Arial" pitchFamily="34" charset="0"/>
                  </a:rPr>
                  <a:t>n</a:t>
                </a:r>
                <a:r>
                  <a:rPr lang="en-US" sz="1400" i="1" baseline="-25000" dirty="0">
                    <a:latin typeface="Times New Roman" pitchFamily="18" charset="0"/>
                    <a:cs typeface="Arial" pitchFamily="34" charset="0"/>
                  </a:rPr>
                  <a:t>cp</a:t>
                </a:r>
                <a:r>
                  <a:rPr lang="en-US" sz="1400" i="1" dirty="0">
                    <a:latin typeface="Times New Roman" pitchFamily="18" charset="0"/>
                    <a:cs typeface="Arial" pitchFamily="34" charset="0"/>
                  </a:rPr>
                  <a:t> = const</a:t>
                </a:r>
                <a:r>
                  <a:rPr lang="en-US" sz="1400" dirty="0">
                    <a:latin typeface="Times New Roman" pitchFamily="18" charset="0"/>
                    <a:cs typeface="Arial" pitchFamily="34" charset="0"/>
                  </a:rPr>
                  <a:t>)</a:t>
                </a:r>
                <a:endParaRPr lang="ru-RU" sz="1400" dirty="0"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4" name="Text Box 5"/>
            <p:cNvSpPr txBox="1">
              <a:spLocks noChangeArrowheads="1"/>
            </p:cNvSpPr>
            <p:nvPr/>
          </p:nvSpPr>
          <p:spPr bwMode="auto">
            <a:xfrm>
              <a:off x="1735395" y="5725279"/>
              <a:ext cx="364268" cy="398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000" b="1" dirty="0">
                  <a:latin typeface="Times New Roman" pitchFamily="18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605"/>
          <p:cNvGraphicFramePr>
            <a:graphicFrameLocks noGrp="1" noChangeAspect="1"/>
          </p:cNvGraphicFramePr>
          <p:nvPr>
            <p:ph sz="half" idx="1"/>
          </p:nvPr>
        </p:nvGraphicFramePr>
        <p:xfrm>
          <a:off x="6640511" y="1408079"/>
          <a:ext cx="1357313" cy="469900"/>
        </p:xfrm>
        <a:graphic>
          <a:graphicData uri="http://schemas.openxmlformats.org/presentationml/2006/ole">
            <p:oleObj spid="_x0000_s212998" name="Формула" r:id="rId3" imgW="15849600" imgH="5486400" progId="Equation.3">
              <p:embed/>
            </p:oleObj>
          </a:graphicData>
        </a:graphic>
      </p:graphicFrame>
      <p:pic>
        <p:nvPicPr>
          <p:cNvPr id="4102" name="Picture 5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103332"/>
            <a:ext cx="36353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6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1033" y="3643314"/>
            <a:ext cx="57499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Text Box 615"/>
          <p:cNvSpPr txBox="1">
            <a:spLocks noChangeArrowheads="1"/>
          </p:cNvSpPr>
          <p:nvPr/>
        </p:nvSpPr>
        <p:spPr bwMode="auto">
          <a:xfrm>
            <a:off x="4500562" y="1428736"/>
            <a:ext cx="2068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“</a:t>
            </a:r>
            <a:r>
              <a:rPr lang="ru-RU" sz="2400" i="1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сила тока</a:t>
            </a:r>
            <a:r>
              <a:rPr lang="en-US" sz="2400" i="1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”</a:t>
            </a:r>
            <a:r>
              <a:rPr lang="ru-RU" sz="2400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:</a:t>
            </a:r>
            <a:endParaRPr lang="en-US" sz="2400" dirty="0">
              <a:solidFill>
                <a:srgbClr val="FF5050"/>
              </a:solidFill>
              <a:sym typeface="Symbol" pitchFamily="18" charset="2"/>
            </a:endParaRPr>
          </a:p>
        </p:txBody>
      </p:sp>
      <p:sp>
        <p:nvSpPr>
          <p:cNvPr id="4108" name="Text Box 616"/>
          <p:cNvSpPr txBox="1">
            <a:spLocks noChangeArrowheads="1"/>
          </p:cNvSpPr>
          <p:nvPr/>
        </p:nvSpPr>
        <p:spPr bwMode="auto">
          <a:xfrm>
            <a:off x="34925" y="2168545"/>
            <a:ext cx="1439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FF5050"/>
                </a:solidFill>
                <a:sym typeface="Symbol" pitchFamily="18" charset="2"/>
              </a:rPr>
              <a:t>диполь</a:t>
            </a:r>
            <a:endParaRPr lang="en-US" sz="2800" dirty="0">
              <a:solidFill>
                <a:srgbClr val="FF5050"/>
              </a:solidFill>
              <a:sym typeface="Symbol" pitchFamily="18" charset="2"/>
            </a:endParaRPr>
          </a:p>
        </p:txBody>
      </p:sp>
      <p:graphicFrame>
        <p:nvGraphicFramePr>
          <p:cNvPr id="4099" name="Object 618"/>
          <p:cNvGraphicFramePr>
            <a:graphicFrameLocks noGrp="1" noChangeAspect="1"/>
          </p:cNvGraphicFramePr>
          <p:nvPr>
            <p:ph sz="half" idx="2"/>
          </p:nvPr>
        </p:nvGraphicFramePr>
        <p:xfrm>
          <a:off x="292100" y="1150938"/>
          <a:ext cx="2295525" cy="725487"/>
        </p:xfrm>
        <a:graphic>
          <a:graphicData uri="http://schemas.openxmlformats.org/presentationml/2006/ole">
            <p:oleObj spid="_x0000_s212999" name="Формула" r:id="rId6" imgW="29870400" imgH="9448800" progId="Equation.3">
              <p:embed/>
            </p:oleObj>
          </a:graphicData>
        </a:graphic>
      </p:graphicFrame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503016" y="129677"/>
            <a:ext cx="4332853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5.1. Особенности излучения диполя</a:t>
            </a:r>
          </a:p>
        </p:txBody>
      </p:sp>
      <p:grpSp>
        <p:nvGrpSpPr>
          <p:cNvPr id="2" name="Группа 20"/>
          <p:cNvGrpSpPr/>
          <p:nvPr/>
        </p:nvGrpSpPr>
        <p:grpSpPr>
          <a:xfrm>
            <a:off x="539750" y="4572008"/>
            <a:ext cx="8604250" cy="2071702"/>
            <a:chOff x="539750" y="4572008"/>
            <a:chExt cx="8604250" cy="2071702"/>
          </a:xfrm>
        </p:grpSpPr>
        <p:pic>
          <p:nvPicPr>
            <p:cNvPr id="4106" name="Picture 6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9750" y="4973669"/>
              <a:ext cx="7772400" cy="78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Овал 14"/>
            <p:cNvSpPr/>
            <p:nvPr/>
          </p:nvSpPr>
          <p:spPr>
            <a:xfrm>
              <a:off x="1500166" y="4929222"/>
              <a:ext cx="3500462" cy="1000132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" name="Группа 18"/>
            <p:cNvGrpSpPr/>
            <p:nvPr/>
          </p:nvGrpSpPr>
          <p:grpSpPr>
            <a:xfrm>
              <a:off x="5076825" y="4572008"/>
              <a:ext cx="3710017" cy="1357322"/>
              <a:chOff x="5076825" y="4786322"/>
              <a:chExt cx="3710017" cy="1357322"/>
            </a:xfrm>
          </p:grpSpPr>
          <p:sp>
            <p:nvSpPr>
              <p:cNvPr id="4109" name="Text Box 617"/>
              <p:cNvSpPr txBox="1">
                <a:spLocks noChangeArrowheads="1"/>
              </p:cNvSpPr>
              <p:nvPr/>
            </p:nvSpPr>
            <p:spPr bwMode="auto">
              <a:xfrm>
                <a:off x="5076825" y="4786322"/>
                <a:ext cx="3529013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2000" b="1" i="1" dirty="0">
                    <a:solidFill>
                      <a:srgbClr val="FF5050"/>
                    </a:solidFill>
                    <a:latin typeface="Times New Roman" pitchFamily="18" charset="0"/>
                    <a:sym typeface="Symbol" pitchFamily="18" charset="2"/>
                  </a:rPr>
                  <a:t>Интенсивность излучения</a:t>
                </a:r>
                <a:r>
                  <a:rPr lang="ru-RU" sz="2000" b="1" dirty="0">
                    <a:solidFill>
                      <a:srgbClr val="FF5050"/>
                    </a:solidFill>
                    <a:latin typeface="Times New Roman" pitchFamily="18" charset="0"/>
                    <a:sym typeface="Symbol" pitchFamily="18" charset="2"/>
                  </a:rPr>
                  <a:t>:</a:t>
                </a:r>
                <a:endParaRPr lang="en-US" sz="2000" b="1" dirty="0">
                  <a:solidFill>
                    <a:srgbClr val="FF5050"/>
                  </a:solidFill>
                  <a:sym typeface="Symbol" pitchFamily="18" charset="2"/>
                </a:endParaRPr>
              </a:p>
            </p:txBody>
          </p:sp>
          <p:sp>
            <p:nvSpPr>
              <p:cNvPr id="16" name="AutoShape 27"/>
              <p:cNvSpPr>
                <a:spLocks noChangeArrowheads="1"/>
              </p:cNvSpPr>
              <p:nvPr/>
            </p:nvSpPr>
            <p:spPr bwMode="auto">
              <a:xfrm>
                <a:off x="5857884" y="5214950"/>
                <a:ext cx="2928958" cy="928694"/>
              </a:xfrm>
              <a:prstGeom prst="cloudCallout">
                <a:avLst>
                  <a:gd name="adj1" fmla="val -124598"/>
                  <a:gd name="adj2" fmla="val -96752"/>
                </a:avLst>
              </a:prstGeom>
              <a:noFill/>
              <a:ln w="222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Rectangle 8"/>
            <p:cNvSpPr>
              <a:spLocks/>
            </p:cNvSpPr>
            <p:nvPr/>
          </p:nvSpPr>
          <p:spPr bwMode="auto">
            <a:xfrm>
              <a:off x="7858116" y="5857914"/>
              <a:ext cx="1285884" cy="785796"/>
            </a:xfrm>
            <a:prstGeom prst="rect">
              <a:avLst/>
            </a:prstGeom>
            <a:noFill/>
            <a:ln w="6350" cap="rnd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ctr" eaLnBrk="0" hangingPunct="0"/>
              <a:r>
                <a:rPr lang="ru-RU" sz="4400" b="1" i="1" dirty="0">
                  <a:solidFill>
                    <a:srgbClr val="0070C0"/>
                  </a:solidFill>
                  <a:latin typeface="Constantia" pitchFamily="18" charset="0"/>
                </a:rPr>
                <a:t>!!</a:t>
              </a:r>
            </a:p>
          </p:txBody>
        </p:sp>
        <p:sp>
          <p:nvSpPr>
            <p:cNvPr id="18" name="Штриховая стрелка вправо 17"/>
            <p:cNvSpPr/>
            <p:nvPr/>
          </p:nvSpPr>
          <p:spPr>
            <a:xfrm rot="5400000">
              <a:off x="5447115" y="5982933"/>
              <a:ext cx="607223" cy="35719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 Box 615"/>
            <p:cNvSpPr txBox="1">
              <a:spLocks noChangeArrowheads="1"/>
            </p:cNvSpPr>
            <p:nvPr/>
          </p:nvSpPr>
          <p:spPr bwMode="auto">
            <a:xfrm>
              <a:off x="1904080" y="5226018"/>
              <a:ext cx="2857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2400" baseline="-25000" dirty="0">
                  <a:latin typeface="Times New Roman" pitchFamily="18" charset="0"/>
                  <a:sym typeface="Symbol" pitchFamily="18" charset="2"/>
                </a:rPr>
                <a:t>0</a:t>
              </a:r>
              <a:endParaRPr lang="en-US" sz="2400" dirty="0">
                <a:sym typeface="Symbol" pitchFamily="18" charset="2"/>
              </a:endParaRPr>
            </a:p>
          </p:txBody>
        </p:sp>
      </p:grpSp>
      <p:sp>
        <p:nvSpPr>
          <p:cNvPr id="21" name="Text Box 615"/>
          <p:cNvSpPr txBox="1">
            <a:spLocks noChangeArrowheads="1"/>
          </p:cNvSpPr>
          <p:nvPr/>
        </p:nvSpPr>
        <p:spPr bwMode="auto">
          <a:xfrm>
            <a:off x="4643438" y="857232"/>
            <a:ext cx="392909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itchFamily="18" charset="0"/>
                <a:sym typeface="Symbol"/>
              </a:rPr>
              <a:t></a:t>
            </a:r>
            <a:r>
              <a:rPr lang="en-US" sz="2400" dirty="0">
                <a:latin typeface="Times New Roman" pitchFamily="18" charset="0"/>
                <a:sym typeface="Symbol"/>
              </a:rPr>
              <a:t>(</a:t>
            </a:r>
            <a:r>
              <a:rPr lang="en-US" sz="2400" i="1" dirty="0">
                <a:latin typeface="Times New Roman" pitchFamily="18" charset="0"/>
                <a:sym typeface="Symbol"/>
              </a:rPr>
              <a:t>t</a:t>
            </a:r>
            <a:r>
              <a:rPr lang="en-US" sz="2400" dirty="0">
                <a:latin typeface="Times New Roman" pitchFamily="18" charset="0"/>
                <a:sym typeface="Symbol"/>
              </a:rPr>
              <a:t>) </a:t>
            </a:r>
            <a:r>
              <a:rPr lang="ru-RU" sz="2400" dirty="0">
                <a:latin typeface="Times New Roman" pitchFamily="18" charset="0"/>
                <a:sym typeface="Symbol" pitchFamily="18" charset="2"/>
              </a:rPr>
              <a:t>=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i="1" dirty="0"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cos(</a:t>
            </a:r>
            <a:r>
              <a:rPr lang="en-US" sz="2400" dirty="0">
                <a:latin typeface="Times New Roman" pitchFamily="18" charset="0"/>
                <a:sym typeface="Symbol"/>
              </a:rPr>
              <a:t></a:t>
            </a:r>
            <a:r>
              <a:rPr lang="en-US" sz="2400" i="1" dirty="0"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dirty="0">
                <a:latin typeface="Times New Roman" pitchFamily="18" charset="0"/>
                <a:sym typeface="Symbol"/>
              </a:rPr>
              <a:t>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i="1" dirty="0">
                <a:latin typeface="Times New Roman" pitchFamily="18" charset="0"/>
                <a:sym typeface="Symbol"/>
              </a:rPr>
              <a:t></a:t>
            </a:r>
            <a:r>
              <a:rPr lang="en-US" sz="2400" dirty="0">
                <a:latin typeface="Times New Roman" pitchFamily="18" charset="0"/>
                <a:sym typeface="Symbol" pitchFamily="18" charset="2"/>
              </a:rPr>
              <a:t>)  </a:t>
            </a:r>
            <a:r>
              <a:rPr lang="en-US" sz="2400" dirty="0">
                <a:latin typeface="Times New Roman" pitchFamily="18" charset="0"/>
                <a:sym typeface="Symbol"/>
              </a:rPr>
              <a:t></a:t>
            </a:r>
          </a:p>
          <a:p>
            <a:endParaRPr lang="en-US" sz="2400" dirty="0">
              <a:latin typeface="Times New Roman" pitchFamily="18" charset="0"/>
              <a:sym typeface="Symbol"/>
            </a:endParaRPr>
          </a:p>
          <a:p>
            <a:r>
              <a:rPr lang="ru-RU" sz="2400" dirty="0">
                <a:latin typeface="Times New Roman" pitchFamily="18" charset="0"/>
                <a:sym typeface="Symbol"/>
              </a:rPr>
              <a:t> </a:t>
            </a:r>
            <a:endParaRPr lang="en-US" sz="2400" dirty="0">
              <a:latin typeface="Times New Roman" pitchFamily="18" charset="0"/>
              <a:sym typeface="Symbol"/>
            </a:endParaRPr>
          </a:p>
          <a:p>
            <a:r>
              <a:rPr lang="en-US" sz="2400" dirty="0">
                <a:latin typeface="Times New Roman" pitchFamily="18" charset="0"/>
                <a:sym typeface="Symbol"/>
              </a:rPr>
              <a:t>   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амплитуда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силы тока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J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ru-RU" i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/>
              </a:rPr>
              <a:t>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/>
              </a:rPr>
              <a:t>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graphicFrame>
        <p:nvGraphicFramePr>
          <p:cNvPr id="135172" name="Object 605"/>
          <p:cNvGraphicFramePr>
            <a:graphicFrameLocks noChangeAspect="1"/>
          </p:cNvGraphicFramePr>
          <p:nvPr/>
        </p:nvGraphicFramePr>
        <p:xfrm>
          <a:off x="5060971" y="1932666"/>
          <a:ext cx="2511425" cy="400050"/>
        </p:xfrm>
        <a:graphic>
          <a:graphicData uri="http://schemas.openxmlformats.org/presentationml/2006/ole">
            <p:oleObj spid="_x0000_s213000" name="Формула" r:id="rId8" imgW="34442400" imgH="5486400" progId="Equation.3">
              <p:embed/>
            </p:oleObj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>
            <a:off x="5929322" y="2332716"/>
            <a:ext cx="357190" cy="1588"/>
          </a:xfrm>
          <a:prstGeom prst="line">
            <a:avLst/>
          </a:prstGeom>
          <a:ln w="50800" cmpd="dbl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 вниз 24"/>
          <p:cNvSpPr/>
          <p:nvPr/>
        </p:nvSpPr>
        <p:spPr>
          <a:xfrm flipV="1">
            <a:off x="6072198" y="2428868"/>
            <a:ext cx="71438" cy="285752"/>
          </a:xfrm>
          <a:prstGeom prst="down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 Box 615"/>
          <p:cNvSpPr txBox="1">
            <a:spLocks noChangeArrowheads="1"/>
          </p:cNvSpPr>
          <p:nvPr/>
        </p:nvSpPr>
        <p:spPr bwMode="auto">
          <a:xfrm>
            <a:off x="1851948" y="3242104"/>
            <a:ext cx="2068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Максвелл</a:t>
            </a:r>
            <a:r>
              <a:rPr lang="ru-RU" sz="2400" dirty="0">
                <a:solidFill>
                  <a:srgbClr val="FF5050"/>
                </a:solidFill>
                <a:latin typeface="Times New Roman" pitchFamily="18" charset="0"/>
                <a:sym typeface="Symbol" pitchFamily="18" charset="2"/>
              </a:rPr>
              <a:t>:</a:t>
            </a:r>
            <a:endParaRPr lang="en-US" sz="2400" dirty="0">
              <a:solidFill>
                <a:srgbClr val="FF5050"/>
              </a:solidFill>
              <a:sym typeface="Symbol" pitchFamily="18" charset="2"/>
            </a:endParaRPr>
          </a:p>
        </p:txBody>
      </p:sp>
      <p:grpSp>
        <p:nvGrpSpPr>
          <p:cNvPr id="23" name="Группа 10"/>
          <p:cNvGrpSpPr/>
          <p:nvPr/>
        </p:nvGrpSpPr>
        <p:grpSpPr>
          <a:xfrm>
            <a:off x="6116092" y="6000768"/>
            <a:ext cx="2014209" cy="640494"/>
            <a:chOff x="1016324" y="4658566"/>
            <a:chExt cx="2014209" cy="640494"/>
          </a:xfrm>
        </p:grpSpPr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>
              <a:off x="1016324" y="4723844"/>
              <a:ext cx="121444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2400" i="1" dirty="0">
                  <a:solidFill>
                    <a:srgbClr val="0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или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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endParaRPr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2000233" y="4658566"/>
            <a:ext cx="1030300" cy="640494"/>
          </p:xfrm>
          <a:graphic>
            <a:graphicData uri="http://schemas.openxmlformats.org/presentationml/2006/ole">
              <p:oleObj spid="_x0000_s213001" name="Формула" r:id="rId9" imgW="15240000" imgH="94488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51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4340" name="Rectangle 559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14341" name="Rectangle 561"/>
          <p:cNvSpPr>
            <a:spLocks noChangeArrowheads="1"/>
          </p:cNvSpPr>
          <p:nvPr/>
        </p:nvSpPr>
        <p:spPr bwMode="auto">
          <a:xfrm>
            <a:off x="785786" y="5500702"/>
            <a:ext cx="6803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0000FF"/>
                </a:solidFill>
                <a:latin typeface="Constantia" pitchFamily="18" charset="0"/>
              </a:rPr>
              <a:t>Зависимость интенсивности излучения от направления</a:t>
            </a:r>
          </a:p>
        </p:txBody>
      </p:sp>
      <p:sp>
        <p:nvSpPr>
          <p:cNvPr id="14342" name="AutoShape 564"/>
          <p:cNvSpPr>
            <a:spLocks noChangeArrowheads="1"/>
          </p:cNvSpPr>
          <p:nvPr/>
        </p:nvSpPr>
        <p:spPr bwMode="auto">
          <a:xfrm rot="18920834">
            <a:off x="6733168" y="5810469"/>
            <a:ext cx="1925250" cy="638646"/>
          </a:xfrm>
          <a:prstGeom prst="curvedUpArrow">
            <a:avLst>
              <a:gd name="adj1" fmla="val 31016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14343" name="Picture 5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952500"/>
            <a:ext cx="3320875" cy="319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566"/>
          <p:cNvSpPr>
            <a:spLocks noChangeArrowheads="1"/>
          </p:cNvSpPr>
          <p:nvPr/>
        </p:nvSpPr>
        <p:spPr bwMode="auto">
          <a:xfrm>
            <a:off x="214282" y="4214818"/>
            <a:ext cx="280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 dirty="0">
                <a:latin typeface="Constantia" pitchFamily="18" charset="0"/>
              </a:rPr>
              <a:t>в</a:t>
            </a:r>
            <a:r>
              <a:rPr lang="en-US" i="1" dirty="0">
                <a:latin typeface="Constantia" pitchFamily="18" charset="0"/>
              </a:rPr>
              <a:t> </a:t>
            </a:r>
            <a:r>
              <a:rPr lang="ru-RU" i="1" dirty="0">
                <a:latin typeface="Constantia" pitchFamily="18" charset="0"/>
              </a:rPr>
              <a:t>плоскости </a:t>
            </a:r>
            <a:r>
              <a:rPr lang="en-US" i="1" dirty="0">
                <a:latin typeface="Constantia" pitchFamily="18" charset="0"/>
              </a:rPr>
              <a:t> </a:t>
            </a:r>
            <a:r>
              <a:rPr lang="ru-RU" i="1" dirty="0">
                <a:latin typeface="Constantia" pitchFamily="18" charset="0"/>
              </a:rPr>
              <a:t>оси диполя </a:t>
            </a:r>
          </a:p>
        </p:txBody>
      </p:sp>
      <p:sp>
        <p:nvSpPr>
          <p:cNvPr id="14345" name="Rectangle 567"/>
          <p:cNvSpPr>
            <a:spLocks noChangeArrowheads="1"/>
          </p:cNvSpPr>
          <p:nvPr/>
        </p:nvSpPr>
        <p:spPr bwMode="auto">
          <a:xfrm>
            <a:off x="1785918" y="500042"/>
            <a:ext cx="4204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atin typeface="Constantia" pitchFamily="18" charset="0"/>
              </a:rPr>
              <a:t>Длина стрелки  </a:t>
            </a:r>
            <a:r>
              <a:rPr lang="ru-RU" sz="2400" b="1" i="1" dirty="0">
                <a:latin typeface="Constantia" pitchFamily="18" charset="0"/>
                <a:sym typeface="Symbol"/>
              </a:rPr>
              <a:t></a:t>
            </a:r>
            <a:r>
              <a:rPr lang="ru-RU" b="1" i="1" dirty="0">
                <a:latin typeface="Constantia" pitchFamily="18" charset="0"/>
              </a:rPr>
              <a:t>  интенсивности</a:t>
            </a:r>
          </a:p>
        </p:txBody>
      </p:sp>
      <p:sp>
        <p:nvSpPr>
          <p:cNvPr id="10" name="Rectangle 555"/>
          <p:cNvSpPr>
            <a:spLocks noChangeArrowheads="1"/>
          </p:cNvSpPr>
          <p:nvPr/>
        </p:nvSpPr>
        <p:spPr bwMode="auto">
          <a:xfrm>
            <a:off x="714348" y="71414"/>
            <a:ext cx="8143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FF"/>
                </a:solidFill>
                <a:latin typeface="Constantia" pitchFamily="18" charset="0"/>
              </a:rPr>
              <a:t>Диаграмма  направленности излучения  диполя</a:t>
            </a:r>
          </a:p>
        </p:txBody>
      </p:sp>
      <p:grpSp>
        <p:nvGrpSpPr>
          <p:cNvPr id="2" name="Группа 13"/>
          <p:cNvGrpSpPr/>
          <p:nvPr/>
        </p:nvGrpSpPr>
        <p:grpSpPr>
          <a:xfrm>
            <a:off x="1643042" y="6215082"/>
            <a:ext cx="5143536" cy="461665"/>
            <a:chOff x="1643042" y="6215082"/>
            <a:chExt cx="5143536" cy="461665"/>
          </a:xfrm>
        </p:grpSpPr>
        <p:sp>
          <p:nvSpPr>
            <p:cNvPr id="11" name="Rectangle 561"/>
            <p:cNvSpPr>
              <a:spLocks noChangeArrowheads="1"/>
            </p:cNvSpPr>
            <p:nvPr/>
          </p:nvSpPr>
          <p:spPr bwMode="auto">
            <a:xfrm>
              <a:off x="1643042" y="6215082"/>
              <a:ext cx="51435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i="1" dirty="0">
                  <a:solidFill>
                    <a:srgbClr val="FF0000"/>
                  </a:solidFill>
                  <a:latin typeface="Constantia" pitchFamily="18" charset="0"/>
                </a:rPr>
                <a:t>3D                        </a:t>
              </a:r>
              <a:r>
                <a:rPr lang="ru-RU" sz="2200" b="1" i="1" dirty="0">
                  <a:solidFill>
                    <a:srgbClr val="FF0000"/>
                  </a:solidFill>
                  <a:latin typeface="Constantia" pitchFamily="18" charset="0"/>
                </a:rPr>
                <a:t>тороид (</a:t>
              </a:r>
              <a:r>
                <a:rPr lang="en-US" sz="2200" b="1" i="1" dirty="0">
                  <a:solidFill>
                    <a:srgbClr val="FF0000"/>
                  </a:solidFill>
                  <a:latin typeface="Constantia" pitchFamily="18" charset="0"/>
                </a:rPr>
                <a:t>“</a:t>
              </a:r>
              <a:r>
                <a:rPr lang="ru-RU" sz="2200" b="1" i="1" dirty="0">
                  <a:solidFill>
                    <a:srgbClr val="FF0000"/>
                  </a:solidFill>
                  <a:latin typeface="Constantia" pitchFamily="18" charset="0"/>
                </a:rPr>
                <a:t>бублик</a:t>
              </a:r>
              <a:r>
                <a:rPr lang="en-US" sz="2200" b="1" i="1" dirty="0">
                  <a:solidFill>
                    <a:srgbClr val="FF0000"/>
                  </a:solidFill>
                  <a:latin typeface="Constantia" pitchFamily="18" charset="0"/>
                </a:rPr>
                <a:t>” </a:t>
              </a:r>
              <a:r>
                <a:rPr lang="en-US" sz="2400" dirty="0">
                  <a:sym typeface="Wingdings"/>
                </a:rPr>
                <a:t></a:t>
              </a:r>
              <a:r>
                <a:rPr lang="en-US" sz="2200" b="1" i="1" dirty="0">
                  <a:solidFill>
                    <a:srgbClr val="FF0000"/>
                  </a:solidFill>
                  <a:latin typeface="Constantia" pitchFamily="18" charset="0"/>
                </a:rPr>
                <a:t>  )</a:t>
              </a:r>
              <a:endParaRPr lang="ru-RU" sz="2200" b="1" i="1" dirty="0">
                <a:solidFill>
                  <a:srgbClr val="FF0000"/>
                </a:solidFill>
                <a:latin typeface="Constantia" pitchFamily="18" charset="0"/>
              </a:endParaRPr>
            </a:p>
          </p:txBody>
        </p:sp>
        <p:sp>
          <p:nvSpPr>
            <p:cNvPr id="12" name="Штриховая стрелка вправо 11"/>
            <p:cNvSpPr/>
            <p:nvPr/>
          </p:nvSpPr>
          <p:spPr>
            <a:xfrm>
              <a:off x="2678893" y="6286520"/>
              <a:ext cx="607223" cy="357190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AutoShape 564"/>
          <p:cNvSpPr>
            <a:spLocks noChangeArrowheads="1"/>
          </p:cNvSpPr>
          <p:nvPr/>
        </p:nvSpPr>
        <p:spPr bwMode="auto">
          <a:xfrm rot="5219203" flipH="1">
            <a:off x="-713350" y="4398796"/>
            <a:ext cx="2154532" cy="615488"/>
          </a:xfrm>
          <a:prstGeom prst="curvedUpArrow">
            <a:avLst>
              <a:gd name="adj1" fmla="val 31016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92162" name="Picture 2" descr="Новый рисунок (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8906" y="3000372"/>
            <a:ext cx="2427581" cy="229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969859"/>
            <a:ext cx="3214710" cy="318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566"/>
          <p:cNvSpPr>
            <a:spLocks noChangeArrowheads="1"/>
          </p:cNvSpPr>
          <p:nvPr/>
        </p:nvSpPr>
        <p:spPr bwMode="auto">
          <a:xfrm>
            <a:off x="3950833" y="4143380"/>
            <a:ext cx="24393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i="1" dirty="0">
                <a:latin typeface="Constantia" pitchFamily="18" charset="0"/>
              </a:rPr>
              <a:t>в </a:t>
            </a:r>
            <a:r>
              <a:rPr lang="en-US" i="1" dirty="0">
                <a:latin typeface="Constantia" pitchFamily="18" charset="0"/>
              </a:rPr>
              <a:t> </a:t>
            </a:r>
            <a:r>
              <a:rPr lang="ru-RU" i="1" dirty="0">
                <a:latin typeface="Constantia" pitchFamily="18" charset="0"/>
              </a:rPr>
              <a:t>перпендикулярной </a:t>
            </a:r>
          </a:p>
          <a:p>
            <a:pPr algn="ctr"/>
            <a:r>
              <a:rPr lang="ru-RU" i="1" dirty="0">
                <a:latin typeface="Constantia" pitchFamily="18" charset="0"/>
              </a:rPr>
              <a:t>плоскости</a:t>
            </a:r>
          </a:p>
        </p:txBody>
      </p:sp>
      <p:graphicFrame>
        <p:nvGraphicFramePr>
          <p:cNvPr id="137220" name="Object 605"/>
          <p:cNvGraphicFramePr>
            <a:graphicFrameLocks noChangeAspect="1"/>
          </p:cNvGraphicFramePr>
          <p:nvPr/>
        </p:nvGraphicFramePr>
        <p:xfrm>
          <a:off x="1643042" y="1593622"/>
          <a:ext cx="452437" cy="542925"/>
        </p:xfrm>
        <a:graphic>
          <a:graphicData uri="http://schemas.openxmlformats.org/presentationml/2006/ole">
            <p:oleObj spid="_x0000_s214020" name="Формула" r:id="rId6" imgW="4572000" imgH="5486400" progId="Equation.3">
              <p:embed/>
            </p:oleObj>
          </a:graphicData>
        </a:graphic>
      </p:graphicFrame>
      <p:graphicFrame>
        <p:nvGraphicFramePr>
          <p:cNvPr id="137221" name="Object 605"/>
          <p:cNvGraphicFramePr>
            <a:graphicFrameLocks noChangeAspect="1"/>
          </p:cNvGraphicFramePr>
          <p:nvPr/>
        </p:nvGraphicFramePr>
        <p:xfrm>
          <a:off x="5072066" y="2500306"/>
          <a:ext cx="392905" cy="471487"/>
        </p:xfrm>
        <a:graphic>
          <a:graphicData uri="http://schemas.openxmlformats.org/presentationml/2006/ole">
            <p:oleObj spid="_x0000_s214021" name="Формула" r:id="rId7" imgW="4572000" imgH="5486400" progId="Equation.3">
              <p:embed/>
            </p:oleObj>
          </a:graphicData>
        </a:graphic>
      </p:graphicFrame>
      <p:sp>
        <p:nvSpPr>
          <p:cNvPr id="20" name="Овал 19"/>
          <p:cNvSpPr/>
          <p:nvPr/>
        </p:nvSpPr>
        <p:spPr>
          <a:xfrm>
            <a:off x="4929190" y="2398620"/>
            <a:ext cx="271458" cy="27145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rot="5400000">
            <a:off x="2000232" y="1428736"/>
            <a:ext cx="1000132" cy="142876"/>
          </a:xfrm>
          <a:prstGeom prst="straightConnector1">
            <a:avLst/>
          </a:prstGeom>
          <a:ln w="22225"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908050"/>
            <a:ext cx="406717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500034" y="285728"/>
            <a:ext cx="4944367" cy="58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152352" rIns="91440" bIns="152352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5.2. Рассеяние света 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“</a:t>
            </a:r>
            <a:r>
              <a:rPr lang="ru-RU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мутными средами</a:t>
            </a:r>
            <a:r>
              <a:rPr lang="en-US" b="1" dirty="0">
                <a:solidFill>
                  <a:srgbClr val="800000"/>
                </a:solidFill>
                <a:latin typeface="Arial" pitchFamily="34" charset="0"/>
                <a:cs typeface="Times New Roman" pitchFamily="18" charset="0"/>
              </a:rPr>
              <a:t>”</a:t>
            </a:r>
            <a:endParaRPr lang="ru-RU" b="1" dirty="0">
              <a:solidFill>
                <a:srgbClr val="8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6" name="Rectangle 561"/>
          <p:cNvSpPr>
            <a:spLocks noChangeArrowheads="1"/>
          </p:cNvSpPr>
          <p:nvPr/>
        </p:nvSpPr>
        <p:spPr bwMode="auto">
          <a:xfrm>
            <a:off x="4929190" y="6000768"/>
            <a:ext cx="26174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200" b="1" i="1" dirty="0">
                <a:solidFill>
                  <a:srgbClr val="00B0F0"/>
                </a:solidFill>
                <a:latin typeface="Constantia" pitchFamily="18" charset="0"/>
              </a:rPr>
              <a:t>… а  поляризация </a:t>
            </a:r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7215206" y="5786454"/>
            <a:ext cx="1285884" cy="785796"/>
          </a:xfrm>
          <a:prstGeom prst="rect">
            <a:avLst/>
          </a:prstGeom>
          <a:noFill/>
          <a:ln w="6350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400" b="1" i="1" dirty="0">
                <a:solidFill>
                  <a:srgbClr val="0070C0"/>
                </a:solidFill>
                <a:latin typeface="Constantia" pitchFamily="18" charset="0"/>
              </a:rPr>
              <a:t>??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4284663" y="1639897"/>
            <a:ext cx="4535487" cy="3146425"/>
            <a:chOff x="4284663" y="3106738"/>
            <a:chExt cx="4535487" cy="3146425"/>
          </a:xfrm>
        </p:grpSpPr>
        <p:grpSp>
          <p:nvGrpSpPr>
            <p:cNvPr id="3" name="Группа 46"/>
            <p:cNvGrpSpPr/>
            <p:nvPr/>
          </p:nvGrpSpPr>
          <p:grpSpPr>
            <a:xfrm>
              <a:off x="4284663" y="3106738"/>
              <a:ext cx="4535487" cy="3146425"/>
              <a:chOff x="4284663" y="3106738"/>
              <a:chExt cx="4535487" cy="3146425"/>
            </a:xfrm>
          </p:grpSpPr>
          <p:pic>
            <p:nvPicPr>
              <p:cNvPr id="15365" name="Picture 5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284663" y="3106738"/>
                <a:ext cx="4535487" cy="3146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5" name="Прямая со стрелкой 24"/>
              <p:cNvCxnSpPr/>
              <p:nvPr/>
            </p:nvCxnSpPr>
            <p:spPr>
              <a:xfrm flipV="1">
                <a:off x="5468038" y="5015422"/>
                <a:ext cx="612000" cy="1542"/>
              </a:xfrm>
              <a:prstGeom prst="straightConnector1">
                <a:avLst/>
              </a:prstGeom>
              <a:ln w="44450">
                <a:solidFill>
                  <a:schemeClr val="bg1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 стрелкой 35"/>
              <p:cNvCxnSpPr/>
              <p:nvPr/>
            </p:nvCxnSpPr>
            <p:spPr>
              <a:xfrm rot="5580000">
                <a:off x="5448647" y="4750603"/>
                <a:ext cx="571504" cy="532722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 стрелкой 36"/>
              <p:cNvCxnSpPr/>
              <p:nvPr/>
            </p:nvCxnSpPr>
            <p:spPr>
              <a:xfrm rot="16080000" flipH="1">
                <a:off x="5515944" y="4785244"/>
                <a:ext cx="500066" cy="469565"/>
              </a:xfrm>
              <a:prstGeom prst="straightConnector1">
                <a:avLst/>
              </a:prstGeom>
              <a:ln w="28575">
                <a:solidFill>
                  <a:srgbClr val="FF505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 стрелкой 37"/>
              <p:cNvCxnSpPr/>
              <p:nvPr/>
            </p:nvCxnSpPr>
            <p:spPr>
              <a:xfrm rot="16200000" flipH="1">
                <a:off x="5258749" y="5004571"/>
                <a:ext cx="1008000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 стрелкой 40"/>
              <p:cNvCxnSpPr/>
              <p:nvPr/>
            </p:nvCxnSpPr>
            <p:spPr>
              <a:xfrm rot="360000" flipV="1">
                <a:off x="5490492" y="4953690"/>
                <a:ext cx="540000" cy="142876"/>
              </a:xfrm>
              <a:prstGeom prst="straightConnector1">
                <a:avLst/>
              </a:prstGeom>
              <a:ln w="28575">
                <a:solidFill>
                  <a:srgbClr val="FF505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 стрелкой 45"/>
              <p:cNvCxnSpPr/>
              <p:nvPr/>
            </p:nvCxnSpPr>
            <p:spPr>
              <a:xfrm rot="5400000" flipH="1" flipV="1">
                <a:off x="5323829" y="4867257"/>
                <a:ext cx="864000" cy="285754"/>
              </a:xfrm>
              <a:prstGeom prst="straightConnector1">
                <a:avLst/>
              </a:prstGeom>
              <a:ln w="28575">
                <a:solidFill>
                  <a:srgbClr val="FF5050"/>
                </a:solidFill>
                <a:prstDash val="dash"/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Овал 47"/>
            <p:cNvSpPr/>
            <p:nvPr/>
          </p:nvSpPr>
          <p:spPr>
            <a:xfrm>
              <a:off x="5690516" y="4953690"/>
              <a:ext cx="128582" cy="12858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aphicFrame>
          <p:nvGraphicFramePr>
            <p:cNvPr id="22" name="Object 1"/>
            <p:cNvGraphicFramePr>
              <a:graphicFrameLocks noChangeAspect="1"/>
            </p:cNvGraphicFramePr>
            <p:nvPr/>
          </p:nvGraphicFramePr>
          <p:xfrm>
            <a:off x="5190228" y="4071942"/>
            <a:ext cx="598488" cy="392113"/>
          </p:xfrm>
          <a:graphic>
            <a:graphicData uri="http://schemas.openxmlformats.org/presentationml/2006/ole">
              <p:oleObj spid="_x0000_s215047" name="Формула" r:id="rId5" imgW="8839200" imgH="5791200" progId="Equation.3">
                <p:embed/>
              </p:oleObj>
            </a:graphicData>
          </a:graphic>
        </p:graphicFrame>
        <p:graphicFrame>
          <p:nvGraphicFramePr>
            <p:cNvPr id="215045" name="Object 5"/>
            <p:cNvGraphicFramePr>
              <a:graphicFrameLocks noChangeAspect="1"/>
            </p:cNvGraphicFramePr>
            <p:nvPr/>
          </p:nvGraphicFramePr>
          <p:xfrm>
            <a:off x="5295900" y="5378450"/>
            <a:ext cx="577850" cy="350838"/>
          </p:xfrm>
          <a:graphic>
            <a:graphicData uri="http://schemas.openxmlformats.org/presentationml/2006/ole">
              <p:oleObj spid="_x0000_s215048" name="Формула" r:id="rId6" imgW="8534400" imgH="5181600" progId="Equation.3">
                <p:embed/>
              </p:oleObj>
            </a:graphicData>
          </a:graphic>
        </p:graphicFrame>
      </p:grpSp>
      <p:grpSp>
        <p:nvGrpSpPr>
          <p:cNvPr id="26" name="Группа 25"/>
          <p:cNvGrpSpPr/>
          <p:nvPr/>
        </p:nvGrpSpPr>
        <p:grpSpPr>
          <a:xfrm>
            <a:off x="5786446" y="4591678"/>
            <a:ext cx="2347920" cy="1089996"/>
            <a:chOff x="1214414" y="4857760"/>
            <a:chExt cx="2347920" cy="1089996"/>
          </a:xfrm>
        </p:grpSpPr>
        <p:grpSp>
          <p:nvGrpSpPr>
            <p:cNvPr id="19" name="Группа 10"/>
            <p:cNvGrpSpPr/>
            <p:nvPr/>
          </p:nvGrpSpPr>
          <p:grpSpPr>
            <a:xfrm>
              <a:off x="1692218" y="5266718"/>
              <a:ext cx="1870116" cy="681038"/>
              <a:chOff x="1049276" y="4374528"/>
              <a:chExt cx="1870116" cy="681038"/>
            </a:xfrm>
          </p:grpSpPr>
          <p:sp>
            <p:nvSpPr>
              <p:cNvPr id="20" name="Rectangle 2"/>
              <p:cNvSpPr>
                <a:spLocks noChangeArrowheads="1"/>
              </p:cNvSpPr>
              <p:nvPr/>
            </p:nvSpPr>
            <p:spPr bwMode="auto">
              <a:xfrm>
                <a:off x="1049276" y="4487156"/>
                <a:ext cx="6981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i="1" dirty="0">
                    <a:solidFill>
                      <a:srgbClr val="000000"/>
                    </a:solidFill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I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  <a:sym typeface="Symbol" pitchFamily="18" charset="2"/>
                  </a:rPr>
                  <a:t>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  <a:sym typeface="Symbol" pitchFamily="18" charset="2"/>
                </a:endParaRPr>
              </a:p>
            </p:txBody>
          </p:sp>
          <p:graphicFrame>
            <p:nvGraphicFramePr>
              <p:cNvPr id="21" name="Object 1"/>
              <p:cNvGraphicFramePr>
                <a:graphicFrameLocks noChangeAspect="1"/>
              </p:cNvGraphicFramePr>
              <p:nvPr/>
            </p:nvGraphicFramePr>
            <p:xfrm>
              <a:off x="1643042" y="4374528"/>
              <a:ext cx="1276350" cy="681038"/>
            </p:xfrm>
            <a:graphic>
              <a:graphicData uri="http://schemas.openxmlformats.org/presentationml/2006/ole">
                <p:oleObj spid="_x0000_s215049" name="Формула" r:id="rId7" imgW="18897600" imgH="10058400" progId="Equation.3">
                  <p:embed/>
                </p:oleObj>
              </a:graphicData>
            </a:graphic>
          </p:graphicFrame>
        </p:grpSp>
        <p:sp>
          <p:nvSpPr>
            <p:cNvPr id="23" name="Rectangle 561"/>
            <p:cNvSpPr>
              <a:spLocks noChangeArrowheads="1"/>
            </p:cNvSpPr>
            <p:nvPr/>
          </p:nvSpPr>
          <p:spPr bwMode="auto">
            <a:xfrm>
              <a:off x="1214414" y="4857760"/>
              <a:ext cx="193354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200" b="1" i="1" dirty="0">
                  <a:solidFill>
                    <a:srgbClr val="00B0F0"/>
                  </a:solidFill>
                  <a:latin typeface="Constantia" pitchFamily="18" charset="0"/>
                </a:rPr>
                <a:t>Закон Рэлея:</a:t>
              </a:r>
            </a:p>
          </p:txBody>
        </p:sp>
      </p:grpSp>
      <p:sp>
        <p:nvSpPr>
          <p:cNvPr id="27" name="Rectangle 561"/>
          <p:cNvSpPr>
            <a:spLocks noChangeArrowheads="1"/>
          </p:cNvSpPr>
          <p:nvPr/>
        </p:nvSpPr>
        <p:spPr bwMode="auto">
          <a:xfrm>
            <a:off x="6569560" y="3461952"/>
            <a:ext cx="4191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i="1" dirty="0">
                <a:latin typeface="Constantia" pitchFamily="18" charset="0"/>
                <a:sym typeface="Symbol"/>
              </a:rPr>
              <a:t></a:t>
            </a:r>
            <a:endParaRPr lang="ru-RU" sz="2200" i="1" dirty="0">
              <a:latin typeface="Constantia" pitchFamily="18" charset="0"/>
            </a:endParaRPr>
          </a:p>
        </p:txBody>
      </p:sp>
      <p:sp>
        <p:nvSpPr>
          <p:cNvPr id="28" name="Дуга 27"/>
          <p:cNvSpPr/>
          <p:nvPr/>
        </p:nvSpPr>
        <p:spPr>
          <a:xfrm rot="1529729">
            <a:off x="6500211" y="3554685"/>
            <a:ext cx="125982" cy="288675"/>
          </a:xfrm>
          <a:prstGeom prst="arc">
            <a:avLst>
              <a:gd name="adj1" fmla="val 16200000"/>
              <a:gd name="adj2" fmla="val 539870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10"/>
          <p:cNvGrpSpPr/>
          <p:nvPr/>
        </p:nvGrpSpPr>
        <p:grpSpPr>
          <a:xfrm>
            <a:off x="2500298" y="5011322"/>
            <a:ext cx="2857520" cy="640494"/>
            <a:chOff x="802010" y="4658566"/>
            <a:chExt cx="2857520" cy="640494"/>
          </a:xfrm>
        </p:grpSpPr>
        <p:sp>
          <p:nvSpPr>
            <p:cNvPr id="30" name="Rectangle 2"/>
            <p:cNvSpPr>
              <a:spLocks noChangeArrowheads="1"/>
            </p:cNvSpPr>
            <p:nvPr/>
          </p:nvSpPr>
          <p:spPr bwMode="auto">
            <a:xfrm>
              <a:off x="802010" y="4748558"/>
              <a:ext cx="285752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i="1" dirty="0">
                  <a:solidFill>
                    <a:srgbClr val="0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I</a:t>
              </a:r>
              <a:r>
                <a:rPr lang="ru-RU" sz="2400" i="1" baseline="30000" dirty="0">
                  <a:solidFill>
                    <a:srgbClr val="000000"/>
                  </a:solidFill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диполя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nstantia" pitchFamily="18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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          </a:t>
              </a:r>
              <a:r>
                <a:rPr kumimoji="0" lang="ru-RU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  <a:sym typeface="Symbol"/>
                </a:rPr>
                <a:t>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endParaRPr>
            </a:p>
          </p:txBody>
        </p:sp>
        <p:graphicFrame>
          <p:nvGraphicFramePr>
            <p:cNvPr id="31" name="Object 1"/>
            <p:cNvGraphicFramePr>
              <a:graphicFrameLocks noChangeAspect="1"/>
            </p:cNvGraphicFramePr>
            <p:nvPr/>
          </p:nvGraphicFramePr>
          <p:xfrm>
            <a:off x="2000233" y="4658566"/>
            <a:ext cx="1030300" cy="640494"/>
          </p:xfrm>
          <a:graphic>
            <a:graphicData uri="http://schemas.openxmlformats.org/presentationml/2006/ole">
              <p:oleObj spid="_x0000_s215050" name="Формула" r:id="rId8" imgW="634725" imgH="393529" progId="Equation.3">
                <p:embed/>
              </p:oleObj>
            </a:graphicData>
          </a:graphic>
        </p:graphicFrame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571472" y="1357298"/>
            <a:ext cx="3571900" cy="2432045"/>
            <a:chOff x="4284663" y="1639897"/>
            <a:chExt cx="4535487" cy="3146425"/>
          </a:xfrm>
        </p:grpSpPr>
        <p:grpSp>
          <p:nvGrpSpPr>
            <p:cNvPr id="2" name="Группа 23"/>
            <p:cNvGrpSpPr/>
            <p:nvPr/>
          </p:nvGrpSpPr>
          <p:grpSpPr>
            <a:xfrm>
              <a:off x="4284663" y="1639897"/>
              <a:ext cx="4535487" cy="3146425"/>
              <a:chOff x="4284663" y="3106738"/>
              <a:chExt cx="4535487" cy="3146425"/>
            </a:xfrm>
          </p:grpSpPr>
          <p:grpSp>
            <p:nvGrpSpPr>
              <p:cNvPr id="3" name="Группа 46"/>
              <p:cNvGrpSpPr/>
              <p:nvPr/>
            </p:nvGrpSpPr>
            <p:grpSpPr>
              <a:xfrm>
                <a:off x="4284663" y="3106738"/>
                <a:ext cx="4535487" cy="3146425"/>
                <a:chOff x="4284663" y="3106738"/>
                <a:chExt cx="4535487" cy="3146425"/>
              </a:xfrm>
            </p:grpSpPr>
            <p:pic>
              <p:nvPicPr>
                <p:cNvPr id="15365" name="Picture 58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4284663" y="3106738"/>
                  <a:ext cx="4535487" cy="3146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5" name="Прямая со стрелкой 24"/>
                <p:cNvCxnSpPr/>
                <p:nvPr/>
              </p:nvCxnSpPr>
              <p:spPr>
                <a:xfrm flipV="1">
                  <a:off x="5468038" y="5015422"/>
                  <a:ext cx="612000" cy="1542"/>
                </a:xfrm>
                <a:prstGeom prst="straightConnector1">
                  <a:avLst/>
                </a:prstGeom>
                <a:ln w="44450">
                  <a:solidFill>
                    <a:schemeClr val="bg1"/>
                  </a:solidFill>
                  <a:prstDash val="dash"/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 стрелкой 35"/>
                <p:cNvCxnSpPr/>
                <p:nvPr/>
              </p:nvCxnSpPr>
              <p:spPr>
                <a:xfrm rot="5580000">
                  <a:off x="5448647" y="4750603"/>
                  <a:ext cx="571504" cy="532722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 стрелкой 36"/>
                <p:cNvCxnSpPr/>
                <p:nvPr/>
              </p:nvCxnSpPr>
              <p:spPr>
                <a:xfrm rot="16080000" flipH="1">
                  <a:off x="5515944" y="4785244"/>
                  <a:ext cx="500066" cy="469565"/>
                </a:xfrm>
                <a:prstGeom prst="straightConnector1">
                  <a:avLst/>
                </a:prstGeom>
                <a:ln w="28575">
                  <a:solidFill>
                    <a:srgbClr val="FF5050"/>
                  </a:solidFill>
                  <a:prstDash val="dash"/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 стрелкой 37"/>
                <p:cNvCxnSpPr/>
                <p:nvPr/>
              </p:nvCxnSpPr>
              <p:spPr>
                <a:xfrm rot="16200000" flipH="1">
                  <a:off x="5258749" y="5004571"/>
                  <a:ext cx="1008000" cy="0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 стрелкой 40"/>
                <p:cNvCxnSpPr/>
                <p:nvPr/>
              </p:nvCxnSpPr>
              <p:spPr>
                <a:xfrm rot="360000" flipV="1">
                  <a:off x="5490492" y="4953690"/>
                  <a:ext cx="540000" cy="142876"/>
                </a:xfrm>
                <a:prstGeom prst="straightConnector1">
                  <a:avLst/>
                </a:prstGeom>
                <a:ln w="28575">
                  <a:solidFill>
                    <a:srgbClr val="FF5050"/>
                  </a:solidFill>
                  <a:prstDash val="dash"/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Прямая со стрелкой 45"/>
                <p:cNvCxnSpPr/>
                <p:nvPr/>
              </p:nvCxnSpPr>
              <p:spPr>
                <a:xfrm rot="5400000" flipH="1" flipV="1">
                  <a:off x="5323829" y="4867257"/>
                  <a:ext cx="864000" cy="285754"/>
                </a:xfrm>
                <a:prstGeom prst="straightConnector1">
                  <a:avLst/>
                </a:prstGeom>
                <a:ln w="28575">
                  <a:solidFill>
                    <a:srgbClr val="FF5050"/>
                  </a:solidFill>
                  <a:prstDash val="dash"/>
                  <a:headEnd type="triangle"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Овал 47"/>
              <p:cNvSpPr/>
              <p:nvPr/>
            </p:nvSpPr>
            <p:spPr>
              <a:xfrm>
                <a:off x="5690516" y="4953690"/>
                <a:ext cx="128582" cy="12858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aphicFrame>
            <p:nvGraphicFramePr>
              <p:cNvPr id="22" name="Object 1"/>
              <p:cNvGraphicFramePr>
                <a:graphicFrameLocks noChangeAspect="1"/>
              </p:cNvGraphicFramePr>
              <p:nvPr/>
            </p:nvGraphicFramePr>
            <p:xfrm>
              <a:off x="5190228" y="4071942"/>
              <a:ext cx="598488" cy="392113"/>
            </p:xfrm>
            <a:graphic>
              <a:graphicData uri="http://schemas.openxmlformats.org/presentationml/2006/ole">
                <p:oleObj spid="_x0000_s244741" name="Формула" r:id="rId4" imgW="368300" imgH="241300" progId="Equation.3">
                  <p:embed/>
                </p:oleObj>
              </a:graphicData>
            </a:graphic>
          </p:graphicFrame>
          <p:graphicFrame>
            <p:nvGraphicFramePr>
              <p:cNvPr id="215045" name="Object 5"/>
              <p:cNvGraphicFramePr>
                <a:graphicFrameLocks noChangeAspect="1"/>
              </p:cNvGraphicFramePr>
              <p:nvPr/>
            </p:nvGraphicFramePr>
            <p:xfrm>
              <a:off x="5295900" y="5378450"/>
              <a:ext cx="577850" cy="350838"/>
            </p:xfrm>
            <a:graphic>
              <a:graphicData uri="http://schemas.openxmlformats.org/presentationml/2006/ole">
                <p:oleObj spid="_x0000_s244742" name="Формула" r:id="rId5" imgW="355292" imgH="215713" progId="Equation.3">
                  <p:embed/>
                </p:oleObj>
              </a:graphicData>
            </a:graphic>
          </p:graphicFrame>
        </p:grpSp>
        <p:sp>
          <p:nvSpPr>
            <p:cNvPr id="27" name="Rectangle 561"/>
            <p:cNvSpPr>
              <a:spLocks noChangeArrowheads="1"/>
            </p:cNvSpPr>
            <p:nvPr/>
          </p:nvSpPr>
          <p:spPr bwMode="auto">
            <a:xfrm>
              <a:off x="6569560" y="3408664"/>
              <a:ext cx="41910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200" i="1" dirty="0">
                  <a:latin typeface="Constantia" pitchFamily="18" charset="0"/>
                  <a:sym typeface="Symbol"/>
                </a:rPr>
                <a:t></a:t>
              </a:r>
              <a:endParaRPr lang="ru-RU" sz="2200" i="1" dirty="0">
                <a:latin typeface="Constantia" pitchFamily="18" charset="0"/>
              </a:endParaRPr>
            </a:p>
          </p:txBody>
        </p:sp>
        <p:sp>
          <p:nvSpPr>
            <p:cNvPr id="28" name="Дуга 27"/>
            <p:cNvSpPr/>
            <p:nvPr/>
          </p:nvSpPr>
          <p:spPr>
            <a:xfrm rot="1529729">
              <a:off x="6500211" y="3554685"/>
              <a:ext cx="125982" cy="288675"/>
            </a:xfrm>
            <a:prstGeom prst="arc">
              <a:avLst>
                <a:gd name="adj1" fmla="val 16200000"/>
                <a:gd name="adj2" fmla="val 539870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Rectangle 561"/>
          <p:cNvSpPr>
            <a:spLocks noChangeArrowheads="1"/>
          </p:cNvSpPr>
          <p:nvPr/>
        </p:nvSpPr>
        <p:spPr bwMode="auto">
          <a:xfrm>
            <a:off x="2143108" y="428604"/>
            <a:ext cx="52761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200" b="1" i="1" dirty="0">
                <a:solidFill>
                  <a:srgbClr val="00B0F0"/>
                </a:solidFill>
                <a:latin typeface="Constantia" pitchFamily="18" charset="0"/>
              </a:rPr>
              <a:t>Поляризация  при  рассеянии  света </a:t>
            </a:r>
          </a:p>
        </p:txBody>
      </p:sp>
      <p:grpSp>
        <p:nvGrpSpPr>
          <p:cNvPr id="69" name="Группа 68"/>
          <p:cNvGrpSpPr/>
          <p:nvPr/>
        </p:nvGrpSpPr>
        <p:grpSpPr>
          <a:xfrm>
            <a:off x="4506096" y="2428868"/>
            <a:ext cx="3994994" cy="2214578"/>
            <a:chOff x="4506096" y="2071678"/>
            <a:chExt cx="3994994" cy="2214578"/>
          </a:xfrm>
        </p:grpSpPr>
        <p:grpSp>
          <p:nvGrpSpPr>
            <p:cNvPr id="244742" name="Group 6"/>
            <p:cNvGrpSpPr>
              <a:grpSpLocks noChangeAspect="1"/>
            </p:cNvGrpSpPr>
            <p:nvPr/>
          </p:nvGrpSpPr>
          <p:grpSpPr bwMode="auto">
            <a:xfrm>
              <a:off x="4857752" y="2073278"/>
              <a:ext cx="3439567" cy="2212978"/>
              <a:chOff x="10937" y="10059"/>
              <a:chExt cx="4366" cy="2810"/>
            </a:xfrm>
          </p:grpSpPr>
          <p:sp>
            <p:nvSpPr>
              <p:cNvPr id="244743" name="AutoShape 7"/>
              <p:cNvSpPr>
                <a:spLocks noChangeAspect="1" noChangeArrowheads="1"/>
              </p:cNvSpPr>
              <p:nvPr/>
            </p:nvSpPr>
            <p:spPr bwMode="auto">
              <a:xfrm>
                <a:off x="10937" y="10059"/>
                <a:ext cx="4366" cy="2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44" name="Rectangle 8"/>
              <p:cNvSpPr>
                <a:spLocks noChangeArrowheads="1"/>
              </p:cNvSpPr>
              <p:nvPr/>
            </p:nvSpPr>
            <p:spPr bwMode="auto">
              <a:xfrm>
                <a:off x="12243" y="12149"/>
                <a:ext cx="144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</a:t>
                </a:r>
                <a:r>
                  <a:rPr kumimoji="0" lang="ru-RU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= 90</a:t>
                </a:r>
                <a:r>
                  <a:rPr kumimoji="0" lang="ru-RU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</a:t>
                </a:r>
                <a:endParaRPr kumimoji="0" lang="ru-RU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200" i="1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п</a:t>
                </a:r>
                <a:r>
                  <a:rPr kumimoji="0" lang="ru-RU" sz="12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оляризация</a:t>
                </a:r>
                <a:endParaRPr kumimoji="0" lang="ru-RU" sz="12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полная</a:t>
                </a:r>
                <a:endParaRPr kumimoji="0" lang="ru-RU" sz="12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45" name="Line 9"/>
              <p:cNvSpPr>
                <a:spLocks noChangeShapeType="1"/>
              </p:cNvSpPr>
              <p:nvPr/>
            </p:nvSpPr>
            <p:spPr bwMode="auto">
              <a:xfrm rot="24221640" flipH="1" flipV="1">
                <a:off x="13822" y="11389"/>
                <a:ext cx="1" cy="40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46" name="Line 10"/>
              <p:cNvSpPr>
                <a:spLocks noChangeShapeType="1"/>
              </p:cNvSpPr>
              <p:nvPr/>
            </p:nvSpPr>
            <p:spPr bwMode="auto">
              <a:xfrm rot="24221640" flipH="1" flipV="1">
                <a:off x="13443" y="10989"/>
                <a:ext cx="1" cy="40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47" name="Line 11"/>
              <p:cNvSpPr>
                <a:spLocks noChangeShapeType="1"/>
              </p:cNvSpPr>
              <p:nvPr/>
            </p:nvSpPr>
            <p:spPr bwMode="auto">
              <a:xfrm flipH="1">
                <a:off x="14710" y="10545"/>
                <a:ext cx="33" cy="1"/>
              </a:xfrm>
              <a:prstGeom prst="line">
                <a:avLst/>
              </a:prstGeom>
              <a:noFill/>
              <a:ln w="444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48" name="Line 12"/>
              <p:cNvSpPr>
                <a:spLocks noChangeShapeType="1"/>
              </p:cNvSpPr>
              <p:nvPr/>
            </p:nvSpPr>
            <p:spPr bwMode="auto">
              <a:xfrm>
                <a:off x="10937" y="10545"/>
                <a:ext cx="32" cy="1"/>
              </a:xfrm>
              <a:prstGeom prst="line">
                <a:avLst/>
              </a:prstGeom>
              <a:noFill/>
              <a:ln w="444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49" name="Line 13"/>
              <p:cNvSpPr>
                <a:spLocks noChangeShapeType="1"/>
              </p:cNvSpPr>
              <p:nvPr/>
            </p:nvSpPr>
            <p:spPr bwMode="auto">
              <a:xfrm rot="5400000" flipV="1">
                <a:off x="13785" y="9601"/>
                <a:ext cx="2" cy="18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50" name="Line 14"/>
              <p:cNvSpPr>
                <a:spLocks noChangeShapeType="1"/>
              </p:cNvSpPr>
              <p:nvPr/>
            </p:nvSpPr>
            <p:spPr bwMode="auto">
              <a:xfrm>
                <a:off x="13170" y="10342"/>
                <a:ext cx="1" cy="40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51" name="Line 15"/>
              <p:cNvSpPr>
                <a:spLocks noChangeShapeType="1"/>
              </p:cNvSpPr>
              <p:nvPr/>
            </p:nvSpPr>
            <p:spPr bwMode="auto">
              <a:xfrm>
                <a:off x="13590" y="10342"/>
                <a:ext cx="1" cy="40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52" name="Line 16"/>
              <p:cNvSpPr>
                <a:spLocks noChangeShapeType="1"/>
              </p:cNvSpPr>
              <p:nvPr/>
            </p:nvSpPr>
            <p:spPr bwMode="auto">
              <a:xfrm>
                <a:off x="14010" y="10342"/>
                <a:ext cx="2" cy="40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53" name="Line 17"/>
              <p:cNvSpPr>
                <a:spLocks noChangeShapeType="1"/>
              </p:cNvSpPr>
              <p:nvPr/>
            </p:nvSpPr>
            <p:spPr bwMode="auto">
              <a:xfrm>
                <a:off x="14431" y="10342"/>
                <a:ext cx="1" cy="40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sm" len="sm"/>
                <a:tailEnd type="triangle" w="sm" len="sm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54" name="Line 18"/>
              <p:cNvSpPr>
                <a:spLocks noChangeShapeType="1"/>
              </p:cNvSpPr>
              <p:nvPr/>
            </p:nvSpPr>
            <p:spPr bwMode="auto">
              <a:xfrm rot="-5400000" flipH="1" flipV="1">
                <a:off x="11880" y="9600"/>
                <a:ext cx="1" cy="18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244755" name="Group 19"/>
              <p:cNvGrpSpPr>
                <a:grpSpLocks/>
              </p:cNvGrpSpPr>
              <p:nvPr/>
            </p:nvGrpSpPr>
            <p:grpSpPr bwMode="auto">
              <a:xfrm flipH="1">
                <a:off x="11234" y="10340"/>
                <a:ext cx="1261" cy="406"/>
                <a:chOff x="11286" y="4689"/>
                <a:chExt cx="1049" cy="309"/>
              </a:xfrm>
            </p:grpSpPr>
            <p:sp>
              <p:nvSpPr>
                <p:cNvPr id="244756" name="Line 20"/>
                <p:cNvSpPr>
                  <a:spLocks noChangeShapeType="1"/>
                </p:cNvSpPr>
                <p:nvPr/>
              </p:nvSpPr>
              <p:spPr bwMode="auto">
                <a:xfrm>
                  <a:off x="11286" y="4689"/>
                  <a:ext cx="1" cy="309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sm" len="sm"/>
                  <a:tailEnd type="triangl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4757" name="Line 21"/>
                <p:cNvSpPr>
                  <a:spLocks noChangeShapeType="1"/>
                </p:cNvSpPr>
                <p:nvPr/>
              </p:nvSpPr>
              <p:spPr bwMode="auto">
                <a:xfrm>
                  <a:off x="11635" y="4689"/>
                  <a:ext cx="1" cy="309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sm" len="sm"/>
                  <a:tailEnd type="triangl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4758" name="Line 22"/>
                <p:cNvSpPr>
                  <a:spLocks noChangeShapeType="1"/>
                </p:cNvSpPr>
                <p:nvPr/>
              </p:nvSpPr>
              <p:spPr bwMode="auto">
                <a:xfrm>
                  <a:off x="11984" y="4689"/>
                  <a:ext cx="2" cy="309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sm" len="sm"/>
                  <a:tailEnd type="triangl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4759" name="Line 23"/>
                <p:cNvSpPr>
                  <a:spLocks noChangeShapeType="1"/>
                </p:cNvSpPr>
                <p:nvPr/>
              </p:nvSpPr>
              <p:spPr bwMode="auto">
                <a:xfrm>
                  <a:off x="12334" y="4689"/>
                  <a:ext cx="1" cy="309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sm" len="sm"/>
                  <a:tailEnd type="triangle" w="sm" len="sm"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244760" name="Line 24"/>
              <p:cNvSpPr>
                <a:spLocks noChangeShapeType="1"/>
              </p:cNvSpPr>
              <p:nvPr/>
            </p:nvSpPr>
            <p:spPr bwMode="auto">
              <a:xfrm rot="5400000" flipV="1">
                <a:off x="12973" y="10789"/>
                <a:ext cx="1120" cy="10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61" name="Text Box 25"/>
              <p:cNvSpPr txBox="1">
                <a:spLocks noChangeArrowheads="1"/>
              </p:cNvSpPr>
              <p:nvPr/>
            </p:nvSpPr>
            <p:spPr bwMode="auto">
              <a:xfrm>
                <a:off x="13515" y="11299"/>
                <a:ext cx="545" cy="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44762" name="Group 26"/>
              <p:cNvGrpSpPr>
                <a:grpSpLocks/>
              </p:cNvGrpSpPr>
              <p:nvPr/>
            </p:nvGrpSpPr>
            <p:grpSpPr bwMode="auto">
              <a:xfrm>
                <a:off x="11217" y="10379"/>
                <a:ext cx="1845" cy="306"/>
                <a:chOff x="11219" y="10439"/>
                <a:chExt cx="1071" cy="306"/>
              </a:xfrm>
            </p:grpSpPr>
            <p:sp>
              <p:nvSpPr>
                <p:cNvPr id="24476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1219" y="10442"/>
                  <a:ext cx="546" cy="3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ru-RU" sz="8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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476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1743" y="10441"/>
                  <a:ext cx="547" cy="3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ru-RU" sz="8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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4765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1483" y="10439"/>
                  <a:ext cx="547" cy="2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0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ru-RU" sz="8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cs typeface="Arial" pitchFamily="34" charset="0"/>
                      <a:sym typeface="Symbol" pitchFamily="18" charset="2"/>
                    </a:rPr>
                    <a:t></a:t>
                  </a:r>
                  <a:endParaRPr kumimoji="0" lang="ru-RU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44766" name="Text Box 30"/>
              <p:cNvSpPr txBox="1">
                <a:spLocks noChangeArrowheads="1"/>
              </p:cNvSpPr>
              <p:nvPr/>
            </p:nvSpPr>
            <p:spPr bwMode="auto">
              <a:xfrm>
                <a:off x="13145" y="10899"/>
                <a:ext cx="510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67" name="Line 31"/>
              <p:cNvSpPr>
                <a:spLocks noChangeShapeType="1"/>
              </p:cNvSpPr>
              <p:nvPr/>
            </p:nvSpPr>
            <p:spPr bwMode="auto">
              <a:xfrm rot="-10800000" flipH="1" flipV="1">
                <a:off x="12833" y="10809"/>
                <a:ext cx="1" cy="13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68" name="Text Box 32"/>
              <p:cNvSpPr txBox="1">
                <a:spLocks noChangeArrowheads="1"/>
              </p:cNvSpPr>
              <p:nvPr/>
            </p:nvSpPr>
            <p:spPr bwMode="auto">
              <a:xfrm>
                <a:off x="13363" y="11139"/>
                <a:ext cx="546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69" name="Text Box 33"/>
              <p:cNvSpPr txBox="1">
                <a:spLocks noChangeArrowheads="1"/>
              </p:cNvSpPr>
              <p:nvPr/>
            </p:nvSpPr>
            <p:spPr bwMode="auto">
              <a:xfrm>
                <a:off x="12655" y="10899"/>
                <a:ext cx="547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0" name="Text Box 34"/>
              <p:cNvSpPr txBox="1">
                <a:spLocks noChangeArrowheads="1"/>
              </p:cNvSpPr>
              <p:nvPr/>
            </p:nvSpPr>
            <p:spPr bwMode="auto">
              <a:xfrm>
                <a:off x="12657" y="11441"/>
                <a:ext cx="547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1" name="Text Box 35"/>
              <p:cNvSpPr txBox="1">
                <a:spLocks noChangeArrowheads="1"/>
              </p:cNvSpPr>
              <p:nvPr/>
            </p:nvSpPr>
            <p:spPr bwMode="auto">
              <a:xfrm>
                <a:off x="12995" y="10739"/>
                <a:ext cx="510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2" name="Text Box 36"/>
              <p:cNvSpPr txBox="1">
                <a:spLocks noChangeArrowheads="1"/>
              </p:cNvSpPr>
              <p:nvPr/>
            </p:nvSpPr>
            <p:spPr bwMode="auto">
              <a:xfrm>
                <a:off x="12665" y="11202"/>
                <a:ext cx="510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3" name="Text Box 37"/>
              <p:cNvSpPr txBox="1">
                <a:spLocks noChangeArrowheads="1"/>
              </p:cNvSpPr>
              <p:nvPr/>
            </p:nvSpPr>
            <p:spPr bwMode="auto">
              <a:xfrm>
                <a:off x="12652" y="11700"/>
                <a:ext cx="510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4" name="Text Box 38"/>
              <p:cNvSpPr txBox="1">
                <a:spLocks noChangeArrowheads="1"/>
              </p:cNvSpPr>
              <p:nvPr/>
            </p:nvSpPr>
            <p:spPr bwMode="auto">
              <a:xfrm>
                <a:off x="13207" y="10371"/>
                <a:ext cx="941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5" name="Text Box 39"/>
              <p:cNvSpPr txBox="1">
                <a:spLocks noChangeArrowheads="1"/>
              </p:cNvSpPr>
              <p:nvPr/>
            </p:nvSpPr>
            <p:spPr bwMode="auto">
              <a:xfrm>
                <a:off x="14065" y="10380"/>
                <a:ext cx="942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8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</a:t>
                </a:r>
                <a:endParaRPr kumimoji="0" 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4776" name="Oval 40"/>
              <p:cNvSpPr>
                <a:spLocks noChangeArrowheads="1"/>
              </p:cNvSpPr>
              <p:nvPr/>
            </p:nvSpPr>
            <p:spPr bwMode="auto">
              <a:xfrm>
                <a:off x="12563" y="10269"/>
                <a:ext cx="540" cy="54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4777" name="Rectangle 41"/>
              <p:cNvSpPr>
                <a:spLocks noChangeArrowheads="1"/>
              </p:cNvSpPr>
              <p:nvPr/>
            </p:nvSpPr>
            <p:spPr bwMode="auto">
              <a:xfrm>
                <a:off x="13863" y="10889"/>
                <a:ext cx="1440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0 &lt; </a:t>
                </a:r>
                <a:r>
                  <a:rPr kumimoji="0" lang="ru-RU" sz="1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</a:t>
                </a:r>
                <a:r>
                  <a:rPr kumimoji="0" lang="ru-RU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&lt;</a:t>
                </a:r>
                <a:r>
                  <a:rPr kumimoji="0" lang="ru-RU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90</a:t>
                </a:r>
                <a:r>
                  <a:rPr kumimoji="0" lang="ru-RU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</a:t>
                </a:r>
                <a:endParaRPr kumimoji="0" lang="ru-RU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200" i="1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п</a:t>
                </a:r>
                <a:r>
                  <a:rPr kumimoji="0" lang="ru-RU" sz="12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оляризация</a:t>
                </a:r>
                <a:endParaRPr kumimoji="0" lang="ru-RU" sz="12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частичная</a:t>
                </a:r>
                <a:endParaRPr kumimoji="0" lang="ru-RU" sz="12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6" name="Rectangle 8"/>
            <p:cNvSpPr>
              <a:spLocks noChangeArrowheads="1"/>
            </p:cNvSpPr>
            <p:nvPr/>
          </p:nvSpPr>
          <p:spPr bwMode="auto">
            <a:xfrm>
              <a:off x="4857752" y="2714620"/>
              <a:ext cx="1134443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е</a:t>
              </a:r>
              <a:r>
                <a:rPr kumimoji="0" lang="ru-RU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стественный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свет</a:t>
              </a:r>
              <a:endPara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Rectangle 41"/>
            <p:cNvSpPr>
              <a:spLocks noChangeArrowheads="1"/>
            </p:cNvSpPr>
            <p:nvPr/>
          </p:nvSpPr>
          <p:spPr bwMode="auto">
            <a:xfrm>
              <a:off x="7786710" y="2071678"/>
              <a:ext cx="714380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</a:t>
              </a:r>
              <a:r>
                <a:rPr kumimoji="0" 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= 0</a:t>
              </a:r>
              <a:r>
                <a:rPr kumimoji="0" 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  <a:sym typeface="Symbol"/>
                </a:rPr>
                <a:t></a:t>
              </a:r>
              <a:endPara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ectangle 41"/>
            <p:cNvSpPr>
              <a:spLocks noChangeArrowheads="1"/>
            </p:cNvSpPr>
            <p:nvPr/>
          </p:nvSpPr>
          <p:spPr bwMode="auto">
            <a:xfrm>
              <a:off x="4506096" y="2071678"/>
              <a:ext cx="1143008" cy="28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</a:t>
              </a:r>
              <a:r>
                <a:rPr kumimoji="0" 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= 180</a:t>
              </a:r>
              <a:r>
                <a:rPr kumimoji="0" 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  <a:sym typeface="Symbol"/>
                </a:rPr>
                <a:t></a:t>
              </a:r>
              <a:endPara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1000100" y="3786190"/>
            <a:ext cx="2347920" cy="1089996"/>
            <a:chOff x="1214414" y="4857760"/>
            <a:chExt cx="2347920" cy="1089996"/>
          </a:xfrm>
        </p:grpSpPr>
        <p:grpSp>
          <p:nvGrpSpPr>
            <p:cNvPr id="59" name="Группа 10"/>
            <p:cNvGrpSpPr/>
            <p:nvPr/>
          </p:nvGrpSpPr>
          <p:grpSpPr>
            <a:xfrm>
              <a:off x="1692218" y="5266718"/>
              <a:ext cx="1870116" cy="681038"/>
              <a:chOff x="1049276" y="4374528"/>
              <a:chExt cx="1870116" cy="681038"/>
            </a:xfrm>
          </p:grpSpPr>
          <p:sp>
            <p:nvSpPr>
              <p:cNvPr id="61" name="Rectangle 2"/>
              <p:cNvSpPr>
                <a:spLocks noChangeArrowheads="1"/>
              </p:cNvSpPr>
              <p:nvPr/>
            </p:nvSpPr>
            <p:spPr bwMode="auto">
              <a:xfrm>
                <a:off x="1049276" y="4487156"/>
                <a:ext cx="6981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i="1" dirty="0">
                    <a:solidFill>
                      <a:srgbClr val="000000"/>
                    </a:solidFill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I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ru-RU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onstantia" pitchFamily="18" charset="0"/>
                    <a:ea typeface="Times New Roman" pitchFamily="18" charset="0"/>
                    <a:cs typeface="Arial" pitchFamily="34" charset="0"/>
                    <a:sym typeface="Symbol" pitchFamily="18" charset="2"/>
                  </a:rPr>
                  <a:t></a:t>
                </a: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  <a:sym typeface="Symbol" pitchFamily="18" charset="2"/>
                </a:endParaRPr>
              </a:p>
            </p:txBody>
          </p:sp>
          <p:graphicFrame>
            <p:nvGraphicFramePr>
              <p:cNvPr id="62" name="Object 1"/>
              <p:cNvGraphicFramePr>
                <a:graphicFrameLocks noChangeAspect="1"/>
              </p:cNvGraphicFramePr>
              <p:nvPr/>
            </p:nvGraphicFramePr>
            <p:xfrm>
              <a:off x="1643042" y="4374528"/>
              <a:ext cx="1276350" cy="681038"/>
            </p:xfrm>
            <a:graphic>
              <a:graphicData uri="http://schemas.openxmlformats.org/presentationml/2006/ole">
                <p:oleObj spid="_x0000_s244743" name="Формула" r:id="rId6" imgW="18897600" imgH="10058400" progId="Equation.3">
                  <p:embed/>
                </p:oleObj>
              </a:graphicData>
            </a:graphic>
          </p:graphicFrame>
        </p:grpSp>
        <p:sp>
          <p:nvSpPr>
            <p:cNvPr id="60" name="Rectangle 561"/>
            <p:cNvSpPr>
              <a:spLocks noChangeArrowheads="1"/>
            </p:cNvSpPr>
            <p:nvPr/>
          </p:nvSpPr>
          <p:spPr bwMode="auto">
            <a:xfrm>
              <a:off x="1214414" y="4857760"/>
              <a:ext cx="193354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200" b="1" i="1" dirty="0">
                  <a:solidFill>
                    <a:srgbClr val="00B0F0"/>
                  </a:solidFill>
                  <a:latin typeface="Constantia" pitchFamily="18" charset="0"/>
                </a:rPr>
                <a:t>Закон Рэлея: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15364</TotalTime>
  <Words>1044</Words>
  <Application>Microsoft Office PowerPoint</Application>
  <PresentationFormat>Экран (4:3)</PresentationFormat>
  <Paragraphs>203</Paragraphs>
  <Slides>23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Оформление по умолчанию</vt:lpstr>
      <vt:lpstr>Формула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Ilya</dc:creator>
  <cp:lastModifiedBy>Пользователь Windows</cp:lastModifiedBy>
  <cp:revision>518</cp:revision>
  <dcterms:created xsi:type="dcterms:W3CDTF">2010-10-03T06:36:32Z</dcterms:created>
  <dcterms:modified xsi:type="dcterms:W3CDTF">2023-12-12T04:51:24Z</dcterms:modified>
</cp:coreProperties>
</file>