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34"/>
  </p:notesMasterIdLst>
  <p:sldIdLst>
    <p:sldId id="393" r:id="rId2"/>
    <p:sldId id="403" r:id="rId3"/>
    <p:sldId id="404" r:id="rId4"/>
    <p:sldId id="405" r:id="rId5"/>
    <p:sldId id="406" r:id="rId6"/>
    <p:sldId id="407" r:id="rId7"/>
    <p:sldId id="408" r:id="rId8"/>
    <p:sldId id="409" r:id="rId9"/>
    <p:sldId id="397" r:id="rId10"/>
    <p:sldId id="398" r:id="rId11"/>
    <p:sldId id="399" r:id="rId12"/>
    <p:sldId id="367" r:id="rId13"/>
    <p:sldId id="376" r:id="rId14"/>
    <p:sldId id="345" r:id="rId15"/>
    <p:sldId id="394" r:id="rId16"/>
    <p:sldId id="346" r:id="rId17"/>
    <p:sldId id="373" r:id="rId18"/>
    <p:sldId id="369" r:id="rId19"/>
    <p:sldId id="374" r:id="rId20"/>
    <p:sldId id="383" r:id="rId21"/>
    <p:sldId id="391" r:id="rId22"/>
    <p:sldId id="382" r:id="rId23"/>
    <p:sldId id="380" r:id="rId24"/>
    <p:sldId id="360" r:id="rId25"/>
    <p:sldId id="375" r:id="rId26"/>
    <p:sldId id="334" r:id="rId27"/>
    <p:sldId id="381" r:id="rId28"/>
    <p:sldId id="378" r:id="rId29"/>
    <p:sldId id="392" r:id="rId30"/>
    <p:sldId id="400" r:id="rId31"/>
    <p:sldId id="401" r:id="rId32"/>
    <p:sldId id="377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0000FF"/>
    <a:srgbClr val="FFCCFF"/>
    <a:srgbClr val="FFCCCC"/>
    <a:srgbClr val="FF9999"/>
    <a:srgbClr val="FF7C80"/>
    <a:srgbClr val="FF505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8363" autoAdjust="0"/>
    <p:restoredTop sz="97552" autoAdjust="0"/>
  </p:normalViewPr>
  <p:slideViewPr>
    <p:cSldViewPr>
      <p:cViewPr>
        <p:scale>
          <a:sx n="120" d="100"/>
          <a:sy n="120" d="100"/>
        </p:scale>
        <p:origin x="-176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40.wmf"/><Relationship Id="rId7" Type="http://schemas.openxmlformats.org/officeDocument/2006/relationships/image" Target="../media/image44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Relationship Id="rId9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F91C65C1-4BA9-4121-9FA3-E20E8575D2C0}" type="datetimeFigureOut">
              <a:rPr lang="ru-RU"/>
              <a:pPr>
                <a:defRPr/>
              </a:pPr>
              <a:t>14.12.2023</a:t>
            </a:fld>
            <a:endParaRPr lang="ru-RU" dirty="0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9C324F72-993E-431F-8A42-497E4DDEDA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24A61-5C65-4589-95E1-395B2ECD1718}" type="datetime1">
              <a:rPr lang="ru-RU"/>
              <a:pPr>
                <a:defRPr/>
              </a:pPr>
              <a:t>14.12.2023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F7C97-0A7C-4138-B532-3777DE50C9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8BAE2-F366-4422-A3D3-A7897BC5C6ED}" type="datetime1">
              <a:rPr lang="ru-RU"/>
              <a:pPr>
                <a:defRPr/>
              </a:pPr>
              <a:t>14.12.2023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FF7D8-8D39-4739-8FC3-665AAE5091D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080D4-FAF6-445D-B661-8263DB98FA2C}" type="datetime1">
              <a:rPr lang="ru-RU"/>
              <a:pPr>
                <a:defRPr/>
              </a:pPr>
              <a:t>14.12.2023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114C5-4F51-40BF-BF62-ED5563CD486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A18C1-952C-4F36-BC7B-F540FA85831F}" type="datetime1">
              <a:rPr lang="ru-RU"/>
              <a:pPr>
                <a:defRPr/>
              </a:pPr>
              <a:t>14.12.2023</a:t>
            </a:fld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DFFB4-7D08-43B7-8640-D4D049F63C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893BB-E138-4261-B07F-2EDFE2347302}" type="datetime1">
              <a:rPr lang="ru-RU"/>
              <a:pPr>
                <a:defRPr/>
              </a:pPr>
              <a:t>14.12.2023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879D1-4659-408F-A18B-3B929CAC4F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706F4-C7C3-40E9-A9D5-857702CF4C51}" type="datetime1">
              <a:rPr lang="ru-RU"/>
              <a:pPr>
                <a:defRPr/>
              </a:pPr>
              <a:t>14.12.2023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508A2-B9F0-4A48-8775-A2A1C59A89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3190E-1B34-46ED-8EB9-93E520D55C01}" type="datetime1">
              <a:rPr lang="ru-RU"/>
              <a:pPr>
                <a:defRPr/>
              </a:pPr>
              <a:t>14.12.2023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57CAF-1E98-4FB8-861E-690C19FAD6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934D7-DEB7-4B27-8922-46B4B6EA70EB}" type="datetime1">
              <a:rPr lang="ru-RU"/>
              <a:pPr>
                <a:defRPr/>
              </a:pPr>
              <a:t>14.12.2023</a:t>
            </a:fld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370F4-EE48-491E-B701-992199F16A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5710A-5793-4519-A1ED-40F0B5317881}" type="datetime1">
              <a:rPr lang="ru-RU"/>
              <a:pPr>
                <a:defRPr/>
              </a:pPr>
              <a:t>14.12.2023</a:t>
            </a:fld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EA166-B58E-4F64-9A17-DBA308C5D9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85714-86BA-4441-9736-CE22D371EAD8}" type="datetime1">
              <a:rPr lang="ru-RU"/>
              <a:pPr>
                <a:defRPr/>
              </a:pPr>
              <a:t>14.12.2023</a:t>
            </a:fld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A44F7-9EC7-414D-B037-6F903A1162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9FB9C-EF93-4E27-A77F-897D8B4196EB}" type="datetime1">
              <a:rPr lang="ru-RU"/>
              <a:pPr>
                <a:defRPr/>
              </a:pPr>
              <a:t>14.12.2023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3FBA5-885C-4B78-BEC5-A98A33B33A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AA8E7-5776-44C6-99AF-EB620464DF0F}" type="datetime1">
              <a:rPr lang="ru-RU"/>
              <a:pPr>
                <a:defRPr/>
              </a:pPr>
              <a:t>14.12.2023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D5543-1CD6-454B-8E3B-ED5C5D745D5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510D7084-D103-4DB0-8690-75EDEAE25FFE}" type="datetime1">
              <a:rPr lang="ru-RU"/>
              <a:pPr>
                <a:defRPr/>
              </a:pPr>
              <a:t>14.12.2023</a:t>
            </a:fld>
            <a:endParaRPr lang="ru-RU" dirty="0"/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8CC76C4-9C4E-4F8F-96FB-00157E4927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7.bin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0.bin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4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i/wembTkc1009dhQ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D%D0%90%D0%A1%D0%9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u.wikipedia.org/wiki/%D0%95%D0%B2%D1%80%D0%BE%D0%BF%D0%B5%D0%B9%D1%81%D0%BA%D0%BE%D0%B5_%D0%BA%D0%BE%D1%81%D0%BC%D0%B8%D1%87%D0%B5%D1%81%D0%BA%D0%BE%D0%B5_%D0%B0%D0%B3%D0%B5%D0%BD%D1%82%D1%81%D1%82%D0%B2%D0%B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lementy.ru/nauchno-populyarnaya_biblioteka/431004/Levoe_ili_pravoe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/>
          </p:cNvSpPr>
          <p:nvPr/>
        </p:nvSpPr>
        <p:spPr bwMode="auto">
          <a:xfrm>
            <a:off x="973138" y="44450"/>
            <a:ext cx="7343775" cy="776288"/>
          </a:xfrm>
          <a:prstGeom prst="rect">
            <a:avLst/>
          </a:prstGeom>
          <a:noFill/>
          <a:ln w="9525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ru-RU" sz="4400" dirty="0"/>
          </a:p>
        </p:txBody>
      </p:sp>
      <p:pic>
        <p:nvPicPr>
          <p:cNvPr id="307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50"/>
            <a:ext cx="413067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450" y="3933825"/>
            <a:ext cx="2506663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95288" y="0"/>
            <a:ext cx="8424862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3600" b="1" i="1" dirty="0">
                <a:solidFill>
                  <a:srgbClr val="FF0000"/>
                </a:solidFill>
                <a:latin typeface="Constantia" pitchFamily="18" charset="0"/>
              </a:rPr>
              <a:t>Лекция 15. </a:t>
            </a:r>
            <a:r>
              <a:rPr lang="ru-RU" sz="2800" b="1" i="1" dirty="0" smtClean="0">
                <a:solidFill>
                  <a:srgbClr val="FF0000"/>
                </a:solidFill>
                <a:latin typeface="Constantia" pitchFamily="18" charset="0"/>
              </a:rPr>
              <a:t>Интерференционные </a:t>
            </a:r>
            <a:r>
              <a:rPr lang="en-US" sz="2800" b="1" i="1" dirty="0" smtClean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latin typeface="Constantia" pitchFamily="18" charset="0"/>
              </a:rPr>
              <a:t>приборы </a:t>
            </a:r>
            <a:r>
              <a:rPr lang="ru-RU" sz="2800" b="1" i="1" dirty="0">
                <a:solidFill>
                  <a:srgbClr val="FF0000"/>
                </a:solidFill>
                <a:latin typeface="Constantia" pitchFamily="18" charset="0"/>
              </a:rPr>
              <a:t>и </a:t>
            </a:r>
            <a:r>
              <a:rPr lang="en-US" sz="2800" b="1" i="1" dirty="0" smtClean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latin typeface="Constantia" pitchFamily="18" charset="0"/>
              </a:rPr>
              <a:t>современная наука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7925" y="4437063"/>
            <a:ext cx="2941638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9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7838" y="1214438"/>
            <a:ext cx="4641850" cy="348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5" name="Picture 9" descr="Новый рисуно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1412875"/>
            <a:ext cx="5976938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5724525" y="5013325"/>
            <a:ext cx="3168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3600" i="1" dirty="0" smtClean="0">
                <a:latin typeface="Times New Roman" pitchFamily="18" charset="0"/>
              </a:rPr>
              <a:t>n</a:t>
            </a:r>
            <a:r>
              <a:rPr lang="en-US" sz="3600" i="1" baseline="-25000" dirty="0" smtClean="0">
                <a:latin typeface="Times New Roman" pitchFamily="18" charset="0"/>
              </a:rPr>
              <a:t>+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>
                <a:latin typeface="Times New Roman" pitchFamily="18" charset="0"/>
              </a:rPr>
              <a:t>– </a:t>
            </a:r>
            <a:r>
              <a:rPr lang="en-US" sz="3600" i="1" dirty="0" smtClean="0">
                <a:latin typeface="Times New Roman" pitchFamily="18" charset="0"/>
              </a:rPr>
              <a:t>n</a:t>
            </a:r>
            <a:r>
              <a:rPr lang="en-US" sz="3600" i="1" baseline="-25000" dirty="0" smtClean="0">
                <a:latin typeface="Times New Roman" pitchFamily="18" charset="0"/>
              </a:rPr>
              <a:t>-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>
                <a:latin typeface="Times New Roman" pitchFamily="18" charset="0"/>
              </a:rPr>
              <a:t>= </a:t>
            </a:r>
            <a:r>
              <a:rPr lang="en-US" sz="3600" i="1" dirty="0">
                <a:latin typeface="Times New Roman" pitchFamily="18" charset="0"/>
              </a:rPr>
              <a:t>K</a:t>
            </a:r>
            <a:r>
              <a:rPr lang="ru-RU" sz="3600" baseline="-25000" dirty="0">
                <a:latin typeface="Times New Roman" pitchFamily="18" charset="0"/>
              </a:rPr>
              <a:t>5</a:t>
            </a:r>
            <a:r>
              <a:rPr lang="ru-RU" sz="3600" i="1" baseline="-25000" dirty="0">
                <a:latin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sym typeface="Symbol" pitchFamily="18" charset="2"/>
              </a:rPr>
              <a:t></a:t>
            </a:r>
            <a:r>
              <a:rPr lang="en-US" sz="3600" i="1" dirty="0">
                <a:latin typeface="Times New Roman" pitchFamily="18" charset="0"/>
              </a:rPr>
              <a:t>Bl</a:t>
            </a:r>
            <a:r>
              <a:rPr lang="ru-RU" sz="3200" dirty="0">
                <a:sym typeface="Symbol" pitchFamily="18" charset="2"/>
              </a:rPr>
              <a:t> </a:t>
            </a: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3428992" y="5857891"/>
            <a:ext cx="49403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0000FF"/>
                </a:solidFill>
                <a:latin typeface="Constantia" pitchFamily="18" charset="0"/>
              </a:rPr>
              <a:t>K</a:t>
            </a:r>
            <a:r>
              <a:rPr lang="en-US" sz="2800" b="1" i="1" baseline="-25000" dirty="0">
                <a:solidFill>
                  <a:srgbClr val="0000FF"/>
                </a:solidFill>
                <a:latin typeface="Constantia" pitchFamily="18" charset="0"/>
              </a:rPr>
              <a:t>5</a:t>
            </a:r>
            <a:r>
              <a:rPr lang="en-US" sz="2800" b="1" i="1" dirty="0">
                <a:solidFill>
                  <a:srgbClr val="0000FF"/>
                </a:solidFill>
                <a:latin typeface="Constantia" pitchFamily="18" charset="0"/>
              </a:rPr>
              <a:t> – </a:t>
            </a:r>
            <a:r>
              <a:rPr lang="ru-RU" sz="2800" b="1" i="1" dirty="0">
                <a:solidFill>
                  <a:srgbClr val="0000FF"/>
                </a:solidFill>
                <a:latin typeface="Constantia" pitchFamily="18" charset="0"/>
              </a:rPr>
              <a:t>Постоянная Верде</a:t>
            </a:r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0" y="3322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aphicFrame>
        <p:nvGraphicFramePr>
          <p:cNvPr id="34829" name="Object 13"/>
          <p:cNvGraphicFramePr>
            <a:graphicFrameLocks noChangeAspect="1"/>
          </p:cNvGraphicFramePr>
          <p:nvPr/>
        </p:nvGraphicFramePr>
        <p:xfrm>
          <a:off x="3522663" y="2276475"/>
          <a:ext cx="511175" cy="646113"/>
        </p:xfrm>
        <a:graphic>
          <a:graphicData uri="http://schemas.openxmlformats.org/presentationml/2006/ole">
            <p:oleObj spid="_x0000_s27650" name="Формула" r:id="rId4" imgW="164885" imgH="215619" progId="Equation.3">
              <p:embed/>
            </p:oleObj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4857752" y="4263102"/>
            <a:ext cx="642942" cy="523220"/>
            <a:chOff x="4857752" y="4263102"/>
            <a:chExt cx="642942" cy="523220"/>
          </a:xfrm>
        </p:grpSpPr>
        <p:sp>
          <p:nvSpPr>
            <p:cNvPr id="9" name="Овал 8"/>
            <p:cNvSpPr/>
            <p:nvPr/>
          </p:nvSpPr>
          <p:spPr>
            <a:xfrm>
              <a:off x="5000628" y="4318060"/>
              <a:ext cx="357190" cy="357190"/>
            </a:xfrm>
            <a:prstGeom prst="ellipse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4857752" y="4263102"/>
              <a:ext cx="64294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i="1" dirty="0" smtClean="0">
                  <a:solidFill>
                    <a:srgbClr val="0000FF"/>
                  </a:solidFill>
                  <a:latin typeface="Constantia" pitchFamily="18" charset="0"/>
                </a:rPr>
                <a:t>l</a:t>
              </a:r>
              <a:endParaRPr lang="ru-RU" sz="2800" b="1" i="1" dirty="0">
                <a:solidFill>
                  <a:srgbClr val="0000FF"/>
                </a:solidFill>
                <a:latin typeface="Constantia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00892" y="1198762"/>
            <a:ext cx="436579" cy="461665"/>
            <a:chOff x="7000892" y="1198762"/>
            <a:chExt cx="436579" cy="461665"/>
          </a:xfrm>
        </p:grpSpPr>
        <p:sp>
          <p:nvSpPr>
            <p:cNvPr id="12" name="Овал 11"/>
            <p:cNvSpPr/>
            <p:nvPr/>
          </p:nvSpPr>
          <p:spPr>
            <a:xfrm>
              <a:off x="7080281" y="1238275"/>
              <a:ext cx="357190" cy="357190"/>
            </a:xfrm>
            <a:prstGeom prst="ellipse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7000892" y="1198762"/>
              <a:ext cx="42862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i="1" dirty="0" smtClean="0">
                  <a:solidFill>
                    <a:srgbClr val="0000FF"/>
                  </a:solidFill>
                  <a:latin typeface="Constantia" pitchFamily="18" charset="0"/>
                  <a:sym typeface="Symbol"/>
                </a:rPr>
                <a:t></a:t>
              </a:r>
              <a:endParaRPr lang="ru-RU" sz="2400" b="1" i="1" dirty="0">
                <a:solidFill>
                  <a:srgbClr val="0000FF"/>
                </a:solidFill>
                <a:latin typeface="Constantia" pitchFamily="18" charset="0"/>
              </a:endParaRPr>
            </a:p>
          </p:txBody>
        </p:sp>
      </p:grp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14282" y="214291"/>
            <a:ext cx="8572560" cy="58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52352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8.3. Наведённая  оптическая</a:t>
            </a:r>
            <a:r>
              <a:rPr lang="en-US" b="1" dirty="0" smtClean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 активность </a:t>
            </a:r>
            <a:r>
              <a:rPr lang="ru-RU" b="1" dirty="0" smtClean="0">
                <a:solidFill>
                  <a:srgbClr val="800000"/>
                </a:solidFill>
                <a:latin typeface="Arial" pitchFamily="34" charset="0"/>
                <a:cs typeface="Times New Roman" pitchFamily="18" charset="0"/>
                <a:sym typeface="Symbol"/>
              </a:rPr>
              <a:t></a:t>
            </a:r>
            <a:r>
              <a:rPr lang="ru-RU" b="1" dirty="0" smtClean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“</a:t>
            </a:r>
            <a:r>
              <a:rPr lang="ru-RU" b="1" dirty="0" smtClean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Эффект Фарадея</a:t>
            </a:r>
            <a:r>
              <a:rPr lang="en-US" b="1" dirty="0" smtClean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”</a:t>
            </a:r>
            <a:r>
              <a:rPr lang="ru-RU" b="1" dirty="0" smtClean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(1845 г.)</a:t>
            </a:r>
            <a:endParaRPr lang="ru-RU" sz="1400" dirty="0">
              <a:solidFill>
                <a:srgbClr val="800000"/>
              </a:solidFill>
              <a:latin typeface="Arial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1285852" y="214290"/>
            <a:ext cx="60344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Constantia" pitchFamily="18" charset="0"/>
              </a:rPr>
              <a:t>Наведённая оптическая</a:t>
            </a:r>
            <a:r>
              <a:rPr lang="en-US" sz="2400" b="1" i="1" dirty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Constantia" pitchFamily="18" charset="0"/>
              </a:rPr>
              <a:t>активность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Constantia" pitchFamily="18" charset="0"/>
              </a:rPr>
              <a:t>(эффект Фарадея)</a:t>
            </a:r>
            <a:endParaRPr lang="ru-RU" sz="2400" b="1" i="1" dirty="0">
              <a:solidFill>
                <a:srgbClr val="FF0000"/>
              </a:solidFill>
              <a:latin typeface="Constantia" pitchFamily="18" charset="0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3322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pic>
        <p:nvPicPr>
          <p:cNvPr id="37896" name="Picture 8" descr="Новый рисуно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1341438"/>
            <a:ext cx="5719763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Группа 10"/>
          <p:cNvGrpSpPr/>
          <p:nvPr/>
        </p:nvGrpSpPr>
        <p:grpSpPr>
          <a:xfrm>
            <a:off x="285720" y="2440851"/>
            <a:ext cx="2571768" cy="3845669"/>
            <a:chOff x="0" y="1341438"/>
            <a:chExt cx="3071802" cy="4647347"/>
          </a:xfrm>
        </p:grpSpPr>
        <p:pic>
          <p:nvPicPr>
            <p:cNvPr id="37897" name="Picture 9" descr="Новый рисунок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9388" y="1341438"/>
              <a:ext cx="2868612" cy="3600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8" name="Rectangle 10"/>
            <p:cNvSpPr>
              <a:spLocks noChangeArrowheads="1"/>
            </p:cNvSpPr>
            <p:nvPr/>
          </p:nvSpPr>
          <p:spPr bwMode="auto">
            <a:xfrm>
              <a:off x="0" y="5157788"/>
              <a:ext cx="307180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i="1" dirty="0" smtClean="0">
                  <a:solidFill>
                    <a:srgbClr val="0000FF"/>
                  </a:solidFill>
                  <a:latin typeface="Constantia" pitchFamily="18" charset="0"/>
                </a:rPr>
                <a:t>Элементы установки Фарадея из музея королевского института </a:t>
              </a:r>
              <a:endParaRPr lang="ru-RU" sz="1600" b="1" i="1" dirty="0">
                <a:solidFill>
                  <a:srgbClr val="0000FF"/>
                </a:solidFill>
                <a:latin typeface="Constantia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500563" y="4527550"/>
            <a:ext cx="3314700" cy="2141538"/>
            <a:chOff x="4500563" y="4527550"/>
            <a:chExt cx="3314700" cy="2141538"/>
          </a:xfrm>
        </p:grpSpPr>
        <p:pic>
          <p:nvPicPr>
            <p:cNvPr id="37899" name="Picture 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00563" y="4527550"/>
              <a:ext cx="3314700" cy="2141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857752" y="4572008"/>
              <a:ext cx="263328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b="1" i="1" dirty="0" smtClean="0">
                  <a:solidFill>
                    <a:srgbClr val="00B0F0"/>
                  </a:solidFill>
                  <a:latin typeface="Constantia" pitchFamily="18" charset="0"/>
                </a:rPr>
                <a:t>накопление эффекта</a:t>
              </a:r>
              <a:endParaRPr lang="ru-RU" b="1" i="1" dirty="0">
                <a:solidFill>
                  <a:srgbClr val="00B0F0"/>
                </a:solidFill>
                <a:latin typeface="Constantia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971550" y="1334144"/>
            <a:ext cx="63150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folHlink"/>
                </a:solidFill>
                <a:latin typeface="Constantia" pitchFamily="18" charset="0"/>
              </a:rPr>
              <a:t>Интерференционные </a:t>
            </a:r>
            <a:r>
              <a:rPr lang="ru-RU" sz="2800" b="1" i="1" dirty="0" smtClean="0">
                <a:solidFill>
                  <a:schemeClr val="folHlink"/>
                </a:solidFill>
                <a:latin typeface="Constantia" pitchFamily="18" charset="0"/>
              </a:rPr>
              <a:t> приборы</a:t>
            </a:r>
            <a:endParaRPr lang="ru-RU" sz="2800" b="1" i="1" dirty="0">
              <a:solidFill>
                <a:schemeClr val="folHlink"/>
              </a:solidFill>
              <a:latin typeface="Constantia" pitchFamily="18" charset="0"/>
            </a:endParaRPr>
          </a:p>
        </p:txBody>
      </p:sp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857224" y="1844093"/>
            <a:ext cx="52149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</a:rPr>
              <a:t>о.р.х.</a:t>
            </a:r>
            <a:r>
              <a:rPr lang="ru-RU" sz="3200" dirty="0" smtClean="0">
                <a:latin typeface="Times New Roman" pitchFamily="18" charset="0"/>
              </a:rPr>
              <a:t>:</a:t>
            </a:r>
            <a:r>
              <a:rPr lang="ru-RU" sz="3200" i="1" dirty="0" smtClean="0">
                <a:latin typeface="Times New Roman" pitchFamily="18" charset="0"/>
              </a:rPr>
              <a:t>          </a:t>
            </a:r>
            <a:r>
              <a:rPr lang="en-US" sz="3200" i="1" dirty="0" smtClean="0">
                <a:latin typeface="Times New Roman" pitchFamily="18" charset="0"/>
              </a:rPr>
              <a:t>l</a:t>
            </a:r>
            <a:r>
              <a:rPr lang="en-US" sz="3200" baseline="-25000" dirty="0" smtClean="0">
                <a:latin typeface="Times New Roman" pitchFamily="18" charset="0"/>
              </a:rPr>
              <a:t>1</a:t>
            </a:r>
            <a:r>
              <a:rPr lang="en-US" sz="3200" i="1" dirty="0" smtClean="0">
                <a:latin typeface="Times New Roman" pitchFamily="18" charset="0"/>
              </a:rPr>
              <a:t>n</a:t>
            </a:r>
            <a:r>
              <a:rPr lang="en-US" sz="3200" baseline="-25000" dirty="0" smtClean="0">
                <a:latin typeface="Times New Roman" pitchFamily="18" charset="0"/>
              </a:rPr>
              <a:t>1</a:t>
            </a:r>
            <a:r>
              <a:rPr lang="en-US" sz="3200" i="1" dirty="0" smtClean="0">
                <a:latin typeface="Times New Roman" pitchFamily="18" charset="0"/>
              </a:rPr>
              <a:t> </a:t>
            </a:r>
            <a:r>
              <a:rPr lang="en-US" sz="3200" i="1" dirty="0">
                <a:latin typeface="Times New Roman" pitchFamily="18" charset="0"/>
              </a:rPr>
              <a:t>– l</a:t>
            </a:r>
            <a:r>
              <a:rPr lang="en-US" sz="3200" baseline="-25000" dirty="0">
                <a:latin typeface="Times New Roman" pitchFamily="18" charset="0"/>
              </a:rPr>
              <a:t>2</a:t>
            </a:r>
            <a:r>
              <a:rPr lang="en-US" sz="3200" i="1" dirty="0">
                <a:latin typeface="Times New Roman" pitchFamily="18" charset="0"/>
              </a:rPr>
              <a:t>n</a:t>
            </a:r>
            <a:r>
              <a:rPr lang="en-US" sz="3200" baseline="-25000" dirty="0">
                <a:latin typeface="Times New Roman" pitchFamily="18" charset="0"/>
              </a:rPr>
              <a:t>2</a:t>
            </a:r>
            <a:r>
              <a:rPr lang="en-US" sz="3200" i="1" dirty="0">
                <a:latin typeface="Times New Roman" pitchFamily="18" charset="0"/>
                <a:sym typeface="Symbol" pitchFamily="18" charset="2"/>
              </a:rPr>
              <a:t> = m</a:t>
            </a:r>
            <a:r>
              <a:rPr lang="en-US" sz="3200" i="1" dirty="0" smtClean="0">
                <a:latin typeface="Times New Roman" pitchFamily="18" charset="0"/>
                <a:sym typeface="Symbol" pitchFamily="18" charset="2"/>
              </a:rPr>
              <a:t></a:t>
            </a:r>
            <a:r>
              <a:rPr lang="ru-RU" sz="3200" baseline="-25000" dirty="0" smtClean="0">
                <a:latin typeface="Times New Roman" pitchFamily="18" charset="0"/>
                <a:sym typeface="Symbol" pitchFamily="18" charset="2"/>
              </a:rPr>
              <a:t>0</a:t>
            </a:r>
            <a:r>
              <a:rPr lang="ru-RU" sz="3200" i="1" dirty="0" smtClean="0">
                <a:latin typeface="Times New Roman" pitchFamily="18" charset="0"/>
                <a:sym typeface="Symbol" pitchFamily="18" charset="2"/>
              </a:rPr>
              <a:t> </a:t>
            </a:r>
            <a:endParaRPr lang="en-US" sz="3200" i="1" dirty="0">
              <a:latin typeface="Times New Roman" pitchFamily="18" charset="0"/>
              <a:sym typeface="Symbol" pitchFamily="18" charset="2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4714876" y="5491186"/>
            <a:ext cx="3435350" cy="1223962"/>
            <a:chOff x="50800" y="1773238"/>
            <a:chExt cx="3435350" cy="1223962"/>
          </a:xfrm>
        </p:grpSpPr>
        <p:sp>
          <p:nvSpPr>
            <p:cNvPr id="4101" name="Rectangle 7"/>
            <p:cNvSpPr>
              <a:spLocks noChangeArrowheads="1"/>
            </p:cNvSpPr>
            <p:nvPr/>
          </p:nvSpPr>
          <p:spPr bwMode="auto">
            <a:xfrm>
              <a:off x="323850" y="1989138"/>
              <a:ext cx="2735263" cy="946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hlink"/>
                  </a:solidFill>
                  <a:latin typeface="Times New Roman" pitchFamily="18" charset="0"/>
                </a:rPr>
                <a:t>Компараторы</a:t>
              </a:r>
            </a:p>
            <a:p>
              <a:pPr algn="ctr"/>
              <a:r>
                <a:rPr lang="ru-RU" sz="2800" b="1" dirty="0" smtClean="0">
                  <a:solidFill>
                    <a:schemeClr val="hlink"/>
                  </a:solidFill>
                  <a:latin typeface="Times New Roman" pitchFamily="18" charset="0"/>
                  <a:sym typeface="Symbol" pitchFamily="18" charset="2"/>
                </a:rPr>
                <a:t></a:t>
              </a:r>
              <a:r>
                <a:rPr lang="en-US" sz="2800" b="1" i="1" dirty="0" smtClean="0">
                  <a:solidFill>
                    <a:schemeClr val="hlink"/>
                  </a:solidFill>
                  <a:latin typeface="Times New Roman" pitchFamily="18" charset="0"/>
                  <a:sym typeface="Symbol" pitchFamily="18" charset="2"/>
                </a:rPr>
                <a:t>l </a:t>
              </a:r>
              <a:r>
                <a:rPr lang="en-US" sz="2800" b="1" i="1" dirty="0" smtClean="0">
                  <a:solidFill>
                    <a:schemeClr val="hlink"/>
                  </a:solidFill>
                  <a:latin typeface="Times New Roman" pitchFamily="18" charset="0"/>
                  <a:sym typeface="Symbol"/>
                </a:rPr>
                <a:t></a:t>
              </a:r>
              <a:r>
                <a:rPr lang="en-US" sz="2800" b="1" i="1" dirty="0" smtClean="0">
                  <a:solidFill>
                    <a:schemeClr val="hlink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ru-RU" sz="2800" b="1" dirty="0">
                  <a:solidFill>
                    <a:schemeClr val="hlink"/>
                  </a:solidFill>
                  <a:latin typeface="Times New Roman" pitchFamily="18" charset="0"/>
                  <a:sym typeface="Symbol" pitchFamily="18" charset="2"/>
                </a:rPr>
                <a:t>?</a:t>
              </a:r>
            </a:p>
          </p:txBody>
        </p:sp>
        <p:sp>
          <p:nvSpPr>
            <p:cNvPr id="4104" name="Oval 15"/>
            <p:cNvSpPr>
              <a:spLocks noChangeArrowheads="1"/>
            </p:cNvSpPr>
            <p:nvPr/>
          </p:nvSpPr>
          <p:spPr bwMode="auto">
            <a:xfrm>
              <a:off x="50800" y="1773238"/>
              <a:ext cx="3435350" cy="1223962"/>
            </a:xfrm>
            <a:prstGeom prst="ellipse">
              <a:avLst/>
            </a:prstGeom>
            <a:noFill/>
            <a:ln w="9525">
              <a:solidFill>
                <a:srgbClr val="0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857356" y="3990987"/>
            <a:ext cx="5364193" cy="1223963"/>
            <a:chOff x="3636963" y="4076700"/>
            <a:chExt cx="5472112" cy="1223963"/>
          </a:xfrm>
        </p:grpSpPr>
        <p:sp>
          <p:nvSpPr>
            <p:cNvPr id="4103" name="Rectangle 7"/>
            <p:cNvSpPr>
              <a:spLocks noChangeArrowheads="1"/>
            </p:cNvSpPr>
            <p:nvPr/>
          </p:nvSpPr>
          <p:spPr bwMode="auto">
            <a:xfrm>
              <a:off x="3852863" y="4292600"/>
              <a:ext cx="5040312" cy="946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800" b="1" i="1" dirty="0">
                  <a:solidFill>
                    <a:srgbClr val="0000FF"/>
                  </a:solidFill>
                  <a:latin typeface="Times New Roman" pitchFamily="18" charset="0"/>
                </a:rPr>
                <a:t>Спектральные аппараты</a:t>
              </a:r>
              <a:endParaRPr lang="en-US" sz="2800" b="1" i="1" dirty="0">
                <a:solidFill>
                  <a:srgbClr val="0000FF"/>
                </a:solidFill>
                <a:latin typeface="Times New Roman" pitchFamily="18" charset="0"/>
              </a:endParaRPr>
            </a:p>
            <a:p>
              <a:pPr algn="ctr"/>
              <a:r>
                <a:rPr lang="en-US" sz="2800" b="1" i="1" dirty="0">
                  <a:solidFill>
                    <a:srgbClr val="0000FF"/>
                  </a:solidFill>
                  <a:latin typeface="Times New Roman" pitchFamily="18" charset="0"/>
                  <a:sym typeface="Symbol" pitchFamily="18" charset="2"/>
                </a:rPr>
                <a:t></a:t>
              </a:r>
              <a:r>
                <a:rPr lang="ru-RU" sz="2800" b="1" i="1" dirty="0">
                  <a:solidFill>
                    <a:srgbClr val="0000FF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US" sz="2800" b="1" i="1" dirty="0" smtClean="0">
                  <a:solidFill>
                    <a:schemeClr val="hlink"/>
                  </a:solidFill>
                  <a:latin typeface="Times New Roman" pitchFamily="18" charset="0"/>
                  <a:sym typeface="Symbol"/>
                </a:rPr>
                <a:t></a:t>
              </a:r>
              <a:r>
                <a:rPr lang="ru-RU" sz="2800" b="1" i="1" dirty="0" smtClean="0">
                  <a:solidFill>
                    <a:srgbClr val="0000FF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ru-RU" sz="2800" b="1" dirty="0">
                  <a:solidFill>
                    <a:srgbClr val="0000FF"/>
                  </a:solidFill>
                  <a:latin typeface="Times New Roman" pitchFamily="18" charset="0"/>
                  <a:sym typeface="Symbol" pitchFamily="18" charset="2"/>
                </a:rPr>
                <a:t>?</a:t>
              </a:r>
              <a:endParaRPr lang="en-US" sz="2800" b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endParaRPr>
            </a:p>
          </p:txBody>
        </p:sp>
        <p:sp>
          <p:nvSpPr>
            <p:cNvPr id="4105" name="Oval 16"/>
            <p:cNvSpPr>
              <a:spLocks noChangeArrowheads="1"/>
            </p:cNvSpPr>
            <p:nvPr/>
          </p:nvSpPr>
          <p:spPr bwMode="auto">
            <a:xfrm>
              <a:off x="3636963" y="4076700"/>
              <a:ext cx="5472112" cy="1223963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969964" y="2705104"/>
            <a:ext cx="3816350" cy="1008063"/>
            <a:chOff x="2627313" y="2997200"/>
            <a:chExt cx="3816350" cy="1008063"/>
          </a:xfrm>
        </p:grpSpPr>
        <p:sp>
          <p:nvSpPr>
            <p:cNvPr id="4102" name="Rectangle 7"/>
            <p:cNvSpPr>
              <a:spLocks noChangeArrowheads="1"/>
            </p:cNvSpPr>
            <p:nvPr/>
          </p:nvSpPr>
          <p:spPr bwMode="auto">
            <a:xfrm>
              <a:off x="2627313" y="2997200"/>
              <a:ext cx="3600450" cy="946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800" b="1" i="1" dirty="0">
                  <a:solidFill>
                    <a:srgbClr val="FF0000"/>
                  </a:solidFill>
                  <a:latin typeface="Constantia" pitchFamily="18" charset="0"/>
                </a:rPr>
                <a:t>Рефрактометры</a:t>
              </a:r>
              <a:endParaRPr lang="en-US" sz="2800" b="1" i="1" dirty="0">
                <a:solidFill>
                  <a:srgbClr val="FF0000"/>
                </a:solidFill>
                <a:latin typeface="Constantia" pitchFamily="18" charset="0"/>
              </a:endParaRPr>
            </a:p>
            <a:p>
              <a:pPr algn="ctr"/>
              <a:r>
                <a:rPr lang="ru-RU" sz="2800" b="1" dirty="0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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n</a:t>
              </a:r>
              <a:r>
                <a:rPr lang="ru-RU" sz="2800" b="1" i="1" dirty="0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US" sz="2800" b="1" i="1" dirty="0" smtClean="0">
                  <a:solidFill>
                    <a:schemeClr val="hlink"/>
                  </a:solidFill>
                  <a:latin typeface="Times New Roman" pitchFamily="18" charset="0"/>
                  <a:sym typeface="Symbol"/>
                </a:rPr>
                <a:t></a:t>
              </a:r>
              <a:r>
                <a:rPr lang="ru-RU" sz="2800" b="1" i="1" dirty="0" smtClean="0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ru-RU" sz="2800" b="1" dirty="0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?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endParaRPr>
            </a:p>
          </p:txBody>
        </p:sp>
        <p:sp>
          <p:nvSpPr>
            <p:cNvPr id="4106" name="Rectangle 17"/>
            <p:cNvSpPr>
              <a:spLocks noChangeArrowheads="1"/>
            </p:cNvSpPr>
            <p:nvPr/>
          </p:nvSpPr>
          <p:spPr bwMode="auto">
            <a:xfrm>
              <a:off x="2627313" y="2997200"/>
              <a:ext cx="3816350" cy="100806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928662" y="97673"/>
            <a:ext cx="735811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2600" b="1" i="1" dirty="0" smtClean="0">
                <a:solidFill>
                  <a:srgbClr val="FF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Глава </a:t>
            </a:r>
            <a:r>
              <a:rPr lang="en-US" sz="2600" b="1" i="1" dirty="0" smtClean="0">
                <a:solidFill>
                  <a:srgbClr val="FF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VII</a:t>
            </a:r>
            <a:r>
              <a:rPr lang="ru-RU" sz="2600" b="1" i="1" dirty="0" smtClean="0">
                <a:solidFill>
                  <a:srgbClr val="FF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. Интерференционные  методы </a:t>
            </a:r>
          </a:p>
          <a:p>
            <a:pPr lvl="0" algn="ctr"/>
            <a:r>
              <a:rPr lang="ru-RU" sz="2600" b="1" i="1" dirty="0" smtClean="0">
                <a:solidFill>
                  <a:srgbClr val="FF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в  современном  эксперименте</a:t>
            </a:r>
            <a:endParaRPr kumimoji="0" lang="ru-RU" sz="2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nstantia" pitchFamily="18" charset="0"/>
              <a:cs typeface="Arial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rot="16200000" flipH="1">
            <a:off x="5536413" y="2607463"/>
            <a:ext cx="3357586" cy="3286148"/>
          </a:xfrm>
          <a:prstGeom prst="straightConnector1">
            <a:avLst/>
          </a:prstGeom>
          <a:ln w="3492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496" y="2285992"/>
            <a:ext cx="4829180" cy="633413"/>
          </a:xfrm>
        </p:spPr>
        <p:txBody>
          <a:bodyPr/>
          <a:lstStyle/>
          <a:p>
            <a:pPr eaLnBrk="1" hangingPunct="1"/>
            <a:r>
              <a:rPr lang="ru-RU" sz="2400" b="1" i="1" dirty="0" smtClean="0">
                <a:solidFill>
                  <a:srgbClr val="0000FF"/>
                </a:solidFill>
                <a:latin typeface="Constantia" pitchFamily="18" charset="0"/>
              </a:rPr>
              <a:t>Интерферометр Жамена</a:t>
            </a:r>
          </a:p>
        </p:txBody>
      </p:sp>
      <p:pic>
        <p:nvPicPr>
          <p:cNvPr id="7173" name="Picture 6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2788192"/>
            <a:ext cx="6215106" cy="386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5612008" y="3000493"/>
            <a:ext cx="523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 dirty="0">
                <a:latin typeface="Times New Roman" pitchFamily="18" charset="0"/>
              </a:rPr>
              <a:t>l</a:t>
            </a:r>
            <a:endParaRPr lang="ru-RU" sz="2800" i="1" dirty="0">
              <a:latin typeface="Times New Roman" pitchFamily="18" charset="0"/>
            </a:endParaRPr>
          </a:p>
        </p:txBody>
      </p:sp>
      <p:sp>
        <p:nvSpPr>
          <p:cNvPr id="7175" name="Line 8"/>
          <p:cNvSpPr>
            <a:spLocks noChangeShapeType="1"/>
          </p:cNvSpPr>
          <p:nvPr/>
        </p:nvSpPr>
        <p:spPr bwMode="auto">
          <a:xfrm>
            <a:off x="4572000" y="3500438"/>
            <a:ext cx="22320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lg"/>
            <a:tailEnd type="triangle" w="med" len="lg"/>
          </a:ln>
        </p:spPr>
        <p:txBody>
          <a:bodyPr/>
          <a:lstStyle/>
          <a:p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00034" y="785794"/>
            <a:ext cx="3785588" cy="1547584"/>
            <a:chOff x="5500694" y="2536088"/>
            <a:chExt cx="3785588" cy="1547584"/>
          </a:xfrm>
        </p:grpSpPr>
        <p:pic>
          <p:nvPicPr>
            <p:cNvPr id="9" name="Picture 2" descr="https://bigenc.ru/media/2016/10/27/1235181859/13051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00694" y="2964716"/>
              <a:ext cx="3643338" cy="1118956"/>
            </a:xfrm>
            <a:prstGeom prst="rect">
              <a:avLst/>
            </a:prstGeom>
            <a:noFill/>
          </p:spPr>
        </p:pic>
        <p:sp>
          <p:nvSpPr>
            <p:cNvPr id="10" name="Прямоугольник 9"/>
            <p:cNvSpPr/>
            <p:nvPr/>
          </p:nvSpPr>
          <p:spPr>
            <a:xfrm>
              <a:off x="5500694" y="2536088"/>
              <a:ext cx="378558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i="1" dirty="0" smtClean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</a:rPr>
                <a:t>Интерферометр-рефрактометр  Рэлея</a:t>
              </a:r>
              <a:endParaRPr lang="ru-RU" sz="1400" dirty="0"/>
            </a:p>
          </p:txBody>
        </p:sp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00034" y="71414"/>
            <a:ext cx="742955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§1.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</a:rPr>
              <a:t> Интерфенционные  рефрактометры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29256" y="507872"/>
            <a:ext cx="1886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sym typeface="Symbol" pitchFamily="18" charset="2"/>
              </a:rPr>
              <a:t>(</a:t>
            </a:r>
            <a:r>
              <a:rPr lang="ru-RU" b="1" i="1" dirty="0" smtClean="0">
                <a:latin typeface="Times New Roman" pitchFamily="18" charset="0"/>
                <a:sym typeface="Symbol" pitchFamily="18" charset="2"/>
              </a:rPr>
              <a:t>определение   </a:t>
            </a:r>
            <a:r>
              <a:rPr lang="en-US" b="1" i="1" dirty="0" smtClean="0">
                <a:latin typeface="Times New Roman" pitchFamily="18" charset="0"/>
                <a:sym typeface="Symbol" pitchFamily="18" charset="2"/>
              </a:rPr>
              <a:t>n</a:t>
            </a:r>
            <a:r>
              <a:rPr lang="ru-RU" b="1" dirty="0" smtClean="0">
                <a:latin typeface="Times New Roman" pitchFamily="18" charset="0"/>
                <a:sym typeface="Symbol" pitchFamily="18" charset="2"/>
              </a:rPr>
              <a:t>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71" name="Group 75"/>
          <p:cNvGraphicFramePr>
            <a:graphicFrameLocks noGrp="1"/>
          </p:cNvGraphicFramePr>
          <p:nvPr/>
        </p:nvGraphicFramePr>
        <p:xfrm>
          <a:off x="179388" y="5537182"/>
          <a:ext cx="8712200" cy="1158240"/>
        </p:xfrm>
        <a:graphic>
          <a:graphicData uri="http://schemas.openxmlformats.org/drawingml/2006/table">
            <a:tbl>
              <a:tblPr/>
              <a:tblGrid>
                <a:gridCol w="2235200"/>
                <a:gridCol w="1700212"/>
                <a:gridCol w="1639888"/>
                <a:gridCol w="1644650"/>
                <a:gridCol w="1492250"/>
              </a:tblGrid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содержание сахарозы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(по весу)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0,000 %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1,000 %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2,000 %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3,000 %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показатель преломления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1,33299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1,33443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1,33588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1,33733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4" name="Группа 23"/>
          <p:cNvGrpSpPr/>
          <p:nvPr/>
        </p:nvGrpSpPr>
        <p:grpSpPr>
          <a:xfrm>
            <a:off x="5500694" y="785794"/>
            <a:ext cx="3429025" cy="2959116"/>
            <a:chOff x="5500694" y="549275"/>
            <a:chExt cx="3429025" cy="2959116"/>
          </a:xfrm>
        </p:grpSpPr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5500694" y="549275"/>
              <a:ext cx="3429025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400" b="1" i="1" dirty="0" smtClean="0">
                  <a:latin typeface="Times New Roman" pitchFamily="18" charset="0"/>
                  <a:sym typeface="Symbol" pitchFamily="18" charset="2"/>
                </a:rPr>
                <a:t>Пример: </a:t>
              </a:r>
              <a:r>
                <a:rPr lang="en-US" b="1" i="1" dirty="0" smtClean="0">
                  <a:latin typeface="Times New Roman" pitchFamily="18" charset="0"/>
                  <a:sym typeface="Symbol" pitchFamily="18" charset="2"/>
                </a:rPr>
                <a:t>l = </a:t>
              </a:r>
              <a:r>
                <a:rPr lang="en-US" b="1" dirty="0" smtClean="0">
                  <a:latin typeface="Times New Roman" pitchFamily="18" charset="0"/>
                  <a:sym typeface="Symbol" pitchFamily="18" charset="2"/>
                </a:rPr>
                <a:t>5</a:t>
              </a:r>
              <a:r>
                <a:rPr lang="en-US" b="1" i="1" dirty="0" smtClean="0"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ru-RU" b="1" i="1" dirty="0" smtClean="0">
                  <a:latin typeface="Times New Roman" pitchFamily="18" charset="0"/>
                  <a:sym typeface="Symbol" pitchFamily="18" charset="2"/>
                </a:rPr>
                <a:t>см</a:t>
              </a:r>
              <a:endParaRPr lang="en-US" b="1" i="1" dirty="0" smtClean="0">
                <a:latin typeface="Times New Roman" pitchFamily="18" charset="0"/>
                <a:sym typeface="Symbol" pitchFamily="18" charset="2"/>
              </a:endParaRPr>
            </a:p>
            <a:p>
              <a:r>
                <a:rPr lang="ru-RU" b="1" i="1" dirty="0" smtClean="0">
                  <a:latin typeface="Times New Roman" pitchFamily="18" charset="0"/>
                  <a:sym typeface="Symbol" pitchFamily="18" charset="2"/>
                </a:rPr>
                <a:t>Точность определения </a:t>
              </a:r>
              <a:r>
                <a:rPr lang="en-US" b="1" dirty="0" smtClean="0">
                  <a:latin typeface="Times New Roman" pitchFamily="18" charset="0"/>
                  <a:sym typeface="Symbol" pitchFamily="18" charset="2"/>
                </a:rPr>
                <a:t></a:t>
              </a:r>
              <a:r>
                <a:rPr lang="en-US" b="1" i="1" dirty="0" smtClean="0">
                  <a:latin typeface="Times New Roman" pitchFamily="18" charset="0"/>
                  <a:sym typeface="Symbol" pitchFamily="18" charset="2"/>
                </a:rPr>
                <a:t>n</a:t>
              </a:r>
              <a:r>
                <a:rPr lang="ru-RU" b="1" dirty="0" smtClean="0">
                  <a:latin typeface="Times New Roman" pitchFamily="18" charset="0"/>
                  <a:sym typeface="Symbol" pitchFamily="18" charset="2"/>
                </a:rPr>
                <a:t>  </a:t>
              </a:r>
              <a:endParaRPr lang="en-US" b="1" dirty="0" smtClean="0">
                <a:latin typeface="Times New Roman" pitchFamily="18" charset="0"/>
                <a:sym typeface="Symbol" pitchFamily="18" charset="2"/>
              </a:endParaRPr>
            </a:p>
            <a:p>
              <a:r>
                <a:rPr lang="ru-RU" b="1" i="1" dirty="0" smtClean="0">
                  <a:latin typeface="Times New Roman" pitchFamily="18" charset="0"/>
                  <a:sym typeface="Symbol" pitchFamily="18" charset="2"/>
                </a:rPr>
                <a:t>(смещение  до  </a:t>
              </a:r>
              <a:r>
                <a:rPr lang="en-US" b="1" dirty="0" smtClean="0">
                  <a:latin typeface="Times New Roman" pitchFamily="18" charset="0"/>
                  <a:sym typeface="Symbol" pitchFamily="18" charset="2"/>
                </a:rPr>
                <a:t>0,1</a:t>
              </a:r>
              <a:r>
                <a:rPr lang="ru-RU" b="1" i="1" dirty="0" smtClean="0">
                  <a:latin typeface="Times New Roman" pitchFamily="18" charset="0"/>
                  <a:sym typeface="Symbol" pitchFamily="18" charset="2"/>
                </a:rPr>
                <a:t> инт. полосы)</a:t>
              </a:r>
              <a:r>
                <a:rPr lang="en-US" b="1" i="1" dirty="0" smtClean="0">
                  <a:latin typeface="Times New Roman" pitchFamily="18" charset="0"/>
                  <a:sym typeface="Symbol" pitchFamily="18" charset="2"/>
                </a:rPr>
                <a:t> </a:t>
              </a:r>
            </a:p>
            <a:p>
              <a:pPr>
                <a:buFont typeface="Symbol" pitchFamily="18" charset="2"/>
                <a:buChar char="D"/>
              </a:pPr>
              <a:r>
                <a:rPr lang="ru-RU" sz="2400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= </a:t>
              </a:r>
              <a:r>
                <a:rPr lang="ru-RU" sz="24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(</a:t>
              </a:r>
              <a:r>
                <a:rPr lang="en-US" sz="2400" i="1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24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en-US" sz="2400" i="1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24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2400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r>
                <a:rPr lang="en-US" sz="2400" i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ru-RU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</a:t>
              </a:r>
            </a:p>
          </p:txBody>
        </p:sp>
        <p:graphicFrame>
          <p:nvGraphicFramePr>
            <p:cNvPr id="50177" name="Object 1"/>
            <p:cNvGraphicFramePr>
              <a:graphicFrameLocks noChangeAspect="1"/>
            </p:cNvGraphicFramePr>
            <p:nvPr/>
          </p:nvGraphicFramePr>
          <p:xfrm>
            <a:off x="7042180" y="2906729"/>
            <a:ext cx="1887538" cy="601662"/>
          </p:xfrm>
          <a:graphic>
            <a:graphicData uri="http://schemas.openxmlformats.org/presentationml/2006/ole">
              <p:oleObj spid="_x0000_s50177" name="Формула" r:id="rId3" imgW="1320480" imgH="419040" progId="Equation.3">
                <p:embed/>
              </p:oleObj>
            </a:graphicData>
          </a:graphic>
        </p:graphicFrame>
        <p:sp>
          <p:nvSpPr>
            <p:cNvPr id="13" name="Rectangle 8"/>
            <p:cNvSpPr>
              <a:spLocks/>
            </p:cNvSpPr>
            <p:nvPr/>
          </p:nvSpPr>
          <p:spPr bwMode="auto">
            <a:xfrm>
              <a:off x="8064390" y="1254056"/>
              <a:ext cx="785818" cy="785796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3600" b="1" i="1" dirty="0" smtClean="0">
                  <a:solidFill>
                    <a:srgbClr val="0070C0"/>
                  </a:solidFill>
                  <a:latin typeface="Constantia" pitchFamily="18" charset="0"/>
                </a:rPr>
                <a:t>?</a:t>
              </a:r>
              <a:endParaRPr lang="ru-RU" sz="3600" b="1" i="1" dirty="0">
                <a:solidFill>
                  <a:srgbClr val="0070C0"/>
                </a:solidFill>
                <a:latin typeface="Constantia" pitchFamily="18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23850" y="785794"/>
            <a:ext cx="5281613" cy="4706938"/>
            <a:chOff x="323850" y="549275"/>
            <a:chExt cx="5281613" cy="4706938"/>
          </a:xfrm>
        </p:grpSpPr>
        <p:pic>
          <p:nvPicPr>
            <p:cNvPr id="6148" name="Picture 61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3850" y="549275"/>
              <a:ext cx="5281613" cy="4706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857224" y="4429132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b="1" i="1" dirty="0" smtClean="0">
                  <a:solidFill>
                    <a:srgbClr val="C00000"/>
                  </a:solidFill>
                  <a:latin typeface="Times New Roman" pitchFamily="18" charset="0"/>
                  <a:sym typeface="Symbol" pitchFamily="18" charset="2"/>
                </a:rPr>
                <a:t>стекло</a:t>
              </a:r>
              <a:endParaRPr lang="ru-RU" b="1" i="1" dirty="0">
                <a:solidFill>
                  <a:srgbClr val="C00000"/>
                </a:solidFill>
                <a:latin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7" name="AutoShape 27"/>
            <p:cNvSpPr>
              <a:spLocks noChangeArrowheads="1"/>
            </p:cNvSpPr>
            <p:nvPr/>
          </p:nvSpPr>
          <p:spPr bwMode="auto">
            <a:xfrm rot="2729794" flipV="1">
              <a:off x="2144572" y="3894701"/>
              <a:ext cx="253595" cy="1312407"/>
            </a:xfrm>
            <a:prstGeom prst="curvedLeftArrow">
              <a:avLst>
                <a:gd name="adj1" fmla="val 44675"/>
                <a:gd name="adj2" fmla="val 89351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8" name="AutoShape 27"/>
            <p:cNvSpPr>
              <a:spLocks noChangeArrowheads="1"/>
            </p:cNvSpPr>
            <p:nvPr/>
          </p:nvSpPr>
          <p:spPr bwMode="auto">
            <a:xfrm rot="14729704" flipV="1">
              <a:off x="3631408" y="387264"/>
              <a:ext cx="253595" cy="1312407"/>
            </a:xfrm>
            <a:prstGeom prst="curvedLeftArrow">
              <a:avLst>
                <a:gd name="adj1" fmla="val 44675"/>
                <a:gd name="adj2" fmla="val 89351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4019547" y="952483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b="1" i="1" dirty="0" smtClean="0">
                  <a:solidFill>
                    <a:srgbClr val="C00000"/>
                  </a:solidFill>
                  <a:latin typeface="Times New Roman" pitchFamily="18" charset="0"/>
                  <a:sym typeface="Symbol" pitchFamily="18" charset="2"/>
                </a:rPr>
                <a:t>стекло</a:t>
              </a:r>
              <a:endParaRPr lang="ru-RU" b="1" i="1" dirty="0">
                <a:solidFill>
                  <a:srgbClr val="C00000"/>
                </a:solidFill>
                <a:latin typeface="Times New Roman" pitchFamily="18" charset="0"/>
                <a:sym typeface="Symbol" pitchFamily="18" charset="2"/>
              </a:endParaRPr>
            </a:p>
          </p:txBody>
        </p:sp>
      </p:grp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1000100" y="142852"/>
            <a:ext cx="621510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200" b="1" i="1" dirty="0" smtClean="0">
                <a:solidFill>
                  <a:srgbClr val="0000FF"/>
                </a:solidFill>
                <a:latin typeface="Times New Roman" pitchFamily="18" charset="0"/>
              </a:rPr>
              <a:t>Интерфенционный  рефрактометр  Жамена</a:t>
            </a:r>
            <a:endParaRPr lang="ru-RU" sz="22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072066" y="4568619"/>
            <a:ext cx="4010052" cy="820914"/>
            <a:chOff x="5072066" y="4332100"/>
            <a:chExt cx="4010052" cy="820914"/>
          </a:xfrm>
        </p:grpSpPr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5500694" y="4332100"/>
              <a:ext cx="328614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b="1" i="1" dirty="0" smtClean="0">
                  <a:latin typeface="Times New Roman" pitchFamily="18" charset="0"/>
                  <a:sym typeface="Symbol" pitchFamily="18" charset="2"/>
                </a:rPr>
                <a:t>      </a:t>
              </a:r>
              <a:r>
                <a:rPr lang="ru-RU" b="1" i="1" dirty="0" smtClean="0">
                  <a:latin typeface="Times New Roman" pitchFamily="18" charset="0"/>
                  <a:sym typeface="Symbol"/>
                </a:rPr>
                <a:t>  </a:t>
              </a:r>
            </a:p>
            <a:p>
              <a:r>
                <a:rPr lang="ru-RU" b="1" i="1" dirty="0" smtClean="0">
                  <a:latin typeface="Times New Roman" pitchFamily="18" charset="0"/>
                  <a:sym typeface="Symbol"/>
                </a:rPr>
                <a:t>      </a:t>
              </a:r>
              <a:r>
                <a:rPr lang="en-US" dirty="0" smtClean="0"/>
                <a:t> 10</a:t>
              </a:r>
              <a:r>
                <a:rPr lang="ru-RU" baseline="30000" dirty="0" smtClean="0"/>
                <a:t>-3 </a:t>
              </a:r>
              <a:r>
                <a:rPr lang="ru-RU" dirty="0" smtClean="0"/>
                <a:t>%</a:t>
              </a:r>
              <a:r>
                <a:rPr lang="ru-RU" baseline="30000" dirty="0" smtClean="0"/>
                <a:t> </a:t>
              </a:r>
              <a:r>
                <a:rPr lang="en-US" baseline="30000" dirty="0" smtClean="0"/>
                <a:t> </a:t>
              </a:r>
              <a:r>
                <a:rPr lang="ru-RU" sz="1600" dirty="0" smtClean="0">
                  <a:latin typeface="Cambria" pitchFamily="18" charset="0"/>
                  <a:ea typeface="Cambria" pitchFamily="18" charset="0"/>
                </a:rPr>
                <a:t>по концентрации </a:t>
              </a:r>
              <a:r>
                <a:rPr lang="ru-RU" b="1" i="1" dirty="0" smtClean="0">
                  <a:latin typeface="Times New Roman" pitchFamily="18" charset="0"/>
                  <a:sym typeface="Symbol" pitchFamily="18" charset="2"/>
                </a:rPr>
                <a:t>  </a:t>
              </a:r>
              <a:endParaRPr lang="ru-RU" b="1" i="1" dirty="0">
                <a:latin typeface="Times New Roman" pitchFamily="18" charset="0"/>
                <a:sym typeface="Symbol" pitchFamily="18" charset="2"/>
              </a:endParaRPr>
            </a:p>
          </p:txBody>
        </p:sp>
        <p:sp>
          <p:nvSpPr>
            <p:cNvPr id="21" name="AutoShape 19"/>
            <p:cNvSpPr>
              <a:spLocks noChangeArrowheads="1"/>
            </p:cNvSpPr>
            <p:nvPr/>
          </p:nvSpPr>
          <p:spPr bwMode="auto">
            <a:xfrm>
              <a:off x="5072066" y="4549803"/>
              <a:ext cx="688974" cy="485775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3" name="Rectangle 8"/>
            <p:cNvSpPr>
              <a:spLocks/>
            </p:cNvSpPr>
            <p:nvPr/>
          </p:nvSpPr>
          <p:spPr bwMode="auto">
            <a:xfrm>
              <a:off x="8296300" y="4367218"/>
              <a:ext cx="785818" cy="785796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4400" b="1" i="1" dirty="0" smtClean="0">
                  <a:solidFill>
                    <a:srgbClr val="0070C0"/>
                  </a:solidFill>
                  <a:latin typeface="Constantia" pitchFamily="18" charset="0"/>
                </a:rPr>
                <a:t>!!</a:t>
              </a:r>
              <a:endParaRPr lang="ru-RU" sz="4400" b="1" i="1" dirty="0">
                <a:solidFill>
                  <a:srgbClr val="0070C0"/>
                </a:solidFill>
                <a:latin typeface="Constantia" pitchFamily="18" charset="0"/>
              </a:endParaRPr>
            </a:p>
          </p:txBody>
        </p:sp>
      </p:grpSp>
      <p:graphicFrame>
        <p:nvGraphicFramePr>
          <p:cNvPr id="28" name="Object 1"/>
          <p:cNvGraphicFramePr>
            <a:graphicFrameLocks noChangeAspect="1"/>
          </p:cNvGraphicFramePr>
          <p:nvPr/>
        </p:nvGraphicFramePr>
        <p:xfrm>
          <a:off x="5556250" y="2428875"/>
          <a:ext cx="2171700" cy="642938"/>
        </p:xfrm>
        <a:graphic>
          <a:graphicData uri="http://schemas.openxmlformats.org/presentationml/2006/ole">
            <p:oleObj spid="_x0000_s50178" name="Формула" r:id="rId5" imgW="1422360" imgH="419040" progId="Equation.3">
              <p:embed/>
            </p:oleObj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5103366" y="4214818"/>
            <a:ext cx="39692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latin typeface="Times New Roman" pitchFamily="18" charset="0"/>
                <a:sym typeface="Symbol" pitchFamily="18" charset="2"/>
              </a:rPr>
              <a:t>…</a:t>
            </a:r>
            <a:r>
              <a:rPr lang="ru-RU" sz="1600" b="1" i="1" dirty="0" smtClean="0">
                <a:latin typeface="Times New Roman" pitchFamily="18" charset="0"/>
                <a:sym typeface="Symbol" pitchFamily="18" charset="2"/>
              </a:rPr>
              <a:t>а можно и до 7</a:t>
            </a:r>
            <a:r>
              <a:rPr lang="ru-RU" sz="1600" b="1" i="1" dirty="0" smtClean="0">
                <a:latin typeface="Times New Roman" pitchFamily="18" charset="0"/>
                <a:sym typeface="Symbol"/>
              </a:rPr>
              <a:t></a:t>
            </a:r>
            <a:r>
              <a:rPr lang="en-US" sz="1600" b="1" i="1" dirty="0" smtClean="0">
                <a:latin typeface="Times New Roman" pitchFamily="18" charset="0"/>
                <a:sym typeface="Symbol"/>
              </a:rPr>
              <a:t> </a:t>
            </a:r>
            <a:r>
              <a:rPr lang="ru-RU" sz="1600" b="1" i="1" dirty="0" smtClean="0">
                <a:latin typeface="Times New Roman" pitchFamily="18" charset="0"/>
                <a:sym typeface="Symbol" pitchFamily="18" charset="2"/>
              </a:rPr>
              <a:t>8 знака после запятой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4282" y="-24"/>
            <a:ext cx="8715436" cy="830262"/>
          </a:xfrm>
        </p:spPr>
        <p:txBody>
          <a:bodyPr/>
          <a:lstStyle/>
          <a:p>
            <a:pPr eaLnBrk="1" hangingPunct="1"/>
            <a:r>
              <a:rPr lang="ru-RU" sz="2400" b="1" i="1" dirty="0" smtClean="0">
                <a:solidFill>
                  <a:srgbClr val="0000FF"/>
                </a:solidFill>
                <a:latin typeface="Constantia" pitchFamily="18" charset="0"/>
              </a:rPr>
              <a:t>Интерферометр-рефрактометр Маха - Цендера</a:t>
            </a:r>
          </a:p>
        </p:txBody>
      </p:sp>
      <p:pic>
        <p:nvPicPr>
          <p:cNvPr id="819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14356"/>
            <a:ext cx="5167892" cy="3298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285992"/>
            <a:ext cx="5715040" cy="2643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3857620" y="5143512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/>
              <a:t>Нагретый медный цилиндр в ламинарном потоке воздуха: интерференционные полосы - изотермы</a:t>
            </a:r>
            <a:endParaRPr lang="ru-RU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71470" y="600076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i="1" dirty="0" smtClean="0">
                <a:latin typeface="Constantia" pitchFamily="18" charset="0"/>
              </a:rPr>
              <a:t>Гидро- аэродинамика</a:t>
            </a:r>
          </a:p>
          <a:p>
            <a:r>
              <a:rPr lang="ru-RU" sz="1600" dirty="0" smtClean="0">
                <a:latin typeface="Constantia" pitchFamily="18" charset="0"/>
              </a:rPr>
              <a:t>Изучение распределения показателя преломления (плотности</a:t>
            </a:r>
            <a:r>
              <a:rPr lang="en-US" sz="1600" dirty="0" smtClean="0">
                <a:latin typeface="Constantia" pitchFamily="18" charset="0"/>
              </a:rPr>
              <a:t>/</a:t>
            </a:r>
            <a:r>
              <a:rPr lang="ru-RU" sz="1600" dirty="0" smtClean="0">
                <a:latin typeface="Constantia" pitchFamily="18" charset="0"/>
              </a:rPr>
              <a:t>температуры) в газовых потоках</a:t>
            </a:r>
            <a:endParaRPr lang="ru-RU" sz="1600" dirty="0">
              <a:latin typeface="Constantia" pitchFamily="18" charset="0"/>
            </a:endParaRPr>
          </a:p>
        </p:txBody>
      </p:sp>
      <p:pic>
        <p:nvPicPr>
          <p:cNvPr id="11" name="Picture 77" descr="http://skachate.ru/pars_docs/refs/28/27936/27936_html_4f23582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4335110"/>
            <a:ext cx="3071802" cy="157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43570" y="857232"/>
            <a:ext cx="328614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sym typeface="Symbol" pitchFamily="18" charset="2"/>
              </a:rPr>
              <a:t>Идея та же</a:t>
            </a:r>
            <a:r>
              <a:rPr lang="en-US" b="1" dirty="0" smtClean="0">
                <a:latin typeface="Times New Roman" pitchFamily="18" charset="0"/>
                <a:sym typeface="Symbol" pitchFamily="18" charset="2"/>
              </a:rPr>
              <a:t>:</a:t>
            </a:r>
          </a:p>
          <a:p>
            <a:pPr>
              <a:buFont typeface="Symbol" pitchFamily="18" charset="2"/>
              <a:buChar char="D"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=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(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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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смещение полос</a:t>
            </a:r>
            <a:endParaRPr lang="ru-RU" sz="2400" b="1" i="1" dirty="0">
              <a:latin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5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4060850" cy="348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1239862"/>
            <a:ext cx="3563938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214282" y="5143512"/>
            <a:ext cx="24146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</a:rPr>
              <a:t>N 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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10</a:t>
            </a:r>
            <a:r>
              <a:rPr lang="ru-RU" sz="3200" dirty="0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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100</a:t>
            </a:r>
            <a:r>
              <a:rPr lang="en-US" sz="3200" i="1" dirty="0"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323850" y="5864237"/>
            <a:ext cx="32400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</a:rPr>
              <a:t>m =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</a:rPr>
              <a:t>h/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 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10</a:t>
            </a:r>
            <a:r>
              <a:rPr lang="en-US" sz="3200" baseline="30000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5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0250" name="Text Box 13"/>
          <p:cNvSpPr txBox="1">
            <a:spLocks noChangeArrowheads="1"/>
          </p:cNvSpPr>
          <p:nvPr/>
        </p:nvSpPr>
        <p:spPr bwMode="auto">
          <a:xfrm>
            <a:off x="3203575" y="5503875"/>
            <a:ext cx="17287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</a:rPr>
              <a:t>R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= mN</a:t>
            </a:r>
            <a:r>
              <a:rPr lang="en-US" sz="3200" i="1" dirty="0"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  <p:sp>
        <p:nvSpPr>
          <p:cNvPr id="10251" name="AutoShape 14"/>
          <p:cNvSpPr>
            <a:spLocks/>
          </p:cNvSpPr>
          <p:nvPr/>
        </p:nvSpPr>
        <p:spPr bwMode="auto">
          <a:xfrm>
            <a:off x="2843213" y="5214950"/>
            <a:ext cx="215900" cy="1081087"/>
          </a:xfrm>
          <a:prstGeom prst="rightBrace">
            <a:avLst>
              <a:gd name="adj1" fmla="val 41728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28596" y="571480"/>
            <a:ext cx="64294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00FF"/>
                </a:solidFill>
                <a:latin typeface="Times New Roman" pitchFamily="18" charset="0"/>
              </a:rPr>
              <a:t>Спектральный аппарат  Фабри – Перо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:</a:t>
            </a:r>
            <a:r>
              <a:rPr lang="ru-RU" sz="2000" b="1" i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ru-RU" sz="2000" b="1" i="1" dirty="0" smtClean="0">
                <a:solidFill>
                  <a:srgbClr val="00B0F0"/>
                </a:solidFill>
                <a:latin typeface="Times New Roman" pitchFamily="18" charset="0"/>
              </a:rPr>
              <a:t>анализ тонкой структуры спектров</a:t>
            </a:r>
            <a:endParaRPr lang="ru-RU" sz="2000" b="1" i="1" dirty="0">
              <a:solidFill>
                <a:srgbClr val="00B0F0"/>
              </a:solidFill>
              <a:latin typeface="Times New Roman" pitchFamily="18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500034" y="71414"/>
            <a:ext cx="750099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§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</a:rPr>
              <a:t> Интерфенционные  спектральные приборы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364393" y="4069906"/>
            <a:ext cx="3493887" cy="264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/>
          </p:cNvSpPr>
          <p:nvPr/>
        </p:nvSpPr>
        <p:spPr bwMode="auto">
          <a:xfrm>
            <a:off x="971550" y="3583701"/>
            <a:ext cx="7343775" cy="719138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sz="4400" i="1" dirty="0"/>
              <a:t/>
            </a:r>
            <a:br>
              <a:rPr lang="ru-RU" sz="4400" i="1" dirty="0"/>
            </a:br>
            <a:endParaRPr lang="ru-RU" sz="4400" i="1" dirty="0"/>
          </a:p>
        </p:txBody>
      </p:sp>
      <p:pic>
        <p:nvPicPr>
          <p:cNvPr id="9223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642918"/>
            <a:ext cx="654050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1414"/>
            <a:ext cx="8858280" cy="500066"/>
          </a:xfrm>
        </p:spPr>
        <p:txBody>
          <a:bodyPr/>
          <a:lstStyle/>
          <a:p>
            <a:pPr algn="r" eaLnBrk="1" hangingPunct="1"/>
            <a:r>
              <a:rPr lang="ru-RU" sz="2400" b="1" i="1" dirty="0" smtClean="0">
                <a:solidFill>
                  <a:srgbClr val="0000FF"/>
                </a:solidFill>
                <a:latin typeface="Constantia" pitchFamily="18" charset="0"/>
              </a:rPr>
              <a:t>Спектральный аппарат Фабри – Перо       </a:t>
            </a:r>
            <a:r>
              <a:rPr lang="ru-RU" sz="1400" b="1" i="1" dirty="0" smtClean="0">
                <a:solidFill>
                  <a:srgbClr val="0000FF"/>
                </a:solidFill>
                <a:latin typeface="Constantia" pitchFamily="18" charset="0"/>
              </a:rPr>
              <a:t>(сверхтонкая структура спектральных линий)</a:t>
            </a:r>
            <a:endParaRPr lang="ru-RU" sz="2400" b="1" i="1" dirty="0" smtClean="0">
              <a:solidFill>
                <a:srgbClr val="0000FF"/>
              </a:solidFill>
              <a:latin typeface="Constantia" pitchFamily="18" charset="0"/>
            </a:endParaRPr>
          </a:p>
        </p:txBody>
      </p:sp>
      <p:sp>
        <p:nvSpPr>
          <p:cNvPr id="11" name="Штриховая стрелка вправо 10"/>
          <p:cNvSpPr/>
          <p:nvPr/>
        </p:nvSpPr>
        <p:spPr>
          <a:xfrm>
            <a:off x="450320" y="1428736"/>
            <a:ext cx="764094" cy="34175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Штриховая стрелка вправо 11"/>
          <p:cNvSpPr/>
          <p:nvPr/>
        </p:nvSpPr>
        <p:spPr>
          <a:xfrm rot="5400000">
            <a:off x="7259507" y="6337389"/>
            <a:ext cx="428604" cy="374330"/>
          </a:xfrm>
          <a:prstGeom prst="stripedRightArrow">
            <a:avLst>
              <a:gd name="adj1" fmla="val 4575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3571876"/>
            <a:ext cx="528641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z="2000" b="1" i="1" kern="0" dirty="0" smtClean="0">
                <a:solidFill>
                  <a:srgbClr val="0000FF"/>
                </a:solidFill>
                <a:latin typeface="Constantia" pitchFamily="18" charset="0"/>
                <a:ea typeface="+mj-ea"/>
                <a:cs typeface="+mj-cs"/>
              </a:rPr>
              <a:t>НО. </a:t>
            </a:r>
          </a:p>
          <a:p>
            <a:pPr lvl="0"/>
            <a:r>
              <a:rPr lang="ru-RU" sz="2000" b="1" i="1" kern="0" dirty="0" smtClean="0">
                <a:solidFill>
                  <a:srgbClr val="0000FF"/>
                </a:solidFill>
                <a:latin typeface="Constantia" pitchFamily="18" charset="0"/>
                <a:ea typeface="+mj-ea"/>
                <a:cs typeface="+mj-cs"/>
              </a:rPr>
              <a:t>Также  и  </a:t>
            </a:r>
            <a:r>
              <a:rPr lang="ru-RU" sz="2000" b="1" i="1" kern="0" dirty="0" smtClean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резонатор</a:t>
            </a:r>
            <a:r>
              <a:rPr lang="ru-RU" sz="2000" b="1" i="1" kern="0" dirty="0" smtClean="0">
                <a:solidFill>
                  <a:srgbClr val="0000FF"/>
                </a:solidFill>
                <a:latin typeface="Constantia" pitchFamily="18" charset="0"/>
                <a:ea typeface="+mj-ea"/>
                <a:cs typeface="+mj-cs"/>
              </a:rPr>
              <a:t> </a:t>
            </a:r>
            <a:r>
              <a:rPr lang="ru-RU" sz="2000" b="1" i="1" dirty="0" smtClean="0">
                <a:solidFill>
                  <a:srgbClr val="FF0000"/>
                </a:solidFill>
                <a:latin typeface="Constantia" pitchFamily="18" charset="0"/>
              </a:rPr>
              <a:t>Фабри – Перо</a:t>
            </a:r>
            <a:r>
              <a:rPr lang="ru-RU" sz="2000" b="1" i="1" kern="0" dirty="0" smtClean="0">
                <a:solidFill>
                  <a:srgbClr val="0000FF"/>
                </a:solidFill>
                <a:latin typeface="Constantia" pitchFamily="18" charset="0"/>
                <a:ea typeface="+mj-ea"/>
                <a:cs typeface="+mj-cs"/>
              </a:rPr>
              <a:t>,</a:t>
            </a:r>
            <a:r>
              <a:rPr lang="en-US" sz="2000" b="1" i="1" kern="0" dirty="0" smtClean="0">
                <a:solidFill>
                  <a:srgbClr val="0000FF"/>
                </a:solidFill>
                <a:latin typeface="Constantia" pitchFamily="18" charset="0"/>
                <a:ea typeface="+mj-ea"/>
                <a:cs typeface="+mj-cs"/>
              </a:rPr>
              <a:t> </a:t>
            </a:r>
            <a:r>
              <a:rPr lang="ru-RU" sz="2000" b="1" i="1" kern="0" dirty="0" smtClean="0">
                <a:solidFill>
                  <a:srgbClr val="0000FF"/>
                </a:solidFill>
                <a:latin typeface="Constantia" pitchFamily="18" charset="0"/>
                <a:ea typeface="+mj-ea"/>
                <a:cs typeface="+mj-cs"/>
              </a:rPr>
              <a:t> и 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tantia" pitchFamily="18" charset="0"/>
                <a:ea typeface="+mj-ea"/>
                <a:cs typeface="+mj-cs"/>
              </a:rPr>
              <a:t>… </a:t>
            </a:r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185387"/>
            <a:ext cx="5000628" cy="2617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5643570" y="5500702"/>
            <a:ext cx="34195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tantia" pitchFamily="18" charset="0"/>
                <a:ea typeface="+mj-ea"/>
                <a:cs typeface="+mj-cs"/>
              </a:rPr>
              <a:t>…”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tantia" pitchFamily="18" charset="0"/>
                <a:ea typeface="+mj-ea"/>
                <a:cs typeface="+mj-cs"/>
              </a:rPr>
              <a:t>эталон Фабри – Перо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tantia" pitchFamily="18" charset="0"/>
                <a:ea typeface="+mj-ea"/>
                <a:cs typeface="+mj-cs"/>
              </a:rPr>
              <a:t>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tantia" pitchFamily="18" charset="0"/>
                <a:ea typeface="+mj-ea"/>
                <a:cs typeface="+mj-cs"/>
                <a:sym typeface="Symbol"/>
              </a:rPr>
              <a:t>    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tantia" pitchFamily="18" charset="0"/>
                <a:ea typeface="+mj-ea"/>
                <a:cs typeface="+mj-cs"/>
              </a:rPr>
              <a:t>компараторы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451" y="642918"/>
            <a:ext cx="308793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206870" y="2968689"/>
            <a:ext cx="3722848" cy="6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400" b="1" i="1" kern="0" dirty="0" smtClean="0">
                <a:latin typeface="Constantia" pitchFamily="18" charset="0"/>
                <a:ea typeface="+mj-ea"/>
                <a:cs typeface="+mj-cs"/>
              </a:rPr>
              <a:t>Расщепление спектральных линий при наблюдении эффекта Зеемана</a:t>
            </a:r>
            <a:endParaRPr kumimoji="0" lang="ru-RU" sz="1400" b="1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6969209" y="3548144"/>
            <a:ext cx="15716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</a:rPr>
              <a:t>R 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= 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mN</a:t>
            </a:r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 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!</a:t>
            </a:r>
            <a:r>
              <a:rPr lang="en-US" sz="2000" i="1" dirty="0" smtClean="0">
                <a:latin typeface="Times New Roman" pitchFamily="18" charset="0"/>
                <a:sym typeface="Symbol" pitchFamily="18" charset="2"/>
              </a:rPr>
              <a:t> </a:t>
            </a:r>
            <a:endParaRPr lang="en-US" sz="2000" i="1" dirty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0" name="Выгнутая влево стрелка 19"/>
          <p:cNvSpPr/>
          <p:nvPr/>
        </p:nvSpPr>
        <p:spPr>
          <a:xfrm rot="13165075">
            <a:off x="8443909" y="3373138"/>
            <a:ext cx="259692" cy="58796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/>
          </p:cNvSpPr>
          <p:nvPr/>
        </p:nvSpPr>
        <p:spPr bwMode="auto">
          <a:xfrm>
            <a:off x="973138" y="44450"/>
            <a:ext cx="7343775" cy="776288"/>
          </a:xfrm>
          <a:prstGeom prst="rect">
            <a:avLst/>
          </a:prstGeom>
          <a:noFill/>
          <a:ln w="9525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ru-RU" sz="44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8596" y="142875"/>
            <a:ext cx="6400819" cy="50004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2800" b="1" i="1" kern="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Интерферометр Майкельсона</a:t>
            </a:r>
          </a:p>
        </p:txBody>
      </p:sp>
      <p:pic>
        <p:nvPicPr>
          <p:cNvPr id="1127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4176" y="631827"/>
            <a:ext cx="4434064" cy="329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Группа 18"/>
          <p:cNvGrpSpPr/>
          <p:nvPr/>
        </p:nvGrpSpPr>
        <p:grpSpPr>
          <a:xfrm>
            <a:off x="5929313" y="3905912"/>
            <a:ext cx="2786062" cy="2852076"/>
            <a:chOff x="5929313" y="3905912"/>
            <a:chExt cx="2786062" cy="2852076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5929313" y="4500570"/>
              <a:ext cx="2720975" cy="2257418"/>
              <a:chOff x="5929313" y="4500570"/>
              <a:chExt cx="2720975" cy="2257418"/>
            </a:xfrm>
          </p:grpSpPr>
          <p:pic>
            <p:nvPicPr>
              <p:cNvPr id="11270" name="Picture 6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929313" y="5000625"/>
                <a:ext cx="2720975" cy="1757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Стрелка вниз 12"/>
              <p:cNvSpPr/>
              <p:nvPr/>
            </p:nvSpPr>
            <p:spPr>
              <a:xfrm>
                <a:off x="7215188" y="4500570"/>
                <a:ext cx="285750" cy="35718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/>
              </a:p>
            </p:txBody>
          </p:sp>
        </p:grpSp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5929313" y="3905912"/>
              <a:ext cx="278606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 b="1" i="1" dirty="0">
                  <a:solidFill>
                    <a:srgbClr val="0000FF"/>
                  </a:solidFill>
                  <a:latin typeface="Constantia" pitchFamily="18" charset="0"/>
                </a:rPr>
                <a:t>Зеркала НЕ строго перпендикулярны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0" y="857250"/>
            <a:ext cx="4875213" cy="4184650"/>
            <a:chOff x="0" y="857250"/>
            <a:chExt cx="4875213" cy="4184650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0" y="857250"/>
              <a:ext cx="4875213" cy="4184650"/>
              <a:chOff x="0" y="857250"/>
              <a:chExt cx="4875213" cy="4184650"/>
            </a:xfrm>
          </p:grpSpPr>
          <p:pic>
            <p:nvPicPr>
              <p:cNvPr id="11267" name="Picture 5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857250"/>
                <a:ext cx="4875213" cy="4184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3389237" y="2857617"/>
                <a:ext cx="3571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i="1" dirty="0" smtClean="0">
                    <a:latin typeface="Constantia" pitchFamily="18" charset="0"/>
                    <a:sym typeface="Symbol"/>
                  </a:rPr>
                  <a:t></a:t>
                </a:r>
                <a:endParaRPr lang="ru-RU" b="1" i="1" dirty="0">
                  <a:latin typeface="Constantia" pitchFamily="18" charset="0"/>
                </a:endParaRPr>
              </a:p>
            </p:txBody>
          </p:sp>
          <p:sp>
            <p:nvSpPr>
              <p:cNvPr id="12" name="Rectangle 7"/>
              <p:cNvSpPr>
                <a:spLocks noChangeArrowheads="1"/>
              </p:cNvSpPr>
              <p:nvPr/>
            </p:nvSpPr>
            <p:spPr bwMode="auto">
              <a:xfrm>
                <a:off x="2222376" y="1635099"/>
                <a:ext cx="3571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i="1" dirty="0" smtClean="0">
                    <a:latin typeface="Constantia" pitchFamily="18" charset="0"/>
                    <a:sym typeface="Symbol"/>
                  </a:rPr>
                  <a:t></a:t>
                </a:r>
                <a:endParaRPr lang="ru-RU" b="1" i="1" dirty="0">
                  <a:latin typeface="Constantia" pitchFamily="18" charset="0"/>
                </a:endParaRPr>
              </a:p>
            </p:txBody>
          </p:sp>
        </p:grp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>
              <a:off x="2190814" y="3714752"/>
              <a:ext cx="28575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latin typeface="Constantia" pitchFamily="18" charset="0"/>
                  <a:sym typeface="Symbol"/>
                </a:rPr>
                <a:t></a:t>
              </a:r>
              <a:endParaRPr lang="ru-RU" sz="2400" b="1" dirty="0">
                <a:latin typeface="Constantia" pitchFamily="18" charset="0"/>
              </a:endParaRPr>
            </a:p>
          </p:txBody>
        </p:sp>
        <p:sp>
          <p:nvSpPr>
            <p:cNvPr id="21" name="Rectangle 7"/>
            <p:cNvSpPr>
              <a:spLocks noChangeArrowheads="1"/>
            </p:cNvSpPr>
            <p:nvPr/>
          </p:nvSpPr>
          <p:spPr bwMode="auto">
            <a:xfrm>
              <a:off x="2770148" y="3714752"/>
              <a:ext cx="28575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latin typeface="Constantia" pitchFamily="18" charset="0"/>
                  <a:sym typeface="Symbol"/>
                </a:rPr>
                <a:t></a:t>
              </a:r>
              <a:endParaRPr lang="ru-RU" sz="2400" b="1" dirty="0">
                <a:latin typeface="Constantia" pitchFamily="18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1143000" y="4283075"/>
            <a:ext cx="4214818" cy="2443163"/>
            <a:chOff x="1143000" y="4283075"/>
            <a:chExt cx="4214818" cy="2443163"/>
          </a:xfrm>
        </p:grpSpPr>
        <p:pic>
          <p:nvPicPr>
            <p:cNvPr id="11269" name="Picture 6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43000" y="5000625"/>
              <a:ext cx="2693988" cy="1725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tangle 7"/>
            <p:cNvSpPr>
              <a:spLocks noChangeArrowheads="1"/>
            </p:cNvSpPr>
            <p:nvPr/>
          </p:nvSpPr>
          <p:spPr bwMode="auto">
            <a:xfrm>
              <a:off x="3143250" y="4283075"/>
              <a:ext cx="221456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i="1" dirty="0">
                  <a:solidFill>
                    <a:srgbClr val="FF0000"/>
                  </a:solidFill>
                  <a:latin typeface="Constantia" pitchFamily="18" charset="0"/>
                </a:rPr>
                <a:t>Зеркала строго перпендикулярны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2"/>
          <p:cNvSpPr>
            <a:spLocks noChangeArrowheads="1"/>
          </p:cNvSpPr>
          <p:nvPr/>
        </p:nvSpPr>
        <p:spPr bwMode="auto">
          <a:xfrm>
            <a:off x="1441450" y="188913"/>
            <a:ext cx="60006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Constantia" pitchFamily="18" charset="0"/>
              </a:rPr>
              <a:t>Принцип   </a:t>
            </a:r>
            <a:r>
              <a:rPr lang="ru-RU" sz="2800" b="1" i="1" dirty="0">
                <a:solidFill>
                  <a:srgbClr val="FF0000"/>
                </a:solidFill>
                <a:latin typeface="Constantia" pitchFamily="18" charset="0"/>
              </a:rPr>
              <a:t>Фурье-спектроскопии</a:t>
            </a:r>
            <a:endParaRPr lang="ru-RU" sz="2400" b="1" i="1" dirty="0">
              <a:solidFill>
                <a:srgbClr val="FF0000"/>
              </a:solidFill>
              <a:latin typeface="Constantia" pitchFamily="18" charset="0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pSp>
        <p:nvGrpSpPr>
          <p:cNvPr id="40" name="Группа 39"/>
          <p:cNvGrpSpPr/>
          <p:nvPr/>
        </p:nvGrpSpPr>
        <p:grpSpPr>
          <a:xfrm>
            <a:off x="-71470" y="857232"/>
            <a:ext cx="8515383" cy="2568734"/>
            <a:chOff x="-71470" y="857232"/>
            <a:chExt cx="8515383" cy="2568734"/>
          </a:xfrm>
        </p:grpSpPr>
        <p:graphicFrame>
          <p:nvGraphicFramePr>
            <p:cNvPr id="1029" name="Object 13"/>
            <p:cNvGraphicFramePr>
              <a:graphicFrameLocks noChangeAspect="1"/>
            </p:cNvGraphicFramePr>
            <p:nvPr/>
          </p:nvGraphicFramePr>
          <p:xfrm>
            <a:off x="2103438" y="2595563"/>
            <a:ext cx="3136900" cy="657225"/>
          </p:xfrm>
          <a:graphic>
            <a:graphicData uri="http://schemas.openxmlformats.org/presentationml/2006/ole">
              <p:oleObj spid="_x0000_s1029" name="Формула" r:id="rId3" imgW="1231560" imgH="253800" progId="Equation.3">
                <p:embed/>
              </p:oleObj>
            </a:graphicData>
          </a:graphic>
        </p:graphicFrame>
        <p:graphicFrame>
          <p:nvGraphicFramePr>
            <p:cNvPr id="1030" name="Object 15"/>
            <p:cNvGraphicFramePr>
              <a:graphicFrameLocks noChangeAspect="1"/>
            </p:cNvGraphicFramePr>
            <p:nvPr/>
          </p:nvGraphicFramePr>
          <p:xfrm>
            <a:off x="6423050" y="2594116"/>
            <a:ext cx="1720850" cy="831850"/>
          </p:xfrm>
          <a:graphic>
            <a:graphicData uri="http://schemas.openxmlformats.org/presentationml/2006/ole">
              <p:oleObj spid="_x0000_s1030" name="Формула" r:id="rId4" imgW="901440" imgH="431640" progId="Equation.3">
                <p:embed/>
              </p:oleObj>
            </a:graphicData>
          </a:graphic>
        </p:graphicFrame>
        <p:sp>
          <p:nvSpPr>
            <p:cNvPr id="1039" name="Rectangle 81"/>
            <p:cNvSpPr>
              <a:spLocks/>
            </p:cNvSpPr>
            <p:nvPr/>
          </p:nvSpPr>
          <p:spPr bwMode="auto">
            <a:xfrm>
              <a:off x="-71470" y="2428868"/>
              <a:ext cx="2343150" cy="863600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/>
              <a:r>
                <a:rPr lang="ru-RU" sz="2200" i="1" dirty="0">
                  <a:solidFill>
                    <a:schemeClr val="folHlink"/>
                  </a:solidFill>
                  <a:latin typeface="Times New Roman" pitchFamily="18" charset="0"/>
                </a:rPr>
                <a:t>переменная</a:t>
              </a:r>
            </a:p>
            <a:p>
              <a:pPr algn="ctr"/>
              <a:r>
                <a:rPr lang="ru-RU" sz="2200" i="1" dirty="0">
                  <a:solidFill>
                    <a:schemeClr val="folHlink"/>
                  </a:solidFill>
                  <a:latin typeface="Times New Roman" pitchFamily="18" charset="0"/>
                </a:rPr>
                <a:t>составляющая</a:t>
              </a:r>
              <a:r>
                <a:rPr lang="ru-RU" sz="2200" dirty="0">
                  <a:solidFill>
                    <a:schemeClr val="folHlink"/>
                  </a:solidFill>
                  <a:latin typeface="Times New Roman" pitchFamily="18" charset="0"/>
                </a:rPr>
                <a:t>:</a:t>
              </a:r>
              <a:endParaRPr lang="ru-RU" sz="2200" dirty="0">
                <a:solidFill>
                  <a:schemeClr val="folHlink"/>
                </a:solidFill>
                <a:latin typeface="Constantia" pitchFamily="18" charset="0"/>
              </a:endParaRPr>
            </a:p>
          </p:txBody>
        </p:sp>
        <p:sp>
          <p:nvSpPr>
            <p:cNvPr id="1041" name="Rectangle 81"/>
            <p:cNvSpPr>
              <a:spLocks/>
            </p:cNvSpPr>
            <p:nvPr/>
          </p:nvSpPr>
          <p:spPr bwMode="auto">
            <a:xfrm>
              <a:off x="71406" y="857232"/>
              <a:ext cx="7643866" cy="431800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r>
                <a:rPr lang="ru-RU" b="1" i="1" dirty="0" smtClean="0">
                  <a:solidFill>
                    <a:srgbClr val="FF0000"/>
                  </a:solidFill>
                  <a:latin typeface="Constantia" pitchFamily="18" charset="0"/>
                </a:rPr>
                <a:t>а)</a:t>
              </a:r>
              <a:r>
                <a:rPr lang="ru-RU" i="1" dirty="0" smtClean="0">
                  <a:solidFill>
                    <a:srgbClr val="0000FF"/>
                  </a:solidFill>
                  <a:latin typeface="Constantia" pitchFamily="18" charset="0"/>
                </a:rPr>
                <a:t> Одна </a:t>
              </a:r>
              <a:r>
                <a:rPr lang="ru-RU" i="1" dirty="0">
                  <a:solidFill>
                    <a:srgbClr val="0000FF"/>
                  </a:solidFill>
                  <a:latin typeface="Constantia" pitchFamily="18" charset="0"/>
                </a:rPr>
                <a:t>компонента в спектре </a:t>
              </a:r>
              <a:r>
                <a:rPr lang="ru-RU" i="1" dirty="0" smtClean="0">
                  <a:solidFill>
                    <a:srgbClr val="0000FF"/>
                  </a:solidFill>
                  <a:latin typeface="Constantia" pitchFamily="18" charset="0"/>
                </a:rPr>
                <a:t>источника </a:t>
              </a:r>
              <a:r>
                <a:rPr lang="ru-RU" dirty="0" smtClean="0">
                  <a:solidFill>
                    <a:srgbClr val="0000FF"/>
                  </a:solidFill>
                  <a:latin typeface="Constantia" pitchFamily="18" charset="0"/>
                </a:rPr>
                <a:t>(</a:t>
              </a:r>
              <a:r>
                <a:rPr lang="ru-RU" i="1" dirty="0" smtClean="0">
                  <a:solidFill>
                    <a:srgbClr val="0000FF"/>
                  </a:solidFill>
                  <a:latin typeface="Constantia" pitchFamily="18" charset="0"/>
                  <a:sym typeface="Symbol" pitchFamily="18" charset="2"/>
                </a:rPr>
                <a:t></a:t>
              </a:r>
              <a:r>
                <a:rPr lang="ru-RU" dirty="0" smtClean="0">
                  <a:solidFill>
                    <a:srgbClr val="0000FF"/>
                  </a:solidFill>
                  <a:latin typeface="Constantia" pitchFamily="18" charset="0"/>
                </a:rPr>
                <a:t>) </a:t>
              </a:r>
              <a:r>
                <a:rPr lang="ru-RU" i="1" dirty="0" smtClean="0">
                  <a:solidFill>
                    <a:srgbClr val="0000FF"/>
                  </a:solidFill>
                  <a:latin typeface="Constantia" pitchFamily="18" charset="0"/>
                </a:rPr>
                <a:t>с интенсивностью </a:t>
              </a:r>
              <a:r>
                <a:rPr lang="en-US" i="1" dirty="0" smtClean="0">
                  <a:solidFill>
                    <a:srgbClr val="0000FF"/>
                  </a:solidFill>
                  <a:latin typeface="Constantia" pitchFamily="18" charset="0"/>
                </a:rPr>
                <a:t>I</a:t>
              </a:r>
              <a:r>
                <a:rPr lang="en-US" baseline="-25000" dirty="0" smtClean="0">
                  <a:solidFill>
                    <a:srgbClr val="0000FF"/>
                  </a:solidFill>
                  <a:latin typeface="Constantia" pitchFamily="18" charset="0"/>
                </a:rPr>
                <a:t>01</a:t>
              </a:r>
              <a:r>
                <a:rPr lang="ru-RU" dirty="0" smtClean="0">
                  <a:solidFill>
                    <a:srgbClr val="0000FF"/>
                  </a:solidFill>
                  <a:latin typeface="Constantia" pitchFamily="18" charset="0"/>
                </a:rPr>
                <a:t>:</a:t>
              </a:r>
              <a:r>
                <a:rPr lang="en-US" i="1" dirty="0" smtClean="0">
                  <a:solidFill>
                    <a:srgbClr val="0000FF"/>
                  </a:solidFill>
                  <a:latin typeface="Constantia" pitchFamily="18" charset="0"/>
                </a:rPr>
                <a:t> </a:t>
              </a:r>
              <a:endParaRPr lang="ru-RU" i="1" dirty="0">
                <a:solidFill>
                  <a:srgbClr val="0000FF"/>
                </a:solidFill>
                <a:latin typeface="Constantia" pitchFamily="18" charset="0"/>
              </a:endParaRPr>
            </a:p>
          </p:txBody>
        </p:sp>
        <p:graphicFrame>
          <p:nvGraphicFramePr>
            <p:cNvPr id="2" name="Object 8"/>
            <p:cNvGraphicFramePr>
              <a:graphicFrameLocks noChangeAspect="1"/>
            </p:cNvGraphicFramePr>
            <p:nvPr/>
          </p:nvGraphicFramePr>
          <p:xfrm>
            <a:off x="1143000" y="1331913"/>
            <a:ext cx="3017838" cy="527050"/>
          </p:xfrm>
          <a:graphic>
            <a:graphicData uri="http://schemas.openxmlformats.org/presentationml/2006/ole">
              <p:oleObj spid="_x0000_s1033" name="Формула" r:id="rId5" imgW="1307880" imgH="228600" progId="Equation.3">
                <p:embed/>
              </p:oleObj>
            </a:graphicData>
          </a:graphic>
        </p:graphicFrame>
        <p:graphicFrame>
          <p:nvGraphicFramePr>
            <p:cNvPr id="4" name="Object 10"/>
            <p:cNvGraphicFramePr>
              <a:graphicFrameLocks noChangeAspect="1"/>
            </p:cNvGraphicFramePr>
            <p:nvPr/>
          </p:nvGraphicFramePr>
          <p:xfrm>
            <a:off x="5000628" y="1358981"/>
            <a:ext cx="3443285" cy="627545"/>
          </p:xfrm>
          <a:graphic>
            <a:graphicData uri="http://schemas.openxmlformats.org/presentationml/2006/ole">
              <p:oleObj spid="_x0000_s1034" name="Формула" r:id="rId6" imgW="2361960" imgH="431640" progId="Equation.3">
                <p:embed/>
              </p:oleObj>
            </a:graphicData>
          </a:graphic>
        </p:graphicFrame>
        <p:sp>
          <p:nvSpPr>
            <p:cNvPr id="26" name="Rectangle 81"/>
            <p:cNvSpPr>
              <a:spLocks/>
            </p:cNvSpPr>
            <p:nvPr/>
          </p:nvSpPr>
          <p:spPr bwMode="auto">
            <a:xfrm>
              <a:off x="4143372" y="1388981"/>
              <a:ext cx="785818" cy="431800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/>
              <a:r>
                <a:rPr lang="en-US" sz="2200" i="1" dirty="0" smtClean="0">
                  <a:solidFill>
                    <a:srgbClr val="0000FF"/>
                  </a:solidFill>
                  <a:latin typeface="Constantia" pitchFamily="18" charset="0"/>
                </a:rPr>
                <a:t>, </a:t>
              </a:r>
              <a:r>
                <a:rPr lang="ru-RU" sz="2200" i="1" dirty="0" smtClean="0">
                  <a:solidFill>
                    <a:srgbClr val="0000FF"/>
                  </a:solidFill>
                  <a:latin typeface="Constantia" pitchFamily="18" charset="0"/>
                </a:rPr>
                <a:t>где</a:t>
              </a:r>
              <a:endParaRPr lang="ru-RU" sz="2200" i="1" dirty="0">
                <a:solidFill>
                  <a:srgbClr val="0000FF"/>
                </a:solidFill>
                <a:latin typeface="Constantia" pitchFamily="18" charset="0"/>
              </a:endParaRPr>
            </a:p>
          </p:txBody>
        </p:sp>
        <p:graphicFrame>
          <p:nvGraphicFramePr>
            <p:cNvPr id="5" name="Object 12"/>
            <p:cNvGraphicFramePr>
              <a:graphicFrameLocks noChangeAspect="1"/>
            </p:cNvGraphicFramePr>
            <p:nvPr/>
          </p:nvGraphicFramePr>
          <p:xfrm>
            <a:off x="6917677" y="2055643"/>
            <a:ext cx="1011909" cy="336638"/>
          </p:xfrm>
          <a:graphic>
            <a:graphicData uri="http://schemas.openxmlformats.org/presentationml/2006/ole">
              <p:oleObj spid="_x0000_s1036" name="Формула" r:id="rId7" imgW="571320" imgH="190440" progId="Equation.3">
                <p:embed/>
              </p:oleObj>
            </a:graphicData>
          </a:graphic>
        </p:graphicFrame>
        <p:sp>
          <p:nvSpPr>
            <p:cNvPr id="28" name="AutoShape 27"/>
            <p:cNvSpPr>
              <a:spLocks noChangeArrowheads="1"/>
            </p:cNvSpPr>
            <p:nvPr/>
          </p:nvSpPr>
          <p:spPr bwMode="auto">
            <a:xfrm rot="7060688">
              <a:off x="6141216" y="1494400"/>
              <a:ext cx="282213" cy="1442569"/>
            </a:xfrm>
            <a:prstGeom prst="curvedLeftArrow">
              <a:avLst>
                <a:gd name="adj1" fmla="val 44675"/>
                <a:gd name="adj2" fmla="val 89351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2" name="Rectangle 7"/>
            <p:cNvSpPr>
              <a:spLocks noChangeArrowheads="1"/>
            </p:cNvSpPr>
            <p:nvPr/>
          </p:nvSpPr>
          <p:spPr bwMode="auto">
            <a:xfrm>
              <a:off x="928662" y="2031923"/>
              <a:ext cx="478634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i="1" dirty="0" smtClean="0">
                  <a:solidFill>
                    <a:srgbClr val="FF0000"/>
                  </a:solidFill>
                  <a:latin typeface="Constantia" pitchFamily="18" charset="0"/>
                </a:rPr>
                <a:t>Зеркало </a:t>
              </a:r>
              <a:r>
                <a:rPr lang="en-US" i="1" dirty="0" smtClean="0">
                  <a:solidFill>
                    <a:srgbClr val="FF0000"/>
                  </a:solidFill>
                  <a:latin typeface="Constantia" pitchFamily="18" charset="0"/>
                </a:rPr>
                <a:t>“</a:t>
              </a:r>
              <a:r>
                <a:rPr lang="ru-RU" i="1" dirty="0" smtClean="0">
                  <a:solidFill>
                    <a:srgbClr val="FF0000"/>
                  </a:solidFill>
                  <a:latin typeface="Constantia" pitchFamily="18" charset="0"/>
                </a:rPr>
                <a:t>4</a:t>
              </a:r>
              <a:r>
                <a:rPr lang="ru-RU" i="1" dirty="0" smtClean="0">
                  <a:solidFill>
                    <a:srgbClr val="FF0000"/>
                  </a:solidFill>
                  <a:latin typeface="Constantia" pitchFamily="18" charset="0"/>
                  <a:sym typeface="Symbol"/>
                </a:rPr>
                <a:t></a:t>
              </a:r>
              <a:r>
                <a:rPr lang="ru-RU" i="1" dirty="0" smtClean="0">
                  <a:solidFill>
                    <a:srgbClr val="FF0000"/>
                  </a:solidFill>
                  <a:latin typeface="Constantia" pitchFamily="18" charset="0"/>
                </a:rPr>
                <a:t> </a:t>
              </a:r>
              <a:r>
                <a:rPr lang="en-US" i="1" dirty="0" smtClean="0">
                  <a:solidFill>
                    <a:srgbClr val="FF0000"/>
                  </a:solidFill>
                  <a:latin typeface="Constantia" pitchFamily="18" charset="0"/>
                  <a:sym typeface="Symbol"/>
                </a:rPr>
                <a:t>”  </a:t>
              </a:r>
              <a:r>
                <a:rPr lang="ru-RU" i="1" dirty="0" smtClean="0">
                  <a:solidFill>
                    <a:srgbClr val="FF0000"/>
                  </a:solidFill>
                  <a:latin typeface="Constantia" pitchFamily="18" charset="0"/>
                </a:rPr>
                <a:t>движется со скоростью </a:t>
              </a:r>
              <a:r>
                <a:rPr lang="en-US" i="1" dirty="0" smtClean="0">
                  <a:solidFill>
                    <a:srgbClr val="FF0000"/>
                  </a:solidFill>
                  <a:latin typeface="Constantia" pitchFamily="18" charset="0"/>
                </a:rPr>
                <a:t>V</a:t>
              </a:r>
              <a:r>
                <a:rPr lang="ru-RU" i="1" dirty="0" smtClean="0">
                  <a:solidFill>
                    <a:srgbClr val="FF0000"/>
                  </a:solidFill>
                  <a:latin typeface="Constantia" pitchFamily="18" charset="0"/>
                </a:rPr>
                <a:t> </a:t>
              </a:r>
              <a:r>
                <a:rPr lang="en-US" i="1" dirty="0" smtClean="0">
                  <a:solidFill>
                    <a:srgbClr val="FF0000"/>
                  </a:solidFill>
                  <a:latin typeface="Constantia" pitchFamily="18" charset="0"/>
                </a:rPr>
                <a:t> </a:t>
              </a:r>
              <a:r>
                <a:rPr lang="ru-RU" sz="2400" b="1" i="1" dirty="0" smtClean="0">
                  <a:solidFill>
                    <a:srgbClr val="FF0000"/>
                  </a:solidFill>
                  <a:latin typeface="Constantia" pitchFamily="18" charset="0"/>
                </a:rPr>
                <a:t>!</a:t>
              </a:r>
              <a:r>
                <a:rPr lang="ru-RU" i="1" dirty="0" smtClean="0">
                  <a:solidFill>
                    <a:srgbClr val="FF0000"/>
                  </a:solidFill>
                  <a:latin typeface="Constantia" pitchFamily="18" charset="0"/>
                </a:rPr>
                <a:t> </a:t>
              </a:r>
              <a:endParaRPr lang="ru-RU" i="1" dirty="0">
                <a:solidFill>
                  <a:srgbClr val="FF0000"/>
                </a:solidFill>
                <a:latin typeface="Constantia" pitchFamily="18" charset="0"/>
              </a:endParaRPr>
            </a:p>
          </p:txBody>
        </p:sp>
        <p:sp>
          <p:nvSpPr>
            <p:cNvPr id="33" name="Rectangle 81"/>
            <p:cNvSpPr>
              <a:spLocks/>
            </p:cNvSpPr>
            <p:nvPr/>
          </p:nvSpPr>
          <p:spPr bwMode="auto">
            <a:xfrm>
              <a:off x="285720" y="1714488"/>
              <a:ext cx="4000528" cy="357190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/>
              <a:r>
                <a:rPr lang="en-US" sz="1400" dirty="0" smtClean="0">
                  <a:latin typeface="Constantia" pitchFamily="18" charset="0"/>
                </a:rPr>
                <a:t>(“</a:t>
              </a:r>
              <a:r>
                <a:rPr lang="ru-RU" sz="1400" dirty="0" smtClean="0">
                  <a:latin typeface="Constantia" pitchFamily="18" charset="0"/>
                </a:rPr>
                <a:t>пульсации интенсивности</a:t>
              </a:r>
              <a:r>
                <a:rPr lang="en-US" sz="1400" dirty="0" smtClean="0">
                  <a:latin typeface="Constantia" pitchFamily="18" charset="0"/>
                </a:rPr>
                <a:t>”</a:t>
              </a:r>
              <a:r>
                <a:rPr lang="ru-RU" sz="1400" dirty="0" smtClean="0">
                  <a:latin typeface="Constantia" pitchFamily="18" charset="0"/>
                </a:rPr>
                <a:t> с периодом 2</a:t>
              </a:r>
              <a:r>
                <a:rPr lang="ru-RU" sz="1400" i="1" dirty="0" smtClean="0">
                  <a:latin typeface="Constantia" pitchFamily="18" charset="0"/>
                  <a:sym typeface="Symbol"/>
                </a:rPr>
                <a:t></a:t>
              </a:r>
              <a:r>
                <a:rPr lang="en-US" sz="1400" dirty="0" smtClean="0">
                  <a:latin typeface="Constantia" pitchFamily="18" charset="0"/>
                  <a:sym typeface="Symbol"/>
                </a:rPr>
                <a:t>/</a:t>
              </a:r>
              <a:r>
                <a:rPr lang="ru-RU" sz="1400" dirty="0" smtClean="0">
                  <a:latin typeface="Constantia" pitchFamily="18" charset="0"/>
                  <a:sym typeface="Symbol"/>
                </a:rPr>
                <a:t></a:t>
              </a:r>
              <a:r>
                <a:rPr lang="ru-RU" sz="1400" dirty="0" smtClean="0">
                  <a:latin typeface="Constantia" pitchFamily="18" charset="0"/>
                </a:rPr>
                <a:t>)</a:t>
              </a:r>
              <a:endParaRPr lang="ru-RU" sz="1400" dirty="0">
                <a:latin typeface="Constantia" pitchFamily="18" charset="0"/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0" y="3429000"/>
            <a:ext cx="9215470" cy="3455988"/>
            <a:chOff x="0" y="3429000"/>
            <a:chExt cx="9215470" cy="3455988"/>
          </a:xfrm>
        </p:grpSpPr>
        <p:grpSp>
          <p:nvGrpSpPr>
            <p:cNvPr id="48" name="Группа 47"/>
            <p:cNvGrpSpPr/>
            <p:nvPr/>
          </p:nvGrpSpPr>
          <p:grpSpPr>
            <a:xfrm>
              <a:off x="0" y="3429000"/>
              <a:ext cx="9215470" cy="3455988"/>
              <a:chOff x="0" y="3429000"/>
              <a:chExt cx="9215470" cy="3455988"/>
            </a:xfrm>
          </p:grpSpPr>
          <p:sp>
            <p:nvSpPr>
              <p:cNvPr id="1033" name="Rectangle 2"/>
              <p:cNvSpPr>
                <a:spLocks/>
              </p:cNvSpPr>
              <p:nvPr/>
            </p:nvSpPr>
            <p:spPr bwMode="auto">
              <a:xfrm>
                <a:off x="971550" y="6165850"/>
                <a:ext cx="7343775" cy="719138"/>
              </a:xfrm>
              <a:prstGeom prst="rect">
                <a:avLst/>
              </a:prstGeom>
              <a:noFill/>
              <a:ln w="6350" cap="rnd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/>
                <a:r>
                  <a:rPr lang="ru-RU" sz="4400" i="1" dirty="0"/>
                  <a:t/>
                </a:r>
                <a:br>
                  <a:rPr lang="ru-RU" sz="4400" i="1" dirty="0"/>
                </a:br>
                <a:endParaRPr lang="ru-RU" sz="4400" i="1" dirty="0"/>
              </a:p>
            </p:txBody>
          </p:sp>
          <p:sp>
            <p:nvSpPr>
              <p:cNvPr id="1045" name="AutoShape 27"/>
              <p:cNvSpPr>
                <a:spLocks noChangeArrowheads="1"/>
              </p:cNvSpPr>
              <p:nvPr/>
            </p:nvSpPr>
            <p:spPr bwMode="auto">
              <a:xfrm>
                <a:off x="8220075" y="4886325"/>
                <a:ext cx="733425" cy="1638300"/>
              </a:xfrm>
              <a:prstGeom prst="curvedLeftArrow">
                <a:avLst>
                  <a:gd name="adj1" fmla="val 44675"/>
                  <a:gd name="adj2" fmla="val 89351"/>
                  <a:gd name="adj3" fmla="val 3333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43" name="Группа 42"/>
              <p:cNvGrpSpPr/>
              <p:nvPr/>
            </p:nvGrpSpPr>
            <p:grpSpPr>
              <a:xfrm>
                <a:off x="0" y="5229225"/>
                <a:ext cx="7929586" cy="1546225"/>
                <a:chOff x="0" y="5229225"/>
                <a:chExt cx="7929586" cy="1546225"/>
              </a:xfrm>
            </p:grpSpPr>
            <p:graphicFrame>
              <p:nvGraphicFramePr>
                <p:cNvPr id="1026" name="Object 6"/>
                <p:cNvGraphicFramePr>
                  <a:graphicFrameLocks noChangeAspect="1"/>
                </p:cNvGraphicFramePr>
                <p:nvPr/>
              </p:nvGraphicFramePr>
              <p:xfrm>
                <a:off x="2500298" y="5670550"/>
                <a:ext cx="4117975" cy="1104900"/>
              </p:xfrm>
              <a:graphic>
                <a:graphicData uri="http://schemas.openxmlformats.org/presentationml/2006/ole">
                  <p:oleObj spid="_x0000_s1026" name="Формула" r:id="rId8" imgW="1790640" imgH="482400" progId="Equation.3">
                    <p:embed/>
                  </p:oleObj>
                </a:graphicData>
              </a:graphic>
            </p:graphicFrame>
            <p:sp>
              <p:nvSpPr>
                <p:cNvPr id="1043" name="Rectangle 81"/>
                <p:cNvSpPr>
                  <a:spLocks/>
                </p:cNvSpPr>
                <p:nvPr/>
              </p:nvSpPr>
              <p:spPr bwMode="auto">
                <a:xfrm>
                  <a:off x="0" y="5949950"/>
                  <a:ext cx="2571736" cy="765198"/>
                </a:xfrm>
                <a:prstGeom prst="rect">
                  <a:avLst/>
                </a:prstGeom>
                <a:noFill/>
                <a:ln w="6350" cap="rnd">
                  <a:noFill/>
                  <a:miter lim="800000"/>
                  <a:headEnd/>
                  <a:tailEnd/>
                </a:ln>
              </p:spPr>
              <p:txBody>
                <a:bodyPr anchor="b"/>
                <a:lstStyle/>
                <a:p>
                  <a:pPr algn="ctr"/>
                  <a:r>
                    <a:rPr lang="ru-RU" sz="3600" i="1" dirty="0">
                      <a:solidFill>
                        <a:srgbClr val="FF0000"/>
                      </a:solidFill>
                      <a:latin typeface="Constantia" pitchFamily="18" charset="0"/>
                    </a:rPr>
                    <a:t>Спектр</a:t>
                  </a:r>
                  <a:r>
                    <a:rPr lang="ru-RU" sz="3600" dirty="0" smtClean="0">
                      <a:solidFill>
                        <a:srgbClr val="FF0000"/>
                      </a:solidFill>
                      <a:latin typeface="Constantia" pitchFamily="18" charset="0"/>
                    </a:rPr>
                    <a:t>:</a:t>
                  </a:r>
                </a:p>
                <a:p>
                  <a:pPr algn="ctr"/>
                  <a:r>
                    <a:rPr lang="ru-RU" sz="1400" dirty="0" smtClean="0">
                      <a:latin typeface="Constantia" pitchFamily="18" charset="0"/>
                    </a:rPr>
                    <a:t>(рассчитывает компьютер)</a:t>
                  </a:r>
                  <a:r>
                    <a:rPr lang="en-US" sz="1400" dirty="0" smtClean="0">
                      <a:latin typeface="Constantia" pitchFamily="18" charset="0"/>
                    </a:rPr>
                    <a:t> </a:t>
                  </a:r>
                  <a:endParaRPr lang="ru-RU" sz="1400" dirty="0">
                    <a:latin typeface="Constantia" pitchFamily="18" charset="0"/>
                  </a:endParaRPr>
                </a:p>
              </p:txBody>
            </p:sp>
            <p:sp>
              <p:nvSpPr>
                <p:cNvPr id="1044" name="AutoShape 26"/>
                <p:cNvSpPr>
                  <a:spLocks noChangeArrowheads="1"/>
                </p:cNvSpPr>
                <p:nvPr/>
              </p:nvSpPr>
              <p:spPr bwMode="auto">
                <a:xfrm rot="5400000">
                  <a:off x="566714" y="5300663"/>
                  <a:ext cx="719138" cy="576262"/>
                </a:xfrm>
                <a:custGeom>
                  <a:avLst/>
                  <a:gdLst>
                    <a:gd name="T0" fmla="*/ 539353 w 21600"/>
                    <a:gd name="T1" fmla="*/ 0 h 21600"/>
                    <a:gd name="T2" fmla="*/ 0 w 21600"/>
                    <a:gd name="T3" fmla="*/ 288131 h 21600"/>
                    <a:gd name="T4" fmla="*/ 539353 w 21600"/>
                    <a:gd name="T5" fmla="*/ 576262 h 21600"/>
                    <a:gd name="T6" fmla="*/ 719138 w 21600"/>
                    <a:gd name="T7" fmla="*/ 288131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5400 h 21600"/>
                    <a:gd name="T14" fmla="*/ 18900 w 21600"/>
                    <a:gd name="T15" fmla="*/ 162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1" name="Rectangle 8"/>
                <p:cNvSpPr>
                  <a:spLocks/>
                </p:cNvSpPr>
                <p:nvPr/>
              </p:nvSpPr>
              <p:spPr bwMode="auto">
                <a:xfrm>
                  <a:off x="7143768" y="5857892"/>
                  <a:ext cx="785818" cy="785796"/>
                </a:xfrm>
                <a:prstGeom prst="rect">
                  <a:avLst/>
                </a:prstGeom>
                <a:noFill/>
                <a:ln w="6350" cap="rnd">
                  <a:noFill/>
                  <a:miter lim="800000"/>
                  <a:headEnd/>
                  <a:tailEnd/>
                </a:ln>
              </p:spPr>
              <p:txBody>
                <a:bodyPr anchor="b"/>
                <a:lstStyle/>
                <a:p>
                  <a:pPr algn="ctr" eaLnBrk="0" hangingPunct="0"/>
                  <a:r>
                    <a:rPr lang="ru-RU" sz="4400" b="1" i="1" dirty="0" smtClean="0">
                      <a:solidFill>
                        <a:srgbClr val="0070C0"/>
                      </a:solidFill>
                      <a:latin typeface="Constantia" pitchFamily="18" charset="0"/>
                    </a:rPr>
                    <a:t>!!</a:t>
                  </a:r>
                  <a:endParaRPr lang="ru-RU" sz="4400" b="1" i="1" dirty="0">
                    <a:solidFill>
                      <a:srgbClr val="0070C0"/>
                    </a:solidFill>
                    <a:latin typeface="Constantia" pitchFamily="18" charset="0"/>
                  </a:endParaRPr>
                </a:p>
              </p:txBody>
            </p:sp>
          </p:grpSp>
          <p:grpSp>
            <p:nvGrpSpPr>
              <p:cNvPr id="41" name="Группа 40"/>
              <p:cNvGrpSpPr/>
              <p:nvPr/>
            </p:nvGrpSpPr>
            <p:grpSpPr>
              <a:xfrm>
                <a:off x="250824" y="3429000"/>
                <a:ext cx="7146921" cy="647889"/>
                <a:chOff x="250824" y="3429000"/>
                <a:chExt cx="7146921" cy="647889"/>
              </a:xfrm>
            </p:grpSpPr>
            <p:graphicFrame>
              <p:nvGraphicFramePr>
                <p:cNvPr id="1031" name="Object 19"/>
                <p:cNvGraphicFramePr>
                  <a:graphicFrameLocks noChangeAspect="1"/>
                </p:cNvGraphicFramePr>
                <p:nvPr/>
              </p:nvGraphicFramePr>
              <p:xfrm>
                <a:off x="3786182" y="3611752"/>
                <a:ext cx="3611563" cy="465137"/>
              </p:xfrm>
              <a:graphic>
                <a:graphicData uri="http://schemas.openxmlformats.org/presentationml/2006/ole">
                  <p:oleObj spid="_x0000_s1031" name="Формула" r:id="rId9" imgW="1968480" imgH="253800" progId="Equation.3">
                    <p:embed/>
                  </p:oleObj>
                </a:graphicData>
              </a:graphic>
            </p:graphicFrame>
            <p:sp>
              <p:nvSpPr>
                <p:cNvPr id="1040" name="Rectangle 81"/>
                <p:cNvSpPr>
                  <a:spLocks/>
                </p:cNvSpPr>
                <p:nvPr/>
              </p:nvSpPr>
              <p:spPr bwMode="auto">
                <a:xfrm>
                  <a:off x="250824" y="3429000"/>
                  <a:ext cx="3463920" cy="642942"/>
                </a:xfrm>
                <a:prstGeom prst="rect">
                  <a:avLst/>
                </a:prstGeom>
                <a:noFill/>
                <a:ln w="6350" cap="rnd">
                  <a:noFill/>
                  <a:miter lim="800000"/>
                  <a:headEnd/>
                  <a:tailEnd/>
                </a:ln>
              </p:spPr>
              <p:txBody>
                <a:bodyPr anchor="b"/>
                <a:lstStyle/>
                <a:p>
                  <a:r>
                    <a:rPr lang="ru-RU" b="1" i="1" dirty="0" smtClean="0">
                      <a:solidFill>
                        <a:srgbClr val="FF0000"/>
                      </a:solidFill>
                      <a:latin typeface="Constantia" pitchFamily="18" charset="0"/>
                    </a:rPr>
                    <a:t>б)</a:t>
                  </a:r>
                  <a:r>
                    <a:rPr lang="ru-RU" i="1" dirty="0" smtClean="0">
                      <a:solidFill>
                        <a:srgbClr val="0000FF"/>
                      </a:solidFill>
                      <a:latin typeface="Constantia" pitchFamily="18" charset="0"/>
                    </a:rPr>
                    <a:t> Две </a:t>
                  </a:r>
                  <a:r>
                    <a:rPr lang="ru-RU" i="1" dirty="0">
                      <a:solidFill>
                        <a:srgbClr val="0000FF"/>
                      </a:solidFill>
                      <a:latin typeface="Constantia" pitchFamily="18" charset="0"/>
                    </a:rPr>
                    <a:t>компоненты </a:t>
                  </a:r>
                  <a:endParaRPr lang="en-US" i="1" dirty="0" smtClean="0">
                    <a:solidFill>
                      <a:srgbClr val="0000FF"/>
                    </a:solidFill>
                    <a:latin typeface="Constantia" pitchFamily="18" charset="0"/>
                  </a:endParaRPr>
                </a:p>
                <a:p>
                  <a:r>
                    <a:rPr lang="ru-RU" i="1" dirty="0" smtClean="0">
                      <a:solidFill>
                        <a:srgbClr val="0000FF"/>
                      </a:solidFill>
                      <a:latin typeface="Constantia" pitchFamily="18" charset="0"/>
                    </a:rPr>
                    <a:t>в </a:t>
                  </a:r>
                  <a:r>
                    <a:rPr lang="ru-RU" i="1" dirty="0">
                      <a:solidFill>
                        <a:srgbClr val="0000FF"/>
                      </a:solidFill>
                      <a:latin typeface="Constantia" pitchFamily="18" charset="0"/>
                    </a:rPr>
                    <a:t>спектре </a:t>
                  </a:r>
                  <a:r>
                    <a:rPr lang="ru-RU" i="1" dirty="0" smtClean="0">
                      <a:solidFill>
                        <a:srgbClr val="0000FF"/>
                      </a:solidFill>
                      <a:latin typeface="Constantia" pitchFamily="18" charset="0"/>
                    </a:rPr>
                    <a:t>источника </a:t>
                  </a:r>
                  <a:r>
                    <a:rPr lang="ru-RU" dirty="0" smtClean="0">
                      <a:solidFill>
                        <a:srgbClr val="0000FF"/>
                      </a:solidFill>
                      <a:latin typeface="Constantia" pitchFamily="18" charset="0"/>
                    </a:rPr>
                    <a:t>(</a:t>
                  </a:r>
                  <a:r>
                    <a:rPr lang="ru-RU" i="1" dirty="0">
                      <a:solidFill>
                        <a:srgbClr val="0000FF"/>
                      </a:solidFill>
                      <a:latin typeface="Constantia" pitchFamily="18" charset="0"/>
                      <a:sym typeface="Symbol" pitchFamily="18" charset="2"/>
                    </a:rPr>
                    <a:t></a:t>
                  </a:r>
                  <a:r>
                    <a:rPr lang="ru-RU" baseline="-25000" dirty="0">
                      <a:solidFill>
                        <a:srgbClr val="0000FF"/>
                      </a:solidFill>
                      <a:latin typeface="Constantia" pitchFamily="18" charset="0"/>
                      <a:sym typeface="Symbol" pitchFamily="18" charset="2"/>
                    </a:rPr>
                    <a:t>1</a:t>
                  </a:r>
                  <a:r>
                    <a:rPr lang="ru-RU" i="1" dirty="0">
                      <a:solidFill>
                        <a:srgbClr val="0000FF"/>
                      </a:solidFill>
                      <a:latin typeface="Constantia" pitchFamily="18" charset="0"/>
                      <a:sym typeface="Symbol" pitchFamily="18" charset="2"/>
                    </a:rPr>
                    <a:t> и </a:t>
                  </a:r>
                  <a:r>
                    <a:rPr lang="ru-RU" baseline="-25000" dirty="0">
                      <a:solidFill>
                        <a:srgbClr val="0000FF"/>
                      </a:solidFill>
                      <a:latin typeface="Constantia" pitchFamily="18" charset="0"/>
                      <a:sym typeface="Symbol" pitchFamily="18" charset="2"/>
                    </a:rPr>
                    <a:t>2</a:t>
                  </a:r>
                  <a:r>
                    <a:rPr lang="ru-RU" dirty="0">
                      <a:solidFill>
                        <a:srgbClr val="0000FF"/>
                      </a:solidFill>
                      <a:latin typeface="Constantia" pitchFamily="18" charset="0"/>
                    </a:rPr>
                    <a:t>):</a:t>
                  </a:r>
                  <a:r>
                    <a:rPr lang="en-US" dirty="0">
                      <a:solidFill>
                        <a:srgbClr val="0000FF"/>
                      </a:solidFill>
                      <a:latin typeface="Constantia" pitchFamily="18" charset="0"/>
                    </a:rPr>
                    <a:t> </a:t>
                  </a:r>
                  <a:endParaRPr lang="ru-RU" dirty="0">
                    <a:solidFill>
                      <a:srgbClr val="0000FF"/>
                    </a:solidFill>
                    <a:latin typeface="Constantia" pitchFamily="18" charset="0"/>
                  </a:endParaRPr>
                </a:p>
              </p:txBody>
            </p:sp>
            <p:cxnSp>
              <p:nvCxnSpPr>
                <p:cNvPr id="35" name="Прямая соединительная линия 34"/>
                <p:cNvCxnSpPr/>
                <p:nvPr/>
              </p:nvCxnSpPr>
              <p:spPr>
                <a:xfrm>
                  <a:off x="4572000" y="4071942"/>
                  <a:ext cx="396000" cy="1588"/>
                </a:xfrm>
                <a:prstGeom prst="line">
                  <a:avLst/>
                </a:prstGeom>
                <a:ln w="41275" cmpd="dbl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Прямая соединительная линия 35"/>
                <p:cNvCxnSpPr/>
                <p:nvPr/>
              </p:nvCxnSpPr>
              <p:spPr>
                <a:xfrm>
                  <a:off x="6072198" y="4071942"/>
                  <a:ext cx="396000" cy="1588"/>
                </a:xfrm>
                <a:prstGeom prst="line">
                  <a:avLst/>
                </a:prstGeom>
                <a:ln w="41275" cmpd="dbl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Группа 41"/>
              <p:cNvGrpSpPr/>
              <p:nvPr/>
            </p:nvGrpSpPr>
            <p:grpSpPr>
              <a:xfrm>
                <a:off x="255486" y="4214818"/>
                <a:ext cx="7788377" cy="1312856"/>
                <a:chOff x="255486" y="4214818"/>
                <a:chExt cx="7788377" cy="1312856"/>
              </a:xfrm>
            </p:grpSpPr>
            <p:graphicFrame>
              <p:nvGraphicFramePr>
                <p:cNvPr id="1032" name="Object 23"/>
                <p:cNvGraphicFramePr>
                  <a:graphicFrameLocks noChangeAspect="1"/>
                </p:cNvGraphicFramePr>
                <p:nvPr/>
              </p:nvGraphicFramePr>
              <p:xfrm>
                <a:off x="3786182" y="4511155"/>
                <a:ext cx="4257681" cy="1016519"/>
              </p:xfrm>
              <a:graphic>
                <a:graphicData uri="http://schemas.openxmlformats.org/presentationml/2006/ole">
                  <p:oleObj spid="_x0000_s1032" name="Формула" r:id="rId10" imgW="2057400" imgH="495000" progId="Equation.3">
                    <p:embed/>
                  </p:oleObj>
                </a:graphicData>
              </a:graphic>
            </p:graphicFrame>
            <p:sp>
              <p:nvSpPr>
                <p:cNvPr id="1046" name="Rectangle 81"/>
                <p:cNvSpPr>
                  <a:spLocks/>
                </p:cNvSpPr>
                <p:nvPr/>
              </p:nvSpPr>
              <p:spPr bwMode="auto">
                <a:xfrm>
                  <a:off x="747685" y="4772035"/>
                  <a:ext cx="3132138" cy="657230"/>
                </a:xfrm>
                <a:prstGeom prst="rect">
                  <a:avLst/>
                </a:prstGeom>
                <a:noFill/>
                <a:ln w="6350" cap="rnd">
                  <a:noFill/>
                  <a:miter lim="800000"/>
                  <a:headEnd/>
                  <a:tailEnd/>
                </a:ln>
              </p:spPr>
              <p:txBody>
                <a:bodyPr anchor="b"/>
                <a:lstStyle/>
                <a:p>
                  <a:pPr algn="ctr"/>
                  <a:r>
                    <a:rPr lang="en-US" sz="2200" i="1" dirty="0" smtClean="0">
                      <a:solidFill>
                        <a:schemeClr val="hlink"/>
                      </a:solidFill>
                      <a:latin typeface="Constantia" pitchFamily="18" charset="0"/>
                    </a:rPr>
                    <a:t>”</a:t>
                  </a:r>
                  <a:r>
                    <a:rPr lang="ru-RU" sz="2200" i="1" dirty="0" smtClean="0">
                      <a:solidFill>
                        <a:schemeClr val="hlink"/>
                      </a:solidFill>
                      <a:latin typeface="Constantia" pitchFamily="18" charset="0"/>
                    </a:rPr>
                    <a:t>Интерферограмма</a:t>
                  </a:r>
                  <a:r>
                    <a:rPr lang="en-US" sz="2200" i="1" dirty="0" smtClean="0">
                      <a:solidFill>
                        <a:schemeClr val="hlink"/>
                      </a:solidFill>
                      <a:latin typeface="Constantia" pitchFamily="18" charset="0"/>
                    </a:rPr>
                    <a:t>”</a:t>
                  </a:r>
                  <a:endParaRPr lang="ru-RU" sz="2200" i="1" dirty="0" smtClean="0">
                    <a:solidFill>
                      <a:schemeClr val="hlink"/>
                    </a:solidFill>
                    <a:latin typeface="Constantia" pitchFamily="18" charset="0"/>
                  </a:endParaRPr>
                </a:p>
                <a:p>
                  <a:pPr algn="ctr"/>
                  <a:r>
                    <a:rPr lang="ru-RU" sz="1400" dirty="0" smtClean="0">
                      <a:latin typeface="Constantia" pitchFamily="18" charset="0"/>
                    </a:rPr>
                    <a:t>(её записывает прибор)</a:t>
                  </a:r>
                  <a:endParaRPr lang="ru-RU" sz="1400" dirty="0">
                    <a:solidFill>
                      <a:schemeClr val="hlin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9" name="Rectangle 81"/>
                <p:cNvSpPr>
                  <a:spLocks/>
                </p:cNvSpPr>
                <p:nvPr/>
              </p:nvSpPr>
              <p:spPr bwMode="auto">
                <a:xfrm>
                  <a:off x="285720" y="4214818"/>
                  <a:ext cx="3571900" cy="642942"/>
                </a:xfrm>
                <a:prstGeom prst="rect">
                  <a:avLst/>
                </a:prstGeom>
                <a:noFill/>
                <a:ln w="6350" cap="rnd">
                  <a:noFill/>
                  <a:miter lim="800000"/>
                  <a:headEnd/>
                  <a:tailEnd/>
                </a:ln>
              </p:spPr>
              <p:txBody>
                <a:bodyPr anchor="b"/>
                <a:lstStyle/>
                <a:p>
                  <a:pPr algn="ctr"/>
                  <a:r>
                    <a:rPr lang="ru-RU" b="1" i="1" dirty="0" smtClean="0">
                      <a:solidFill>
                        <a:srgbClr val="FF0000"/>
                      </a:solidFill>
                      <a:latin typeface="Constantia" pitchFamily="18" charset="0"/>
                    </a:rPr>
                    <a:t>в) </a:t>
                  </a:r>
                  <a:r>
                    <a:rPr lang="ru-RU" sz="2200" b="1" dirty="0" smtClean="0">
                      <a:solidFill>
                        <a:schemeClr val="hlink"/>
                      </a:solidFill>
                      <a:latin typeface="Constantia" pitchFamily="18" charset="0"/>
                    </a:rPr>
                    <a:t>Общий случай:</a:t>
                  </a:r>
                </a:p>
                <a:p>
                  <a:pPr algn="ctr"/>
                  <a:r>
                    <a:rPr lang="ru-RU" sz="1400" dirty="0" smtClean="0">
                      <a:latin typeface="Constantia" pitchFamily="18" charset="0"/>
                    </a:rPr>
                    <a:t>(сплошной спектр </a:t>
                  </a:r>
                  <a:r>
                    <a:rPr lang="ru-RU" sz="1400" dirty="0" smtClean="0">
                      <a:latin typeface="Constantia" pitchFamily="18" charset="0"/>
                      <a:sym typeface="Symbol"/>
                    </a:rPr>
                    <a:t></a:t>
                  </a:r>
                  <a:r>
                    <a:rPr lang="ru-RU" sz="1400" dirty="0" smtClean="0">
                      <a:latin typeface="Constantia" pitchFamily="18" charset="0"/>
                    </a:rPr>
                    <a:t> </a:t>
                  </a:r>
                  <a:r>
                    <a:rPr lang="en-US" sz="1400" dirty="0" smtClean="0">
                      <a:latin typeface="Constantia" pitchFamily="18" charset="0"/>
                    </a:rPr>
                    <a:t>“</a:t>
                  </a:r>
                  <a:r>
                    <a:rPr lang="ru-RU" sz="1400" dirty="0" smtClean="0">
                      <a:latin typeface="Constantia" pitchFamily="18" charset="0"/>
                    </a:rPr>
                    <a:t>компонент много</a:t>
                  </a:r>
                  <a:r>
                    <a:rPr lang="en-US" sz="1400" dirty="0" smtClean="0">
                      <a:latin typeface="Constantia" pitchFamily="18" charset="0"/>
                    </a:rPr>
                    <a:t>”</a:t>
                  </a:r>
                  <a:r>
                    <a:rPr lang="ru-RU" sz="1400" dirty="0" smtClean="0">
                      <a:latin typeface="Constantia" pitchFamily="18" charset="0"/>
                    </a:rPr>
                    <a:t>)</a:t>
                  </a:r>
                  <a:endParaRPr lang="ru-RU" sz="1400" dirty="0">
                    <a:latin typeface="Constantia" pitchFamily="18" charset="0"/>
                  </a:endParaRPr>
                </a:p>
              </p:txBody>
            </p:sp>
            <p:sp>
              <p:nvSpPr>
                <p:cNvPr id="30" name="AutoShape 27"/>
                <p:cNvSpPr>
                  <a:spLocks noChangeArrowheads="1"/>
                </p:cNvSpPr>
                <p:nvPr/>
              </p:nvSpPr>
              <p:spPr bwMode="auto">
                <a:xfrm rot="20543696" flipH="1">
                  <a:off x="255486" y="4411555"/>
                  <a:ext cx="251228" cy="783756"/>
                </a:xfrm>
                <a:prstGeom prst="curvedLeftArrow">
                  <a:avLst>
                    <a:gd name="adj1" fmla="val 44675"/>
                    <a:gd name="adj2" fmla="val 89351"/>
                    <a:gd name="adj3" fmla="val 3333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cxnSp>
              <p:nvCxnSpPr>
                <p:cNvPr id="37" name="Прямая соединительная линия 36"/>
                <p:cNvCxnSpPr/>
                <p:nvPr/>
              </p:nvCxnSpPr>
              <p:spPr>
                <a:xfrm>
                  <a:off x="5786446" y="5214950"/>
                  <a:ext cx="714380" cy="1588"/>
                </a:xfrm>
                <a:prstGeom prst="line">
                  <a:avLst/>
                </a:prstGeom>
                <a:ln w="41275" cmpd="dbl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Прямая со стрелкой 37"/>
              <p:cNvCxnSpPr/>
              <p:nvPr/>
            </p:nvCxnSpPr>
            <p:spPr>
              <a:xfrm>
                <a:off x="4857752" y="4214818"/>
                <a:ext cx="1071570" cy="571504"/>
              </a:xfrm>
              <a:prstGeom prst="straightConnector1">
                <a:avLst/>
              </a:prstGeom>
              <a:ln w="28575"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Прямая со стрелкой 38"/>
              <p:cNvCxnSpPr/>
              <p:nvPr/>
            </p:nvCxnSpPr>
            <p:spPr>
              <a:xfrm rot="5400000">
                <a:off x="5857884" y="4357694"/>
                <a:ext cx="642942" cy="214314"/>
              </a:xfrm>
              <a:prstGeom prst="straightConnector1">
                <a:avLst/>
              </a:prstGeom>
              <a:ln w="28575"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tangle 7"/>
              <p:cNvSpPr>
                <a:spLocks noChangeArrowheads="1"/>
              </p:cNvSpPr>
              <p:nvPr/>
            </p:nvSpPr>
            <p:spPr bwMode="auto">
              <a:xfrm>
                <a:off x="3571868" y="5381679"/>
                <a:ext cx="52149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i="1" dirty="0" smtClean="0">
                    <a:solidFill>
                      <a:srgbClr val="FF0000"/>
                    </a:solidFill>
                    <a:latin typeface="Constantia" pitchFamily="18" charset="0"/>
                  </a:rPr>
                  <a:t>обратное Фурье-преобразование для</a:t>
                </a:r>
                <a:r>
                  <a:rPr lang="en-US" i="1" dirty="0" smtClean="0">
                    <a:solidFill>
                      <a:srgbClr val="FF0000"/>
                    </a:solidFill>
                    <a:latin typeface="Constantia" pitchFamily="18" charset="0"/>
                  </a:rPr>
                  <a:t> </a:t>
                </a:r>
                <a:r>
                  <a:rPr lang="ru-RU" i="1" dirty="0" smtClean="0">
                    <a:solidFill>
                      <a:srgbClr val="FF0000"/>
                    </a:solidFill>
                    <a:latin typeface="Constantia" pitchFamily="18" charset="0"/>
                  </a:rPr>
                  <a:t>спектра  </a:t>
                </a:r>
                <a:endParaRPr lang="ru-RU" i="1" dirty="0">
                  <a:solidFill>
                    <a:srgbClr val="FF0000"/>
                  </a:solidFill>
                  <a:latin typeface="Constantia" pitchFamily="18" charset="0"/>
                </a:endParaRPr>
              </a:p>
            </p:txBody>
          </p:sp>
          <p:sp>
            <p:nvSpPr>
              <p:cNvPr id="47" name="Rectangle 7"/>
              <p:cNvSpPr>
                <a:spLocks noChangeArrowheads="1"/>
              </p:cNvSpPr>
              <p:nvPr/>
            </p:nvSpPr>
            <p:spPr bwMode="auto">
              <a:xfrm>
                <a:off x="4500562" y="6488668"/>
                <a:ext cx="47149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i="1" dirty="0" smtClean="0">
                    <a:solidFill>
                      <a:srgbClr val="FF0000"/>
                    </a:solidFill>
                    <a:latin typeface="Constantia" pitchFamily="18" charset="0"/>
                  </a:rPr>
                  <a:t>прямое Фурье-преобразование </a:t>
                </a:r>
                <a:r>
                  <a:rPr lang="ru-RU" dirty="0" smtClean="0">
                    <a:solidFill>
                      <a:srgbClr val="FF0000"/>
                    </a:solidFill>
                    <a:latin typeface="Constantia" pitchFamily="18" charset="0"/>
                    <a:sym typeface="Symbol"/>
                  </a:rPr>
                  <a:t> </a:t>
                </a:r>
                <a:r>
                  <a:rPr lang="ru-RU" i="1" dirty="0" smtClean="0">
                    <a:solidFill>
                      <a:srgbClr val="FF0000"/>
                    </a:solidFill>
                    <a:latin typeface="Constantia" pitchFamily="18" charset="0"/>
                  </a:rPr>
                  <a:t>СПЕКТР  </a:t>
                </a:r>
                <a:endParaRPr lang="ru-RU" i="1" dirty="0">
                  <a:solidFill>
                    <a:srgbClr val="FF0000"/>
                  </a:solidFill>
                  <a:latin typeface="Constantia" pitchFamily="18" charset="0"/>
                </a:endParaRPr>
              </a:p>
            </p:txBody>
          </p:sp>
        </p:grpSp>
        <p:graphicFrame>
          <p:nvGraphicFramePr>
            <p:cNvPr id="49" name="Object 19"/>
            <p:cNvGraphicFramePr>
              <a:graphicFrameLocks noChangeAspect="1"/>
            </p:cNvGraphicFramePr>
            <p:nvPr/>
          </p:nvGraphicFramePr>
          <p:xfrm>
            <a:off x="1571604" y="5429264"/>
            <a:ext cx="1422400" cy="442913"/>
          </p:xfrm>
          <a:graphic>
            <a:graphicData uri="http://schemas.openxmlformats.org/presentationml/2006/ole">
              <p:oleObj spid="_x0000_s1037" name="Формула" r:id="rId11" imgW="774360" imgH="241200" progId="Equation.3">
                <p:embed/>
              </p:oleObj>
            </a:graphicData>
          </a:graphic>
        </p:graphicFrame>
        <p:sp>
          <p:nvSpPr>
            <p:cNvPr id="52" name="Овал 51"/>
            <p:cNvSpPr/>
            <p:nvPr/>
          </p:nvSpPr>
          <p:spPr>
            <a:xfrm>
              <a:off x="1285852" y="5381679"/>
              <a:ext cx="1914532" cy="571504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500034" y="142852"/>
            <a:ext cx="8429684" cy="95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52352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§</a:t>
            </a:r>
            <a:r>
              <a:rPr lang="ru-RU" sz="2400" b="1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8. Оптическая  активность  </a:t>
            </a:r>
            <a:r>
              <a:rPr lang="ru-RU" b="1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(–  вращение плоскости поляризации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Ф.  Араго, 1811 г.)</a:t>
            </a: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142984"/>
            <a:ext cx="8027987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57158" y="71414"/>
            <a:ext cx="78152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Constantia" pitchFamily="18" charset="0"/>
              </a:rPr>
              <a:t>3. Интерференционные </a:t>
            </a:r>
            <a:r>
              <a:rPr lang="ru-RU" sz="2800" b="1" i="1" dirty="0">
                <a:solidFill>
                  <a:srgbClr val="FF0000"/>
                </a:solidFill>
                <a:latin typeface="Constantia" pitchFamily="18" charset="0"/>
              </a:rPr>
              <a:t>компараторы</a:t>
            </a:r>
          </a:p>
        </p:txBody>
      </p:sp>
      <p:sp>
        <p:nvSpPr>
          <p:cNvPr id="5125" name="Oval 16"/>
          <p:cNvSpPr>
            <a:spLocks noChangeArrowheads="1"/>
          </p:cNvSpPr>
          <p:nvPr/>
        </p:nvSpPr>
        <p:spPr bwMode="auto">
          <a:xfrm>
            <a:off x="3074988" y="4848170"/>
            <a:ext cx="144462" cy="338137"/>
          </a:xfrm>
          <a:prstGeom prst="ellipse">
            <a:avLst/>
          </a:pr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pic>
        <p:nvPicPr>
          <p:cNvPr id="512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886146"/>
            <a:ext cx="5643602" cy="165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10"/>
          <p:cNvSpPr>
            <a:spLocks noChangeArrowheads="1"/>
          </p:cNvSpPr>
          <p:nvPr/>
        </p:nvSpPr>
        <p:spPr bwMode="auto">
          <a:xfrm>
            <a:off x="4214810" y="1357298"/>
            <a:ext cx="47863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пластина П</a:t>
            </a:r>
            <a:r>
              <a:rPr lang="ru-RU" sz="1600" b="1" baseline="-25000" dirty="0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1</a:t>
            </a:r>
            <a:r>
              <a:rPr lang="ru-RU" sz="1600" b="1" i="1" dirty="0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чуть наклонена 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sym typeface="Symbol"/>
              </a:rPr>
              <a:t></a:t>
            </a:r>
            <a:endParaRPr lang="ru-RU" sz="1600" b="1" dirty="0" smtClean="0">
              <a:solidFill>
                <a:srgbClr val="0000FF"/>
              </a:solidFill>
              <a:latin typeface="Times New Roman" pitchFamily="18" charset="0"/>
              <a:sym typeface="Symbol" pitchFamily="18" charset="2"/>
            </a:endParaRPr>
          </a:p>
          <a:p>
            <a:r>
              <a:rPr lang="ru-RU" sz="1600" b="1" i="1" dirty="0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полосы равной толщины на клиновидном зазоре </a:t>
            </a:r>
            <a:endParaRPr lang="ru-RU" sz="1600" b="1" i="1" dirty="0">
              <a:solidFill>
                <a:srgbClr val="0000FF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5129" name="AutoShape 11"/>
          <p:cNvSpPr>
            <a:spLocks noChangeArrowheads="1"/>
          </p:cNvSpPr>
          <p:nvPr/>
        </p:nvSpPr>
        <p:spPr bwMode="auto">
          <a:xfrm>
            <a:off x="4349614" y="2236821"/>
            <a:ext cx="1008062" cy="287338"/>
          </a:xfrm>
          <a:prstGeom prst="leftArrow">
            <a:avLst>
              <a:gd name="adj1" fmla="val 50000"/>
              <a:gd name="adj2" fmla="val 877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pic>
        <p:nvPicPr>
          <p:cNvPr id="5130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7056" y="3267091"/>
            <a:ext cx="1470025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Text Box 13"/>
          <p:cNvSpPr txBox="1">
            <a:spLocks noChangeArrowheads="1"/>
          </p:cNvSpPr>
          <p:nvPr/>
        </p:nvSpPr>
        <p:spPr bwMode="auto">
          <a:xfrm>
            <a:off x="8548719" y="4645399"/>
            <a:ext cx="523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 dirty="0">
                <a:latin typeface="Times New Roman" pitchFamily="18" charset="0"/>
              </a:rPr>
              <a:t>h</a:t>
            </a:r>
            <a:endParaRPr lang="ru-RU" sz="2400" i="1" dirty="0">
              <a:latin typeface="Times New Roman" pitchFamily="18" charset="0"/>
            </a:endParaRPr>
          </a:p>
        </p:txBody>
      </p:sp>
      <p:sp>
        <p:nvSpPr>
          <p:cNvPr id="5132" name="Line 14"/>
          <p:cNvSpPr>
            <a:spLocks noChangeShapeType="1"/>
          </p:cNvSpPr>
          <p:nvPr/>
        </p:nvSpPr>
        <p:spPr bwMode="auto">
          <a:xfrm>
            <a:off x="8477281" y="4529154"/>
            <a:ext cx="0" cy="504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 dirty="0"/>
          </a:p>
        </p:txBody>
      </p:sp>
      <p:sp>
        <p:nvSpPr>
          <p:cNvPr id="5133" name="Line 15"/>
          <p:cNvSpPr>
            <a:spLocks noChangeShapeType="1"/>
          </p:cNvSpPr>
          <p:nvPr/>
        </p:nvSpPr>
        <p:spPr bwMode="auto">
          <a:xfrm flipV="1">
            <a:off x="8477281" y="5210191"/>
            <a:ext cx="0" cy="504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 dirty="0"/>
          </a:p>
        </p:txBody>
      </p:sp>
      <p:sp>
        <p:nvSpPr>
          <p:cNvPr id="5134" name="Line 16"/>
          <p:cNvSpPr>
            <a:spLocks noChangeShapeType="1"/>
          </p:cNvSpPr>
          <p:nvPr/>
        </p:nvSpPr>
        <p:spPr bwMode="auto">
          <a:xfrm>
            <a:off x="7070756" y="5173679"/>
            <a:ext cx="1550988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135" name="Line 17"/>
          <p:cNvSpPr>
            <a:spLocks noChangeShapeType="1"/>
          </p:cNvSpPr>
          <p:nvPr/>
        </p:nvSpPr>
        <p:spPr bwMode="auto">
          <a:xfrm>
            <a:off x="7062819" y="5067316"/>
            <a:ext cx="1550987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-32" y="5735341"/>
            <a:ext cx="88583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b="1" i="1" dirty="0" smtClean="0">
                <a:solidFill>
                  <a:srgbClr val="00B0F0"/>
                </a:solidFill>
                <a:latin typeface="Constantia" pitchFamily="18" charset="0"/>
              </a:rPr>
              <a:t>Другие варианты  реализации  компаратора</a:t>
            </a:r>
            <a:r>
              <a:rPr lang="ru-RU" sz="2000" b="1" dirty="0" smtClean="0">
                <a:solidFill>
                  <a:srgbClr val="00B0F0"/>
                </a:solidFill>
                <a:latin typeface="Constantia" pitchFamily="18" charset="0"/>
              </a:rPr>
              <a:t>: </a:t>
            </a:r>
            <a:r>
              <a:rPr lang="ru-RU" sz="2000" b="1" i="1" dirty="0" smtClean="0">
                <a:solidFill>
                  <a:srgbClr val="00B0F0"/>
                </a:solidFill>
                <a:latin typeface="Constantia" pitchFamily="18" charset="0"/>
              </a:rPr>
              <a:t>эталон Фабри – Перо</a:t>
            </a:r>
            <a:r>
              <a:rPr lang="ru-RU" sz="2000" b="1" dirty="0" smtClean="0">
                <a:solidFill>
                  <a:srgbClr val="00B0F0"/>
                </a:solidFill>
                <a:latin typeface="Constantia" pitchFamily="18" charset="0"/>
              </a:rPr>
              <a:t>,  … , </a:t>
            </a:r>
            <a:r>
              <a:rPr lang="ru-RU" sz="2000" b="1" i="1" dirty="0" smtClean="0">
                <a:solidFill>
                  <a:srgbClr val="0000FF"/>
                </a:solidFill>
                <a:latin typeface="Constantia" pitchFamily="18" charset="0"/>
              </a:rPr>
              <a:t>интерферометр Майкельсона</a:t>
            </a:r>
            <a:endParaRPr lang="ru-RU" sz="2000" b="1" i="1" dirty="0">
              <a:solidFill>
                <a:srgbClr val="0000FF"/>
              </a:solidFill>
              <a:latin typeface="Constantia" pitchFamily="18" charset="0"/>
            </a:endParaRPr>
          </a:p>
        </p:txBody>
      </p:sp>
      <p:sp>
        <p:nvSpPr>
          <p:cNvPr id="17" name="AutoShape 79"/>
          <p:cNvSpPr>
            <a:spLocks noChangeArrowheads="1"/>
          </p:cNvSpPr>
          <p:nvPr/>
        </p:nvSpPr>
        <p:spPr bwMode="auto">
          <a:xfrm rot="16200000" flipH="1">
            <a:off x="3814999" y="6345435"/>
            <a:ext cx="586893" cy="3587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grpSp>
        <p:nvGrpSpPr>
          <p:cNvPr id="51201" name="Group 1"/>
          <p:cNvGrpSpPr>
            <a:grpSpLocks noChangeAspect="1"/>
          </p:cNvGrpSpPr>
          <p:nvPr/>
        </p:nvGrpSpPr>
        <p:grpSpPr bwMode="auto">
          <a:xfrm>
            <a:off x="915801" y="1528692"/>
            <a:ext cx="3156133" cy="2214578"/>
            <a:chOff x="1986" y="1657"/>
            <a:chExt cx="3285" cy="2306"/>
          </a:xfrm>
        </p:grpSpPr>
        <p:sp>
          <p:nvSpPr>
            <p:cNvPr id="51202" name="AutoShape 2"/>
            <p:cNvSpPr>
              <a:spLocks noChangeAspect="1" noChangeArrowheads="1"/>
            </p:cNvSpPr>
            <p:nvPr/>
          </p:nvSpPr>
          <p:spPr bwMode="auto">
            <a:xfrm>
              <a:off x="1986" y="1657"/>
              <a:ext cx="3285" cy="2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203" name="Rectangle 3"/>
            <p:cNvSpPr>
              <a:spLocks noChangeArrowheads="1"/>
            </p:cNvSpPr>
            <p:nvPr/>
          </p:nvSpPr>
          <p:spPr bwMode="auto">
            <a:xfrm rot="5520000">
              <a:off x="3916" y="1153"/>
              <a:ext cx="129" cy="258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204" name="Text Box 4"/>
            <p:cNvSpPr txBox="1">
              <a:spLocks noChangeArrowheads="1"/>
            </p:cNvSpPr>
            <p:nvPr/>
          </p:nvSpPr>
          <p:spPr bwMode="auto">
            <a:xfrm>
              <a:off x="2135" y="2178"/>
              <a:ext cx="534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П</a:t>
              </a:r>
              <a:r>
                <a:rPr kumimoji="0" lang="ru-RU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1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1205" name="Group 5"/>
            <p:cNvGrpSpPr>
              <a:grpSpLocks/>
            </p:cNvGrpSpPr>
            <p:nvPr/>
          </p:nvGrpSpPr>
          <p:grpSpPr bwMode="auto">
            <a:xfrm rot="5400000">
              <a:off x="3787" y="795"/>
              <a:ext cx="368" cy="2091"/>
              <a:chOff x="7654" y="12466"/>
              <a:chExt cx="907" cy="1459"/>
            </a:xfrm>
          </p:grpSpPr>
          <p:sp>
            <p:nvSpPr>
              <p:cNvPr id="51206" name="Line 6"/>
              <p:cNvSpPr>
                <a:spLocks noChangeShapeType="1"/>
              </p:cNvSpPr>
              <p:nvPr/>
            </p:nvSpPr>
            <p:spPr bwMode="auto">
              <a:xfrm rot="5400000" flipV="1">
                <a:off x="8110" y="12515"/>
                <a:ext cx="1" cy="9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1207" name="Line 7"/>
              <p:cNvSpPr>
                <a:spLocks noChangeShapeType="1"/>
              </p:cNvSpPr>
              <p:nvPr/>
            </p:nvSpPr>
            <p:spPr bwMode="auto">
              <a:xfrm rot="5400000" flipV="1">
                <a:off x="8103" y="12755"/>
                <a:ext cx="1" cy="9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1208" name="Line 8"/>
              <p:cNvSpPr>
                <a:spLocks noChangeShapeType="1"/>
              </p:cNvSpPr>
              <p:nvPr/>
            </p:nvSpPr>
            <p:spPr bwMode="auto">
              <a:xfrm rot="5400000" flipV="1">
                <a:off x="8103" y="12995"/>
                <a:ext cx="1" cy="9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1209" name="Line 9"/>
              <p:cNvSpPr>
                <a:spLocks noChangeShapeType="1"/>
              </p:cNvSpPr>
              <p:nvPr/>
            </p:nvSpPr>
            <p:spPr bwMode="auto">
              <a:xfrm rot="5400000" flipV="1">
                <a:off x="8103" y="13235"/>
                <a:ext cx="1" cy="9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1210" name="Line 10"/>
              <p:cNvSpPr>
                <a:spLocks noChangeShapeType="1"/>
              </p:cNvSpPr>
              <p:nvPr/>
            </p:nvSpPr>
            <p:spPr bwMode="auto">
              <a:xfrm rot="5400000" flipV="1">
                <a:off x="8103" y="13475"/>
                <a:ext cx="1" cy="9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1211" name="Line 11"/>
              <p:cNvSpPr>
                <a:spLocks noChangeShapeType="1"/>
              </p:cNvSpPr>
              <p:nvPr/>
            </p:nvSpPr>
            <p:spPr bwMode="auto">
              <a:xfrm rot="5400000" flipV="1">
                <a:off x="8104" y="12270"/>
                <a:ext cx="1" cy="9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1212" name="Line 12"/>
              <p:cNvSpPr>
                <a:spLocks noChangeShapeType="1"/>
              </p:cNvSpPr>
              <p:nvPr/>
            </p:nvSpPr>
            <p:spPr bwMode="auto">
              <a:xfrm rot="5400000" flipV="1">
                <a:off x="8104" y="12017"/>
                <a:ext cx="1" cy="9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51213" name="Line 13"/>
            <p:cNvSpPr>
              <a:spLocks noChangeShapeType="1"/>
            </p:cNvSpPr>
            <p:nvPr/>
          </p:nvSpPr>
          <p:spPr bwMode="auto">
            <a:xfrm>
              <a:off x="2691" y="2175"/>
              <a:ext cx="2" cy="129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214" name="Line 14"/>
            <p:cNvSpPr>
              <a:spLocks noChangeShapeType="1"/>
            </p:cNvSpPr>
            <p:nvPr/>
          </p:nvSpPr>
          <p:spPr bwMode="auto">
            <a:xfrm>
              <a:off x="5269" y="2175"/>
              <a:ext cx="2" cy="129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215" name="Rectangle 15"/>
            <p:cNvSpPr>
              <a:spLocks noChangeArrowheads="1"/>
            </p:cNvSpPr>
            <p:nvPr/>
          </p:nvSpPr>
          <p:spPr bwMode="auto">
            <a:xfrm rot="5400000">
              <a:off x="3916" y="2320"/>
              <a:ext cx="130" cy="258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216" name="Text Box 16"/>
            <p:cNvSpPr txBox="1">
              <a:spLocks noChangeArrowheads="1"/>
            </p:cNvSpPr>
            <p:nvPr/>
          </p:nvSpPr>
          <p:spPr bwMode="auto">
            <a:xfrm>
              <a:off x="2147" y="3373"/>
              <a:ext cx="596" cy="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П</a:t>
              </a:r>
              <a:r>
                <a:rPr kumimoji="0" lang="ru-RU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2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217" name="Rectangle 17"/>
            <p:cNvSpPr>
              <a:spLocks noChangeArrowheads="1"/>
            </p:cNvSpPr>
            <p:nvPr/>
          </p:nvSpPr>
          <p:spPr bwMode="auto">
            <a:xfrm>
              <a:off x="2845" y="2570"/>
              <a:ext cx="2420" cy="946"/>
            </a:xfrm>
            <a:prstGeom prst="rect">
              <a:avLst/>
            </a:prstGeom>
            <a:solidFill>
              <a:srgbClr val="FFFFFF"/>
            </a:solidFill>
            <a:ln w="222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218" name="Rectangle 18"/>
            <p:cNvSpPr>
              <a:spLocks noChangeArrowheads="1"/>
            </p:cNvSpPr>
            <p:nvPr/>
          </p:nvSpPr>
          <p:spPr bwMode="auto">
            <a:xfrm>
              <a:off x="3385" y="2742"/>
              <a:ext cx="1860" cy="774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FF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219" name="Text Box 19"/>
            <p:cNvSpPr txBox="1">
              <a:spLocks noChangeArrowheads="1"/>
            </p:cNvSpPr>
            <p:nvPr/>
          </p:nvSpPr>
          <p:spPr bwMode="auto">
            <a:xfrm>
              <a:off x="2845" y="2761"/>
              <a:ext cx="418" cy="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Э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220" name="Text Box 20"/>
            <p:cNvSpPr txBox="1">
              <a:spLocks noChangeArrowheads="1"/>
            </p:cNvSpPr>
            <p:nvPr/>
          </p:nvSpPr>
          <p:spPr bwMode="auto">
            <a:xfrm>
              <a:off x="3561" y="2761"/>
              <a:ext cx="1561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Проверяемая мера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8" name="Rectangle 10"/>
          <p:cNvSpPr>
            <a:spLocks noChangeArrowheads="1"/>
          </p:cNvSpPr>
          <p:nvPr/>
        </p:nvSpPr>
        <p:spPr bwMode="auto">
          <a:xfrm>
            <a:off x="214282" y="642918"/>
            <a:ext cx="87868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B0F0"/>
                </a:solidFill>
                <a:latin typeface="Times New Roman" pitchFamily="18" charset="0"/>
                <a:sym typeface="Symbol" pitchFamily="18" charset="2"/>
              </a:rPr>
              <a:t>Метрология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sym typeface="Symbol" pitchFamily="18" charset="2"/>
              </a:rPr>
              <a:t>:</a:t>
            </a:r>
            <a:r>
              <a:rPr lang="ru-RU" b="1" i="1" dirty="0" smtClean="0">
                <a:solidFill>
                  <a:srgbClr val="00B0F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1600" b="1" i="1" dirty="0" smtClean="0">
                <a:solidFill>
                  <a:srgbClr val="00B0F0"/>
                </a:solidFill>
                <a:latin typeface="Times New Roman" pitchFamily="18" charset="0"/>
                <a:sym typeface="Symbol" pitchFamily="18" charset="2"/>
              </a:rPr>
              <a:t>калибровка «концевых мер длины», проверка качества поверхностей, …  </a:t>
            </a:r>
            <a:endParaRPr lang="ru-RU" sz="1600" b="1" i="1" dirty="0">
              <a:solidFill>
                <a:srgbClr val="00B0F0"/>
              </a:solidFill>
              <a:latin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13" descr="220px-Quadrupol_Wav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02" y="1643050"/>
            <a:ext cx="2959126" cy="230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142844" y="71414"/>
            <a:ext cx="64910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B0F0"/>
                </a:solidFill>
                <a:latin typeface="Constantia" pitchFamily="18" charset="0"/>
              </a:rPr>
              <a:t>… и   не  только  Фурье-спектроскопия …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endParaRPr lang="ru-RU" sz="2400" dirty="0">
              <a:solidFill>
                <a:srgbClr val="00B0F0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428992" y="1360460"/>
            <a:ext cx="5510291" cy="1739925"/>
            <a:chOff x="3428992" y="1360460"/>
            <a:chExt cx="5510291" cy="1739925"/>
          </a:xfrm>
        </p:grpSpPr>
        <p:sp>
          <p:nvSpPr>
            <p:cNvPr id="13" name="Rectangle 18"/>
            <p:cNvSpPr>
              <a:spLocks noChangeArrowheads="1"/>
            </p:cNvSpPr>
            <p:nvPr/>
          </p:nvSpPr>
          <p:spPr bwMode="auto">
            <a:xfrm>
              <a:off x="3428992" y="2269388"/>
              <a:ext cx="5510291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i="1" dirty="0" smtClean="0">
                  <a:solidFill>
                    <a:srgbClr val="C00000"/>
                  </a:solidFill>
                  <a:latin typeface="Constantia" pitchFamily="18" charset="0"/>
                </a:rPr>
                <a:t>1916 г. ОТО  А. Эйнштейна </a:t>
              </a:r>
              <a:r>
                <a:rPr lang="ru-RU" sz="2400" b="1" dirty="0" smtClean="0">
                  <a:solidFill>
                    <a:srgbClr val="C00000"/>
                  </a:solidFill>
                  <a:latin typeface="Constantia" pitchFamily="18" charset="0"/>
                  <a:sym typeface="Symbol"/>
                </a:rPr>
                <a:t></a:t>
              </a:r>
            </a:p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Constantia" pitchFamily="18" charset="0"/>
                  <a:sym typeface="Symbol"/>
                </a:rPr>
                <a:t>Существование  волн  кривизны  пространства</a:t>
              </a:r>
              <a:endParaRPr lang="ru-RU" sz="2400" dirty="0">
                <a:solidFill>
                  <a:srgbClr val="C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3500430" y="1360460"/>
              <a:ext cx="5332165" cy="9541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i="1" dirty="0" smtClean="0">
                  <a:solidFill>
                    <a:srgbClr val="0000FF"/>
                  </a:solidFill>
                  <a:latin typeface="Constantia" pitchFamily="18" charset="0"/>
                </a:rPr>
                <a:t>…  Гравитационные  волы  и  </a:t>
              </a:r>
            </a:p>
            <a:p>
              <a:pPr algn="ctr"/>
              <a:r>
                <a:rPr lang="ru-RU" sz="2800" b="1" i="1" dirty="0" smtClean="0">
                  <a:solidFill>
                    <a:srgbClr val="0000FF"/>
                  </a:solidFill>
                  <a:latin typeface="Constantia" pitchFamily="18" charset="0"/>
                </a:rPr>
                <a:t>их  детектирование</a:t>
              </a:r>
              <a:endParaRPr lang="ru-RU" sz="28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96976" y="3176584"/>
            <a:ext cx="9047024" cy="3578244"/>
            <a:chOff x="96976" y="3176584"/>
            <a:chExt cx="9047024" cy="3578244"/>
          </a:xfrm>
        </p:grpSpPr>
        <p:sp>
          <p:nvSpPr>
            <p:cNvPr id="12290" name="Line 78"/>
            <p:cNvSpPr>
              <a:spLocks noChangeShapeType="1"/>
            </p:cNvSpPr>
            <p:nvPr/>
          </p:nvSpPr>
          <p:spPr bwMode="auto">
            <a:xfrm>
              <a:off x="493713" y="4206888"/>
              <a:ext cx="64770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2291" name="Line 79"/>
            <p:cNvSpPr>
              <a:spLocks noChangeShapeType="1"/>
            </p:cNvSpPr>
            <p:nvPr/>
          </p:nvSpPr>
          <p:spPr bwMode="auto">
            <a:xfrm flipH="1">
              <a:off x="1260475" y="4206888"/>
              <a:ext cx="64770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2292" name="Oval 91"/>
            <p:cNvSpPr>
              <a:spLocks noChangeArrowheads="1"/>
            </p:cNvSpPr>
            <p:nvPr/>
          </p:nvSpPr>
          <p:spPr bwMode="auto">
            <a:xfrm rot="1962998">
              <a:off x="3492500" y="3986226"/>
              <a:ext cx="338138" cy="517525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pic>
          <p:nvPicPr>
            <p:cNvPr id="65537" name="Picture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15998" y="3214686"/>
              <a:ext cx="6528002" cy="3540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8"/>
            <p:cNvSpPr>
              <a:spLocks noChangeArrowheads="1"/>
            </p:cNvSpPr>
            <p:nvPr/>
          </p:nvSpPr>
          <p:spPr bwMode="auto">
            <a:xfrm>
              <a:off x="3483924" y="3176584"/>
              <a:ext cx="4659976" cy="7078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0000FF"/>
                  </a:solidFill>
                  <a:latin typeface="+mj-lt"/>
                </a:rPr>
                <a:t>Источники гравитационных вол </a:t>
              </a:r>
            </a:p>
            <a:p>
              <a:pPr algn="ctr"/>
              <a:r>
                <a:rPr lang="ru-RU" sz="2000" b="1" dirty="0">
                  <a:solidFill>
                    <a:srgbClr val="0000FF"/>
                  </a:solidFill>
                  <a:latin typeface="+mj-lt"/>
                </a:rPr>
                <a:t>во вселенной</a:t>
              </a:r>
              <a:r>
                <a:rPr lang="en-US" sz="2000" dirty="0">
                  <a:solidFill>
                    <a:srgbClr val="0000FF"/>
                  </a:solidFill>
                  <a:latin typeface="+mj-lt"/>
                </a:rPr>
                <a:t> </a:t>
              </a:r>
              <a:endParaRPr lang="ru-RU" sz="2000" dirty="0">
                <a:solidFill>
                  <a:srgbClr val="0000FF"/>
                </a:solidFill>
                <a:latin typeface="+mj-lt"/>
              </a:endParaRPr>
            </a:p>
          </p:txBody>
        </p:sp>
        <p:pic>
          <p:nvPicPr>
            <p:cNvPr id="65538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6976" y="4214697"/>
              <a:ext cx="2563410" cy="1888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2" name="Группа 21"/>
          <p:cNvGrpSpPr/>
          <p:nvPr/>
        </p:nvGrpSpPr>
        <p:grpSpPr>
          <a:xfrm>
            <a:off x="214282" y="285750"/>
            <a:ext cx="8286808" cy="1279368"/>
            <a:chOff x="214282" y="285750"/>
            <a:chExt cx="8286808" cy="1279368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500034" y="285750"/>
              <a:ext cx="8001056" cy="785796"/>
              <a:chOff x="500034" y="285750"/>
              <a:chExt cx="8001056" cy="785796"/>
            </a:xfrm>
          </p:grpSpPr>
          <p:sp>
            <p:nvSpPr>
              <p:cNvPr id="10" name="Rectangle 8"/>
              <p:cNvSpPr>
                <a:spLocks/>
              </p:cNvSpPr>
              <p:nvPr/>
            </p:nvSpPr>
            <p:spPr bwMode="auto">
              <a:xfrm>
                <a:off x="7715272" y="285750"/>
                <a:ext cx="785818" cy="785796"/>
              </a:xfrm>
              <a:prstGeom prst="rect">
                <a:avLst/>
              </a:prstGeom>
              <a:noFill/>
              <a:ln w="6350" cap="rnd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eaLnBrk="0" hangingPunct="0"/>
                <a:r>
                  <a:rPr lang="ru-RU" sz="6000" b="1" i="1" dirty="0" smtClean="0">
                    <a:solidFill>
                      <a:srgbClr val="0070C0"/>
                    </a:solidFill>
                    <a:latin typeface="Constantia" pitchFamily="18" charset="0"/>
                  </a:rPr>
                  <a:t>!!</a:t>
                </a:r>
                <a:endParaRPr lang="ru-RU" sz="6000" b="1" i="1" dirty="0">
                  <a:solidFill>
                    <a:srgbClr val="0070C0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6" name="Rectangle 18"/>
              <p:cNvSpPr>
                <a:spLocks noChangeArrowheads="1"/>
              </p:cNvSpPr>
              <p:nvPr/>
            </p:nvSpPr>
            <p:spPr bwMode="auto">
              <a:xfrm>
                <a:off x="500034" y="500042"/>
                <a:ext cx="709085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400" b="1" i="1" dirty="0" smtClean="0">
                    <a:solidFill>
                      <a:srgbClr val="C00000"/>
                    </a:solidFill>
                    <a:latin typeface="Constantia" pitchFamily="18" charset="0"/>
                  </a:rPr>
                  <a:t>Фундаментальные  научные   эксперименты</a:t>
                </a:r>
                <a:endParaRPr lang="ru-RU" sz="2400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214282" y="857232"/>
              <a:ext cx="735811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000" b="1" i="1" dirty="0" smtClean="0">
                  <a:solidFill>
                    <a:srgbClr val="00B0F0"/>
                  </a:solidFill>
                  <a:latin typeface="Constantia" pitchFamily="18" charset="0"/>
                </a:rPr>
                <a:t>Опыты Майкельсона – Морли                         СТО</a:t>
              </a:r>
            </a:p>
            <a:p>
              <a:r>
                <a:rPr lang="ru-RU" sz="2000" b="1" i="1" dirty="0" smtClean="0">
                  <a:solidFill>
                    <a:srgbClr val="00B0F0"/>
                  </a:solidFill>
                  <a:latin typeface="Constantia" pitchFamily="18" charset="0"/>
                </a:rPr>
                <a:t>   (1880 – </a:t>
              </a:r>
              <a:r>
                <a:rPr lang="en-US" sz="2000" b="1" i="1" dirty="0" smtClean="0">
                  <a:solidFill>
                    <a:srgbClr val="00B0F0"/>
                  </a:solidFill>
                  <a:latin typeface="Constantia" pitchFamily="18" charset="0"/>
                </a:rPr>
                <a:t>1887 </a:t>
              </a:r>
              <a:r>
                <a:rPr lang="en-US" sz="1200" dirty="0" smtClean="0"/>
                <a:t>”</a:t>
              </a:r>
              <a:r>
                <a:rPr lang="ru-RU" sz="1200" dirty="0" smtClean="0"/>
                <a:t>самый известный неудачный эксперимент в истории науки</a:t>
              </a:r>
              <a:r>
                <a:rPr lang="en-US" sz="1200" dirty="0" smtClean="0"/>
                <a:t>”</a:t>
              </a:r>
              <a:r>
                <a:rPr lang="ru-RU" sz="2000" b="1" i="1" dirty="0" smtClean="0">
                  <a:solidFill>
                    <a:srgbClr val="00B0F0"/>
                  </a:solidFill>
                  <a:latin typeface="Constantia" pitchFamily="18" charset="0"/>
                </a:rPr>
                <a:t>)</a:t>
              </a:r>
              <a:endParaRPr lang="ru-RU" sz="2000" dirty="0">
                <a:solidFill>
                  <a:srgbClr val="00B0F0"/>
                </a:solidFill>
              </a:endParaRPr>
            </a:p>
          </p:txBody>
        </p:sp>
        <p:sp>
          <p:nvSpPr>
            <p:cNvPr id="18" name="AutoShape 26"/>
            <p:cNvSpPr>
              <a:spLocks noChangeArrowheads="1"/>
            </p:cNvSpPr>
            <p:nvPr/>
          </p:nvSpPr>
          <p:spPr bwMode="auto">
            <a:xfrm>
              <a:off x="4495804" y="857232"/>
              <a:ext cx="719138" cy="433386"/>
            </a:xfrm>
            <a:custGeom>
              <a:avLst/>
              <a:gdLst>
                <a:gd name="T0" fmla="*/ 539353 w 21600"/>
                <a:gd name="T1" fmla="*/ 0 h 21600"/>
                <a:gd name="T2" fmla="*/ 0 w 21600"/>
                <a:gd name="T3" fmla="*/ 288131 h 21600"/>
                <a:gd name="T4" fmla="*/ 539353 w 21600"/>
                <a:gd name="T5" fmla="*/ 576262 h 21600"/>
                <a:gd name="T6" fmla="*/ 719138 w 21600"/>
                <a:gd name="T7" fmla="*/ 288131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755650" y="-24"/>
            <a:ext cx="78486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0000FF"/>
                </a:solidFill>
                <a:latin typeface="Constantia" pitchFamily="18" charset="0"/>
              </a:rPr>
              <a:t>Гравитационный коллапс за </a:t>
            </a:r>
            <a:r>
              <a:rPr lang="ru-RU" sz="2400" b="1" i="1" dirty="0" smtClean="0">
                <a:solidFill>
                  <a:srgbClr val="0000FF"/>
                </a:solidFill>
                <a:latin typeface="Constantia" pitchFamily="18" charset="0"/>
              </a:rPr>
              <a:t>миллиард </a:t>
            </a:r>
            <a:endParaRPr lang="ru-RU" sz="2400" b="1" i="1" dirty="0">
              <a:solidFill>
                <a:srgbClr val="0000FF"/>
              </a:solidFill>
              <a:latin typeface="Constantia" pitchFamily="18" charset="0"/>
            </a:endParaRPr>
          </a:p>
          <a:p>
            <a:pPr algn="ctr"/>
            <a:r>
              <a:rPr lang="ru-RU" sz="2400" b="1" i="1" dirty="0">
                <a:solidFill>
                  <a:srgbClr val="0000FF"/>
                </a:solidFill>
                <a:latin typeface="Constantia" pitchFamily="18" charset="0"/>
              </a:rPr>
              <a:t>световых лет от </a:t>
            </a:r>
            <a:r>
              <a:rPr lang="ru-RU" sz="2400" b="1" i="1" dirty="0" smtClean="0">
                <a:solidFill>
                  <a:srgbClr val="0000FF"/>
                </a:solidFill>
                <a:latin typeface="Constantia" pitchFamily="18" charset="0"/>
              </a:rPr>
              <a:t>Земли  –  слияние </a:t>
            </a:r>
            <a:r>
              <a:rPr lang="ru-RU" sz="2400" b="1" i="1" dirty="0">
                <a:solidFill>
                  <a:srgbClr val="0000FF"/>
                </a:solidFill>
                <a:latin typeface="Constantia" pitchFamily="18" charset="0"/>
              </a:rPr>
              <a:t>чёрных </a:t>
            </a:r>
            <a:r>
              <a:rPr lang="ru-RU" sz="2400" b="1" i="1" dirty="0" smtClean="0">
                <a:solidFill>
                  <a:srgbClr val="0000FF"/>
                </a:solidFill>
                <a:latin typeface="Constantia" pitchFamily="18" charset="0"/>
              </a:rPr>
              <a:t>дыр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</a:rPr>
              <a:t>(обнаружен  14.09.2015      </a:t>
            </a:r>
            <a:r>
              <a:rPr lang="ru-RU" b="1" dirty="0" smtClean="0">
                <a:solidFill>
                  <a:srgbClr val="C00000"/>
                </a:solidFill>
                <a:latin typeface="Constantia" pitchFamily="18" charset="0"/>
                <a:sym typeface="Symbol"/>
              </a:rPr>
              <a:t>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  <a:sym typeface="Symbol"/>
              </a:rPr>
              <a:t>     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</a:rPr>
              <a:t>Нобель 2017 г.)</a:t>
            </a:r>
            <a:endParaRPr lang="en-US" b="1" i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785926"/>
            <a:ext cx="8240710" cy="484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85720" y="1357298"/>
            <a:ext cx="292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Constantia" pitchFamily="18" charset="0"/>
              </a:rPr>
              <a:t>“</a:t>
            </a:r>
            <a:r>
              <a:rPr lang="ru-RU" b="1" dirty="0" smtClean="0">
                <a:latin typeface="Constantia" pitchFamily="18" charset="0"/>
              </a:rPr>
              <a:t>29 </a:t>
            </a:r>
            <a:r>
              <a:rPr lang="ru-RU" b="1" i="1" dirty="0" smtClean="0">
                <a:latin typeface="Constantia" pitchFamily="18" charset="0"/>
              </a:rPr>
              <a:t>М</a:t>
            </a:r>
            <a:r>
              <a:rPr lang="ru-RU" b="1" baseline="-25000" dirty="0" smtClean="0">
                <a:latin typeface="Constantia" pitchFamily="18" charset="0"/>
                <a:sym typeface="Symbol"/>
              </a:rPr>
              <a:t></a:t>
            </a:r>
            <a:r>
              <a:rPr lang="ru-RU" b="1" dirty="0" smtClean="0">
                <a:latin typeface="Constantia" pitchFamily="18" charset="0"/>
              </a:rPr>
              <a:t> + 36 </a:t>
            </a:r>
            <a:r>
              <a:rPr lang="ru-RU" b="1" i="1" dirty="0" smtClean="0">
                <a:latin typeface="Constantia" pitchFamily="18" charset="0"/>
              </a:rPr>
              <a:t>М</a:t>
            </a:r>
            <a:r>
              <a:rPr lang="ru-RU" b="1" baseline="-25000" dirty="0" smtClean="0">
                <a:latin typeface="Constantia" pitchFamily="18" charset="0"/>
                <a:sym typeface="Symbol"/>
              </a:rPr>
              <a:t></a:t>
            </a:r>
            <a:r>
              <a:rPr lang="ru-RU" b="1" baseline="-25000" dirty="0" smtClean="0">
                <a:latin typeface="Constantia" pitchFamily="18" charset="0"/>
              </a:rPr>
              <a:t> </a:t>
            </a:r>
            <a:r>
              <a:rPr lang="ru-RU" b="1" dirty="0" smtClean="0">
                <a:latin typeface="Constantia" pitchFamily="18" charset="0"/>
              </a:rPr>
              <a:t>= 62 </a:t>
            </a:r>
            <a:r>
              <a:rPr lang="ru-RU" b="1" i="1" dirty="0" smtClean="0">
                <a:latin typeface="Constantia" pitchFamily="18" charset="0"/>
              </a:rPr>
              <a:t>М</a:t>
            </a:r>
            <a:r>
              <a:rPr lang="ru-RU" b="1" baseline="-25000" dirty="0" smtClean="0">
                <a:latin typeface="Constantia" pitchFamily="18" charset="0"/>
                <a:sym typeface="Symbol"/>
              </a:rPr>
              <a:t></a:t>
            </a:r>
            <a:r>
              <a:rPr lang="en-US" b="1" dirty="0" smtClean="0">
                <a:latin typeface="Constantia" pitchFamily="18" charset="0"/>
                <a:sym typeface="Symbol"/>
              </a:rPr>
              <a:t>”</a:t>
            </a:r>
            <a:endParaRPr lang="en-US" b="1" i="1" dirty="0">
              <a:latin typeface="Constantia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009888" y="1000108"/>
            <a:ext cx="5919830" cy="785796"/>
            <a:chOff x="3009888" y="1000108"/>
            <a:chExt cx="5919830" cy="785796"/>
          </a:xfrm>
        </p:grpSpPr>
        <p:sp>
          <p:nvSpPr>
            <p:cNvPr id="6" name="Rectangle 8"/>
            <p:cNvSpPr>
              <a:spLocks/>
            </p:cNvSpPr>
            <p:nvPr/>
          </p:nvSpPr>
          <p:spPr bwMode="auto">
            <a:xfrm>
              <a:off x="8143900" y="1000108"/>
              <a:ext cx="785818" cy="785796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4400" b="1" i="1" dirty="0" smtClean="0">
                  <a:solidFill>
                    <a:srgbClr val="0070C0"/>
                  </a:solidFill>
                  <a:latin typeface="Constantia" pitchFamily="18" charset="0"/>
                </a:rPr>
                <a:t>!!</a:t>
              </a:r>
              <a:endParaRPr lang="ru-RU" sz="4400" b="1" i="1" dirty="0">
                <a:solidFill>
                  <a:srgbClr val="0070C0"/>
                </a:solidFill>
                <a:latin typeface="Constantia" pitchFamily="18" charset="0"/>
              </a:endParaRPr>
            </a:p>
          </p:txBody>
        </p:sp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3009888" y="1345156"/>
              <a:ext cx="54197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latin typeface="Constantia" pitchFamily="18" charset="0"/>
                  <a:sym typeface="Symbol"/>
                </a:rPr>
                <a:t></a:t>
              </a:r>
              <a:r>
                <a:rPr lang="ru-RU" b="1" i="1" dirty="0" smtClean="0">
                  <a:latin typeface="Constantia" pitchFamily="18" charset="0"/>
                  <a:sym typeface="Symbol"/>
                </a:rPr>
                <a:t>      </a:t>
              </a:r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3 </a:t>
              </a:r>
              <a:r>
                <a:rPr lang="ru-RU" b="1" i="1" dirty="0" smtClean="0">
                  <a:latin typeface="Constantia" pitchFamily="18" charset="0"/>
                </a:rPr>
                <a:t>М</a:t>
              </a:r>
              <a:r>
                <a:rPr lang="ru-RU" b="1" baseline="-25000" dirty="0" smtClean="0">
                  <a:latin typeface="Constantia" pitchFamily="18" charset="0"/>
                  <a:sym typeface="Symbol"/>
                </a:rPr>
                <a:t></a:t>
              </a:r>
              <a:r>
                <a:rPr lang="ru-RU" b="1" i="1" dirty="0" smtClean="0">
                  <a:latin typeface="Constantia" pitchFamily="18" charset="0"/>
                </a:rPr>
                <a:t>   энергия гравитационных   волн </a:t>
              </a:r>
              <a:endParaRPr lang="en-US" b="1" i="1" dirty="0">
                <a:latin typeface="Constantia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59395" name="Object 3"/>
          <p:cNvGraphicFramePr>
            <a:graphicFrameLocks noChangeAspect="1"/>
          </p:cNvGraphicFramePr>
          <p:nvPr/>
        </p:nvGraphicFramePr>
        <p:xfrm>
          <a:off x="6459538" y="1785926"/>
          <a:ext cx="1633743" cy="668349"/>
        </p:xfrm>
        <a:graphic>
          <a:graphicData uri="http://schemas.openxmlformats.org/presentationml/2006/ole">
            <p:oleObj spid="_x0000_s59395" name="Формула" r:id="rId3" imgW="965160" imgH="393480" progId="Equation.3">
              <p:embed/>
            </p:oleObj>
          </a:graphicData>
        </a:graphic>
      </p:graphicFrame>
      <p:grpSp>
        <p:nvGrpSpPr>
          <p:cNvPr id="18" name="Группа 17"/>
          <p:cNvGrpSpPr/>
          <p:nvPr/>
        </p:nvGrpSpPr>
        <p:grpSpPr>
          <a:xfrm>
            <a:off x="357158" y="740615"/>
            <a:ext cx="6387068" cy="5833837"/>
            <a:chOff x="357158" y="740615"/>
            <a:chExt cx="6387068" cy="5833837"/>
          </a:xfrm>
        </p:grpSpPr>
        <p:sp>
          <p:nvSpPr>
            <p:cNvPr id="18434" name="Rectangle 2"/>
            <p:cNvSpPr>
              <a:spLocks noChangeArrowheads="1"/>
            </p:cNvSpPr>
            <p:nvPr/>
          </p:nvSpPr>
          <p:spPr bwMode="auto">
            <a:xfrm>
              <a:off x="357158" y="740615"/>
              <a:ext cx="638706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 i="1" dirty="0" smtClean="0">
                  <a:solidFill>
                    <a:srgbClr val="0000FF"/>
                  </a:solidFill>
                  <a:latin typeface="Constantia" pitchFamily="18" charset="0"/>
                </a:rPr>
                <a:t>Первая  гравитационная  антенна  Дж. Вебера –</a:t>
              </a:r>
            </a:p>
            <a:p>
              <a:pPr algn="ctr"/>
              <a:r>
                <a:rPr lang="ru-RU" sz="2000" b="1" i="1" dirty="0" smtClean="0">
                  <a:solidFill>
                    <a:srgbClr val="0000FF"/>
                  </a:solidFill>
                  <a:latin typeface="Constantia" pitchFamily="18" charset="0"/>
                </a:rPr>
                <a:t>пробное тело  с  пьезодатчиками  (1967 г.)</a:t>
              </a:r>
              <a:endParaRPr lang="en-US" sz="2000" b="1" i="1" dirty="0">
                <a:solidFill>
                  <a:srgbClr val="0000FF"/>
                </a:solidFill>
                <a:latin typeface="Constantia" pitchFamily="18" charset="0"/>
              </a:endParaRPr>
            </a:p>
          </p:txBody>
        </p:sp>
        <p:pic>
          <p:nvPicPr>
            <p:cNvPr id="18435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42976" y="1586512"/>
              <a:ext cx="4023847" cy="4987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AutoShape 26"/>
            <p:cNvSpPr>
              <a:spLocks noChangeArrowheads="1"/>
            </p:cNvSpPr>
            <p:nvPr/>
          </p:nvSpPr>
          <p:spPr bwMode="auto">
            <a:xfrm>
              <a:off x="5429256" y="1862728"/>
              <a:ext cx="719138" cy="576262"/>
            </a:xfrm>
            <a:custGeom>
              <a:avLst/>
              <a:gdLst>
                <a:gd name="T0" fmla="*/ 539353 w 21600"/>
                <a:gd name="T1" fmla="*/ 0 h 21600"/>
                <a:gd name="T2" fmla="*/ 0 w 21600"/>
                <a:gd name="T3" fmla="*/ 288131 h 21600"/>
                <a:gd name="T4" fmla="*/ 539353 w 21600"/>
                <a:gd name="T5" fmla="*/ 576262 h 21600"/>
                <a:gd name="T6" fmla="*/ 719138 w 21600"/>
                <a:gd name="T7" fmla="*/ 288131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572132" y="5791818"/>
            <a:ext cx="34036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Constantia" pitchFamily="18" charset="0"/>
                <a:sym typeface="Symbol"/>
              </a:rPr>
              <a:t> </a:t>
            </a:r>
            <a:r>
              <a:rPr lang="ru-RU" b="1" i="1" dirty="0" smtClean="0">
                <a:solidFill>
                  <a:srgbClr val="0000FF"/>
                </a:solidFill>
                <a:latin typeface="Constantia" pitchFamily="18" charset="0"/>
                <a:sym typeface="Symbol"/>
              </a:rPr>
              <a:t>   у</a:t>
            </a:r>
            <a:r>
              <a:rPr lang="ru-RU" b="1" i="1" dirty="0" smtClean="0">
                <a:solidFill>
                  <a:srgbClr val="0000FF"/>
                </a:solidFill>
                <a:latin typeface="Constantia" pitchFamily="18" charset="0"/>
              </a:rPr>
              <a:t>величивать   массу</a:t>
            </a:r>
            <a:r>
              <a:rPr lang="ru-RU" b="1" dirty="0" smtClean="0">
                <a:solidFill>
                  <a:srgbClr val="0000FF"/>
                </a:solidFill>
                <a:latin typeface="Constantia" pitchFamily="18" charset="0"/>
              </a:rPr>
              <a:t>,</a:t>
            </a:r>
          </a:p>
          <a:p>
            <a:pPr algn="ctr"/>
            <a:r>
              <a:rPr lang="ru-RU" b="1" i="1" dirty="0" smtClean="0">
                <a:solidFill>
                  <a:srgbClr val="0000FF"/>
                </a:solidFill>
                <a:latin typeface="Constantia" pitchFamily="18" charset="0"/>
              </a:rPr>
              <a:t>увеличивать добротность,</a:t>
            </a:r>
          </a:p>
          <a:p>
            <a:pPr algn="ctr"/>
            <a:r>
              <a:rPr lang="ru-RU" b="1" i="1" dirty="0" smtClean="0">
                <a:solidFill>
                  <a:srgbClr val="0000FF"/>
                </a:solidFill>
                <a:latin typeface="Constantia" pitchFamily="18" charset="0"/>
              </a:rPr>
              <a:t>…</a:t>
            </a:r>
            <a:endParaRPr lang="en-US" b="1" i="1" dirty="0">
              <a:solidFill>
                <a:srgbClr val="0000FF"/>
              </a:solidFill>
              <a:latin typeface="Constantia" pitchFamily="18" charset="0"/>
            </a:endParaRP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59397" name="Object 5"/>
          <p:cNvGraphicFramePr>
            <a:graphicFrameLocks noChangeAspect="1"/>
          </p:cNvGraphicFramePr>
          <p:nvPr/>
        </p:nvGraphicFramePr>
        <p:xfrm>
          <a:off x="5857884" y="4828982"/>
          <a:ext cx="2312048" cy="785794"/>
        </p:xfrm>
        <a:graphic>
          <a:graphicData uri="http://schemas.openxmlformats.org/presentationml/2006/ole">
            <p:oleObj spid="_x0000_s59397" name="Формула" r:id="rId5" imgW="1459866" imgH="495085" progId="Equation.3">
              <p:embed/>
            </p:oleObj>
          </a:graphicData>
        </a:graphic>
      </p:graphicFrame>
      <p:grpSp>
        <p:nvGrpSpPr>
          <p:cNvPr id="19" name="Группа 18"/>
          <p:cNvGrpSpPr/>
          <p:nvPr/>
        </p:nvGrpSpPr>
        <p:grpSpPr>
          <a:xfrm>
            <a:off x="5715008" y="2934298"/>
            <a:ext cx="3038717" cy="461665"/>
            <a:chOff x="5715008" y="2934298"/>
            <a:chExt cx="3038717" cy="461665"/>
          </a:xfrm>
        </p:grpSpPr>
        <p:sp>
          <p:nvSpPr>
            <p:cNvPr id="12" name="Rectangle 2"/>
            <p:cNvSpPr>
              <a:spLocks noChangeArrowheads="1"/>
            </p:cNvSpPr>
            <p:nvPr/>
          </p:nvSpPr>
          <p:spPr bwMode="auto">
            <a:xfrm>
              <a:off x="5715008" y="2934298"/>
              <a:ext cx="30387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dirty="0" smtClean="0">
                  <a:latin typeface="Constantia" pitchFamily="18" charset="0"/>
                  <a:sym typeface="Symbol"/>
                </a:rPr>
                <a:t>А нужно                  </a:t>
              </a:r>
              <a:r>
                <a:rPr lang="ru-RU" sz="2400" dirty="0" smtClean="0">
                  <a:sym typeface="Wingdings"/>
                </a:rPr>
                <a:t></a:t>
              </a:r>
              <a:endParaRPr lang="en-US" sz="1400" b="1" i="1" dirty="0">
                <a:solidFill>
                  <a:srgbClr val="0000FF"/>
                </a:solidFill>
                <a:latin typeface="Constantia" pitchFamily="18" charset="0"/>
              </a:endParaRPr>
            </a:p>
          </p:txBody>
        </p:sp>
        <p:graphicFrame>
          <p:nvGraphicFramePr>
            <p:cNvPr id="59399" name="Object 7"/>
            <p:cNvGraphicFramePr>
              <a:graphicFrameLocks noChangeAspect="1"/>
            </p:cNvGraphicFramePr>
            <p:nvPr/>
          </p:nvGraphicFramePr>
          <p:xfrm>
            <a:off x="7145684" y="2935288"/>
            <a:ext cx="1099791" cy="422274"/>
          </p:xfrm>
          <a:graphic>
            <a:graphicData uri="http://schemas.openxmlformats.org/presentationml/2006/ole">
              <p:oleObj spid="_x0000_s59399" name="Формула" r:id="rId6" imgW="596880" imgH="228600" progId="Equation.3">
                <p:embed/>
              </p:oleObj>
            </a:graphicData>
          </a:graphic>
        </p:graphicFrame>
      </p:grp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5643570" y="3791554"/>
            <a:ext cx="26006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Constantia" pitchFamily="18" charset="0"/>
                <a:sym typeface="Symbol"/>
              </a:rPr>
              <a:t>… </a:t>
            </a:r>
            <a:r>
              <a:rPr lang="en-US" sz="2400" b="1" dirty="0" smtClean="0">
                <a:latin typeface="Constantia" pitchFamily="18" charset="0"/>
                <a:sym typeface="Symbol"/>
              </a:rPr>
              <a:t>  </a:t>
            </a:r>
            <a:r>
              <a:rPr lang="ru-RU" sz="2400" b="1" dirty="0" smtClean="0">
                <a:latin typeface="Constantia" pitchFamily="18" charset="0"/>
                <a:sym typeface="Symbol"/>
              </a:rPr>
              <a:t>при</a:t>
            </a:r>
            <a:r>
              <a:rPr lang="en-US" sz="2400" b="1" dirty="0" smtClean="0">
                <a:latin typeface="Constantia" pitchFamily="18" charset="0"/>
                <a:sym typeface="Symbol"/>
              </a:rPr>
              <a:t> </a:t>
            </a:r>
            <a:r>
              <a:rPr lang="en-US" sz="2400" i="1" dirty="0" smtClean="0">
                <a:latin typeface="Constantia" pitchFamily="18" charset="0"/>
                <a:sym typeface="Symbol"/>
              </a:rPr>
              <a:t>L</a:t>
            </a:r>
            <a:r>
              <a:rPr lang="en-US" sz="2400" b="1" dirty="0" smtClean="0">
                <a:latin typeface="Constantia" pitchFamily="18" charset="0"/>
                <a:sym typeface="Symbol"/>
              </a:rPr>
              <a:t> </a:t>
            </a:r>
            <a:r>
              <a:rPr lang="ru-RU" sz="2400" dirty="0" smtClean="0">
                <a:sym typeface="Symbol"/>
              </a:rPr>
              <a:t></a:t>
            </a:r>
            <a:r>
              <a:rPr lang="ru-RU" sz="2400" dirty="0" smtClean="0"/>
              <a:t> </a:t>
            </a:r>
            <a:r>
              <a:rPr lang="en-US" sz="2800" dirty="0" smtClean="0">
                <a:latin typeface="Constantia" pitchFamily="18" charset="0"/>
              </a:rPr>
              <a:t>10</a:t>
            </a:r>
            <a:r>
              <a:rPr lang="en-US" sz="2800" baseline="30000" dirty="0" smtClean="0">
                <a:latin typeface="Constantia" pitchFamily="18" charset="0"/>
              </a:rPr>
              <a:t>3</a:t>
            </a:r>
            <a:r>
              <a:rPr lang="ru-RU" sz="2800" baseline="30000" dirty="0" smtClean="0">
                <a:latin typeface="Constantia" pitchFamily="18" charset="0"/>
              </a:rPr>
              <a:t> </a:t>
            </a:r>
            <a:r>
              <a:rPr lang="ru-RU" sz="2400" i="1" dirty="0" smtClean="0">
                <a:latin typeface="Constantia" pitchFamily="18" charset="0"/>
              </a:rPr>
              <a:t>м</a:t>
            </a:r>
            <a:r>
              <a:rPr lang="en-US" sz="2400" baseline="30000" dirty="0" smtClean="0">
                <a:latin typeface="Constantia" pitchFamily="18" charset="0"/>
              </a:rPr>
              <a:t> </a:t>
            </a:r>
            <a:r>
              <a:rPr lang="ru-RU" sz="2400" b="1" dirty="0" smtClean="0">
                <a:solidFill>
                  <a:srgbClr val="0000FF"/>
                </a:solidFill>
                <a:latin typeface="Constantia" pitchFamily="18" charset="0"/>
                <a:sym typeface="Symbol"/>
              </a:rPr>
              <a:t> </a:t>
            </a:r>
            <a:endParaRPr lang="en-US" sz="1400" b="1" i="1" dirty="0">
              <a:solidFill>
                <a:srgbClr val="0000FF"/>
              </a:solidFill>
              <a:latin typeface="Constantia" pitchFamily="18" charset="0"/>
            </a:endParaRPr>
          </a:p>
        </p:txBody>
      </p:sp>
      <p:sp>
        <p:nvSpPr>
          <p:cNvPr id="15" name="Rectangle 8"/>
          <p:cNvSpPr>
            <a:spLocks/>
          </p:cNvSpPr>
          <p:nvPr/>
        </p:nvSpPr>
        <p:spPr bwMode="auto">
          <a:xfrm>
            <a:off x="7872437" y="3577262"/>
            <a:ext cx="785818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4400" b="1" i="1" dirty="0" smtClean="0">
                <a:solidFill>
                  <a:srgbClr val="0070C0"/>
                </a:solidFill>
                <a:latin typeface="Constantia" pitchFamily="18" charset="0"/>
              </a:rPr>
              <a:t>!</a:t>
            </a:r>
            <a:endParaRPr lang="ru-RU" sz="4400" b="1" i="1" dirty="0">
              <a:solidFill>
                <a:srgbClr val="0070C0"/>
              </a:solidFill>
              <a:latin typeface="Constantia" pitchFamily="18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580886" y="214290"/>
            <a:ext cx="24238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onstantia" pitchFamily="18" charset="0"/>
                <a:sym typeface="Symbol"/>
              </a:rPr>
              <a:t>…  “</a:t>
            </a:r>
            <a:r>
              <a:rPr lang="ru-RU" b="1" dirty="0" smtClean="0">
                <a:solidFill>
                  <a:srgbClr val="C00000"/>
                </a:solidFill>
                <a:latin typeface="Constantia" pitchFamily="18" charset="0"/>
                <a:sym typeface="Symbol"/>
              </a:rPr>
              <a:t>Вибратор Герца</a:t>
            </a:r>
            <a:r>
              <a:rPr lang="en-US" b="1" dirty="0" smtClean="0">
                <a:solidFill>
                  <a:srgbClr val="C00000"/>
                </a:solidFill>
                <a:latin typeface="Constantia" pitchFamily="18" charset="0"/>
                <a:sym typeface="Symbol"/>
              </a:rPr>
              <a:t>”</a:t>
            </a:r>
            <a:endParaRPr lang="en-US" b="1" i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Rectangle 8"/>
          <p:cNvSpPr>
            <a:spLocks/>
          </p:cNvSpPr>
          <p:nvPr/>
        </p:nvSpPr>
        <p:spPr bwMode="auto">
          <a:xfrm>
            <a:off x="2871778" y="0"/>
            <a:ext cx="785818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4400" b="1" i="1" dirty="0" smtClean="0">
                <a:solidFill>
                  <a:srgbClr val="0070C0"/>
                </a:solidFill>
                <a:latin typeface="Constantia" pitchFamily="18" charset="0"/>
              </a:rPr>
              <a:t>?</a:t>
            </a:r>
            <a:endParaRPr lang="ru-RU" sz="4400" b="1" i="1" dirty="0">
              <a:solidFill>
                <a:srgbClr val="0070C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4" grpId="0" build="p"/>
      <p:bldP spid="15" grpId="0" build="p"/>
      <p:bldP spid="1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547688" y="41275"/>
            <a:ext cx="82010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>
                <a:solidFill>
                  <a:srgbClr val="0000FF"/>
                </a:solidFill>
                <a:latin typeface="Constantia" pitchFamily="18" charset="0"/>
              </a:rPr>
              <a:t>Проект </a:t>
            </a:r>
            <a:r>
              <a:rPr lang="ru-RU" sz="3200" b="1" i="1" dirty="0" smtClean="0">
                <a:solidFill>
                  <a:srgbClr val="0000FF"/>
                </a:solidFill>
                <a:latin typeface="Constantia" pitchFamily="18" charset="0"/>
              </a:rPr>
              <a:t> </a:t>
            </a:r>
            <a:r>
              <a:rPr lang="en-US" sz="3200" b="1" i="1" dirty="0" smtClean="0">
                <a:solidFill>
                  <a:srgbClr val="0000FF"/>
                </a:solidFill>
                <a:latin typeface="Constantia" pitchFamily="18" charset="0"/>
              </a:rPr>
              <a:t>LIGO</a:t>
            </a:r>
            <a:r>
              <a:rPr lang="ru-RU" sz="3200" b="1" i="1" dirty="0" smtClean="0">
                <a:solidFill>
                  <a:srgbClr val="0000FF"/>
                </a:solidFill>
                <a:latin typeface="Constantia" pitchFamily="18" charset="0"/>
              </a:rPr>
              <a:t> </a:t>
            </a:r>
            <a:r>
              <a:rPr lang="ru-RU" sz="3200" b="1" i="1" dirty="0">
                <a:solidFill>
                  <a:srgbClr val="0000FF"/>
                </a:solidFill>
                <a:latin typeface="Constantia" pitchFamily="18" charset="0"/>
              </a:rPr>
              <a:t>– </a:t>
            </a:r>
            <a:r>
              <a:rPr lang="en-US" b="1" i="1" dirty="0">
                <a:solidFill>
                  <a:srgbClr val="0000FF"/>
                </a:solidFill>
                <a:latin typeface="Constantia" pitchFamily="18" charset="0"/>
              </a:rPr>
              <a:t>“</a:t>
            </a:r>
            <a:r>
              <a:rPr lang="ru-RU" b="1" i="1" dirty="0" smtClean="0">
                <a:solidFill>
                  <a:srgbClr val="0000FF"/>
                </a:solidFill>
                <a:latin typeface="Constantia" pitchFamily="18" charset="0"/>
              </a:rPr>
              <a:t>поймаем</a:t>
            </a:r>
            <a:r>
              <a:rPr lang="en-US" b="1" i="1" dirty="0" smtClean="0">
                <a:solidFill>
                  <a:srgbClr val="0000FF"/>
                </a:solidFill>
                <a:latin typeface="Constantia" pitchFamily="18" charset="0"/>
              </a:rPr>
              <a:t> </a:t>
            </a:r>
            <a:r>
              <a:rPr lang="ru-RU" b="1" i="1" dirty="0" smtClean="0">
                <a:solidFill>
                  <a:srgbClr val="0000FF"/>
                </a:solidFill>
                <a:latin typeface="Constantia" pitchFamily="18" charset="0"/>
              </a:rPr>
              <a:t> </a:t>
            </a:r>
            <a:r>
              <a:rPr lang="ru-RU" b="1" i="1" dirty="0">
                <a:solidFill>
                  <a:srgbClr val="0000FF"/>
                </a:solidFill>
                <a:latin typeface="Constantia" pitchFamily="18" charset="0"/>
              </a:rPr>
              <a:t>гравитационные </a:t>
            </a:r>
            <a:r>
              <a:rPr lang="en-US" b="1" i="1" dirty="0" smtClean="0">
                <a:solidFill>
                  <a:srgbClr val="0000FF"/>
                </a:solidFill>
                <a:latin typeface="Constantia" pitchFamily="18" charset="0"/>
              </a:rPr>
              <a:t> </a:t>
            </a:r>
            <a:r>
              <a:rPr lang="ru-RU" b="1" i="1" dirty="0" smtClean="0">
                <a:solidFill>
                  <a:srgbClr val="0000FF"/>
                </a:solidFill>
                <a:latin typeface="Constantia" pitchFamily="18" charset="0"/>
              </a:rPr>
              <a:t>волны</a:t>
            </a:r>
            <a:r>
              <a:rPr lang="en-US" b="1" i="1" dirty="0">
                <a:solidFill>
                  <a:srgbClr val="0000FF"/>
                </a:solidFill>
                <a:latin typeface="Constantia" pitchFamily="18" charset="0"/>
              </a:rPr>
              <a:t>”</a:t>
            </a:r>
            <a:r>
              <a:rPr lang="ru-RU" b="1" i="1" dirty="0">
                <a:solidFill>
                  <a:srgbClr val="0000FF"/>
                </a:solidFill>
                <a:latin typeface="Constantia" pitchFamily="18" charset="0"/>
              </a:rPr>
              <a:t>  </a:t>
            </a:r>
            <a:r>
              <a:rPr lang="ru-RU" b="1" dirty="0">
                <a:solidFill>
                  <a:srgbClr val="0000FF"/>
                </a:solidFill>
                <a:sym typeface="Wingdings" pitchFamily="2" charset="2"/>
              </a:rPr>
              <a:t></a:t>
            </a:r>
            <a:endParaRPr lang="en-US" sz="2400" b="1" dirty="0">
              <a:solidFill>
                <a:srgbClr val="0000FF"/>
              </a:solidFill>
              <a:latin typeface="Constantia" pitchFamily="18" charset="0"/>
            </a:endParaRPr>
          </a:p>
          <a:p>
            <a:pPr algn="ctr"/>
            <a:r>
              <a:rPr lang="en-US" sz="2400" b="1" i="1" dirty="0">
                <a:solidFill>
                  <a:srgbClr val="0000FF"/>
                </a:solidFill>
                <a:latin typeface="Constantia" pitchFamily="18" charset="0"/>
              </a:rPr>
              <a:t>Light Interferometer</a:t>
            </a:r>
            <a:r>
              <a:rPr lang="en-US" sz="2400" i="1" dirty="0"/>
              <a:t> </a:t>
            </a:r>
            <a:r>
              <a:rPr lang="en-US" sz="2400" b="1" i="1" dirty="0">
                <a:solidFill>
                  <a:srgbClr val="0000FF"/>
                </a:solidFill>
                <a:latin typeface="Constantia" pitchFamily="18" charset="0"/>
              </a:rPr>
              <a:t>Gravitational-Wave </a:t>
            </a:r>
            <a:r>
              <a:rPr lang="en-US" sz="2400" b="1" i="1" dirty="0" smtClean="0">
                <a:solidFill>
                  <a:srgbClr val="0000FF"/>
                </a:solidFill>
                <a:latin typeface="Constantia" pitchFamily="18" charset="0"/>
              </a:rPr>
              <a:t>Observatory</a:t>
            </a:r>
            <a:endParaRPr lang="ru-RU" sz="2400" b="1" i="1" dirty="0" smtClean="0">
              <a:solidFill>
                <a:srgbClr val="0000FF"/>
              </a:solidFill>
              <a:latin typeface="Constantia" pitchFamily="18" charset="0"/>
            </a:endParaRPr>
          </a:p>
          <a:p>
            <a:pPr algn="r"/>
            <a:r>
              <a:rPr lang="ru-RU" sz="1600" b="1" i="1" dirty="0" smtClean="0">
                <a:latin typeface="Constantia" pitchFamily="18" charset="0"/>
              </a:rPr>
              <a:t>(начало – 1992 г., более 1000 учёных всего мира)</a:t>
            </a:r>
            <a:r>
              <a:rPr lang="en-US" sz="1600" b="1" i="1" dirty="0" smtClean="0">
                <a:latin typeface="Constantia" pitchFamily="18" charset="0"/>
              </a:rPr>
              <a:t> </a:t>
            </a:r>
            <a:endParaRPr lang="ru-RU" sz="1600" b="1" i="1" dirty="0">
              <a:latin typeface="Constantia" pitchFamily="18" charset="0"/>
            </a:endParaRPr>
          </a:p>
        </p:txBody>
      </p:sp>
      <p:pic>
        <p:nvPicPr>
          <p:cNvPr id="13315" name="Picture 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450975"/>
            <a:ext cx="7264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361920" y="2114541"/>
            <a:ext cx="3143272" cy="1785950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57158" y="1000108"/>
            <a:ext cx="269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onstantia" pitchFamily="18" charset="0"/>
                <a:sym typeface="Symbol"/>
              </a:rPr>
              <a:t>(</a:t>
            </a:r>
            <a:r>
              <a:rPr lang="en-US" b="1" dirty="0" smtClean="0">
                <a:solidFill>
                  <a:srgbClr val="C00000"/>
                </a:solidFill>
                <a:latin typeface="Constantia" pitchFamily="18" charset="0"/>
                <a:sym typeface="Symbol"/>
              </a:rPr>
              <a:t>…</a:t>
            </a:r>
            <a:r>
              <a:rPr lang="ru-RU" b="1" dirty="0" smtClean="0">
                <a:solidFill>
                  <a:srgbClr val="C00000"/>
                </a:solidFill>
                <a:latin typeface="Constantia" pitchFamily="18" charset="0"/>
                <a:sym typeface="Symbol"/>
              </a:rPr>
              <a:t> идея: ЖЭТФ 1962 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  <a:sym typeface="Symbol"/>
              </a:rPr>
              <a:t>г</a:t>
            </a:r>
            <a:r>
              <a:rPr lang="ru-RU" b="1" dirty="0" smtClean="0">
                <a:solidFill>
                  <a:srgbClr val="C00000"/>
                </a:solidFill>
                <a:latin typeface="Constantia" pitchFamily="18" charset="0"/>
                <a:sym typeface="Symbol"/>
              </a:rPr>
              <a:t>.)</a:t>
            </a:r>
            <a:endParaRPr lang="en-US" b="1" i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00100" y="3286124"/>
            <a:ext cx="10060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 dirty="0" smtClean="0">
                <a:latin typeface="Constantia" pitchFamily="18" charset="0"/>
                <a:sym typeface="Symbol"/>
              </a:rPr>
              <a:t>3000 км</a:t>
            </a:r>
            <a:endParaRPr lang="en-US" i="1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241300" y="273050"/>
            <a:ext cx="851367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 i="1" dirty="0">
                <a:solidFill>
                  <a:srgbClr val="0000FF"/>
                </a:solidFill>
                <a:latin typeface="Constantia" pitchFamily="18" charset="0"/>
              </a:rPr>
              <a:t>Упрощённая оптическая схема антенны </a:t>
            </a:r>
            <a:r>
              <a:rPr lang="en-US" sz="2800" b="1" i="1" dirty="0" smtClean="0">
                <a:solidFill>
                  <a:srgbClr val="0000FF"/>
                </a:solidFill>
                <a:latin typeface="Constantia" pitchFamily="18" charset="0"/>
              </a:rPr>
              <a:t>LIGO</a:t>
            </a:r>
            <a:endParaRPr lang="ru-RU" sz="2800" b="1" i="1" dirty="0" smtClean="0">
              <a:solidFill>
                <a:srgbClr val="0000FF"/>
              </a:solidFill>
              <a:latin typeface="Constantia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Constantia" pitchFamily="18" charset="0"/>
              </a:rPr>
              <a:t>деформация (изменение метрики) </a:t>
            </a:r>
            <a:r>
              <a:rPr lang="ru-RU" sz="2400" b="1" dirty="0" smtClean="0">
                <a:solidFill>
                  <a:srgbClr val="C00000"/>
                </a:solidFill>
                <a:latin typeface="Constantia" pitchFamily="18" charset="0"/>
                <a:sym typeface="Symbol"/>
              </a:rPr>
              <a:t></a:t>
            </a:r>
            <a:r>
              <a:rPr lang="ru-RU" sz="2400" b="1" i="1" dirty="0" smtClean="0">
                <a:solidFill>
                  <a:srgbClr val="C00000"/>
                </a:solidFill>
                <a:latin typeface="Constantia" pitchFamily="18" charset="0"/>
              </a:rPr>
              <a:t>  фазовый сдвиг</a:t>
            </a:r>
            <a:endParaRPr lang="en-US" sz="2400" b="1" i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581480"/>
            <a:ext cx="7102498" cy="505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8"/>
          <p:cNvSpPr>
            <a:spLocks/>
          </p:cNvSpPr>
          <p:nvPr/>
        </p:nvSpPr>
        <p:spPr bwMode="auto">
          <a:xfrm>
            <a:off x="8358182" y="428604"/>
            <a:ext cx="785818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4400" b="1" i="1" dirty="0" smtClean="0">
                <a:solidFill>
                  <a:srgbClr val="0070C0"/>
                </a:solidFill>
                <a:latin typeface="Constantia" pitchFamily="18" charset="0"/>
              </a:rPr>
              <a:t>!</a:t>
            </a:r>
            <a:endParaRPr lang="ru-RU" sz="4400" b="1" i="1" dirty="0">
              <a:solidFill>
                <a:srgbClr val="0070C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89"/>
          <p:cNvSpPr>
            <a:spLocks noChangeArrowheads="1"/>
          </p:cNvSpPr>
          <p:nvPr/>
        </p:nvSpPr>
        <p:spPr bwMode="auto">
          <a:xfrm>
            <a:off x="539750" y="260350"/>
            <a:ext cx="79200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Constantia" pitchFamily="18" charset="0"/>
              </a:rPr>
              <a:t>Принцип устройства гравитационной антенны проекта LIGO</a:t>
            </a:r>
            <a:r>
              <a:rPr lang="ru-RU" dirty="0"/>
              <a:t> </a:t>
            </a:r>
            <a:endParaRPr lang="ru-RU" sz="3200" b="1" i="1" dirty="0">
              <a:solidFill>
                <a:srgbClr val="FF0000"/>
              </a:solidFill>
              <a:latin typeface="Constantia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41238" y="1412875"/>
            <a:ext cx="8336037" cy="5059351"/>
            <a:chOff x="341238" y="1412875"/>
            <a:chExt cx="8336037" cy="5059351"/>
          </a:xfrm>
        </p:grpSpPr>
        <p:sp>
          <p:nvSpPr>
            <p:cNvPr id="14338" name="Line 78"/>
            <p:cNvSpPr>
              <a:spLocks noChangeShapeType="1"/>
            </p:cNvSpPr>
            <p:nvPr/>
          </p:nvSpPr>
          <p:spPr bwMode="auto">
            <a:xfrm>
              <a:off x="493713" y="3644900"/>
              <a:ext cx="64770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4339" name="Line 79"/>
            <p:cNvSpPr>
              <a:spLocks noChangeShapeType="1"/>
            </p:cNvSpPr>
            <p:nvPr/>
          </p:nvSpPr>
          <p:spPr bwMode="auto">
            <a:xfrm flipH="1">
              <a:off x="1260475" y="3644900"/>
              <a:ext cx="64770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4340" name="Rectangle 81"/>
            <p:cNvSpPr>
              <a:spLocks/>
            </p:cNvSpPr>
            <p:nvPr/>
          </p:nvSpPr>
          <p:spPr bwMode="auto">
            <a:xfrm>
              <a:off x="395288" y="1412875"/>
              <a:ext cx="2663825" cy="360363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/>
              <a:r>
                <a:rPr lang="en-US" sz="2400" i="1" dirty="0">
                  <a:solidFill>
                    <a:srgbClr val="0000FF"/>
                  </a:solidFill>
                  <a:latin typeface="Constantia" pitchFamily="18" charset="0"/>
                </a:rPr>
                <a:t>LIGO Atenna </a:t>
              </a:r>
              <a:endParaRPr lang="ru-RU" sz="2400" i="1" dirty="0">
                <a:solidFill>
                  <a:srgbClr val="0000FF"/>
                </a:solidFill>
                <a:latin typeface="Constantia" pitchFamily="18" charset="0"/>
              </a:endParaRPr>
            </a:p>
          </p:txBody>
        </p:sp>
        <p:sp>
          <p:nvSpPr>
            <p:cNvPr id="14342" name="Oval 91"/>
            <p:cNvSpPr>
              <a:spLocks noChangeArrowheads="1"/>
            </p:cNvSpPr>
            <p:nvPr/>
          </p:nvSpPr>
          <p:spPr bwMode="auto">
            <a:xfrm rot="1962998">
              <a:off x="3492500" y="3424238"/>
              <a:ext cx="338138" cy="517525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pic>
          <p:nvPicPr>
            <p:cNvPr id="14343" name="Picture 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1238" y="1785926"/>
              <a:ext cx="8336037" cy="468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Овал 7"/>
            <p:cNvSpPr/>
            <p:nvPr/>
          </p:nvSpPr>
          <p:spPr>
            <a:xfrm>
              <a:off x="1285852" y="2709857"/>
              <a:ext cx="1928826" cy="890594"/>
            </a:xfrm>
            <a:prstGeom prst="ellipse">
              <a:avLst/>
            </a:prstGeom>
            <a:noFill/>
            <a:ln w="3492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Овал 8"/>
            <p:cNvSpPr/>
            <p:nvPr/>
          </p:nvSpPr>
          <p:spPr>
            <a:xfrm>
              <a:off x="6429388" y="3681414"/>
              <a:ext cx="1928826" cy="890594"/>
            </a:xfrm>
            <a:prstGeom prst="ellipse">
              <a:avLst/>
            </a:prstGeom>
            <a:noFill/>
            <a:ln w="3492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4071966" cy="2782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785786" y="71414"/>
            <a:ext cx="7343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solidFill>
                  <a:srgbClr val="0000FF"/>
                </a:solidFill>
                <a:latin typeface="Constantia" pitchFamily="18" charset="0"/>
              </a:rPr>
              <a:t>Упрощённая оптическая схема антенны </a:t>
            </a:r>
            <a:r>
              <a:rPr lang="en-US" sz="2400" b="1" i="1" dirty="0">
                <a:solidFill>
                  <a:srgbClr val="0000FF"/>
                </a:solidFill>
                <a:latin typeface="Constantia" pitchFamily="18" charset="0"/>
              </a:rPr>
              <a:t>LIGO</a:t>
            </a:r>
          </a:p>
        </p:txBody>
      </p:sp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1419" y="2714620"/>
            <a:ext cx="5349008" cy="397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3671525"/>
            <a:ext cx="3649683" cy="3043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929190" y="1071546"/>
            <a:ext cx="26920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onstantia" pitchFamily="18" charset="0"/>
                <a:sym typeface="Symbol"/>
              </a:rPr>
              <a:t></a:t>
            </a:r>
            <a:r>
              <a:rPr lang="en-US" sz="2400" b="1" i="1" dirty="0" smtClean="0">
                <a:latin typeface="Constantia" pitchFamily="18" charset="0"/>
                <a:sym typeface="Symbol"/>
              </a:rPr>
              <a:t>L = </a:t>
            </a:r>
            <a:r>
              <a:rPr lang="en-US" sz="2400" dirty="0" smtClean="0">
                <a:latin typeface="Constantia" pitchFamily="18" charset="0"/>
                <a:sym typeface="Symbol"/>
              </a:rPr>
              <a:t></a:t>
            </a:r>
            <a:r>
              <a:rPr lang="en-US" sz="2400" b="1" i="1" dirty="0" smtClean="0">
                <a:latin typeface="Constantia" pitchFamily="18" charset="0"/>
                <a:sym typeface="Symbol"/>
              </a:rPr>
              <a:t>L </a:t>
            </a:r>
            <a:r>
              <a:rPr lang="en-US" sz="2400" b="1" dirty="0" smtClean="0">
                <a:latin typeface="Constantia" pitchFamily="18" charset="0"/>
                <a:sym typeface="Symbol"/>
              </a:rPr>
              <a:t> </a:t>
            </a:r>
            <a:r>
              <a:rPr lang="en-US" sz="2800" dirty="0" smtClean="0">
                <a:latin typeface="Constantia" pitchFamily="18" charset="0"/>
              </a:rPr>
              <a:t>10</a:t>
            </a:r>
            <a:r>
              <a:rPr lang="ru-RU" sz="2800" baseline="30000" dirty="0" smtClean="0">
                <a:latin typeface="Constantia" pitchFamily="18" charset="0"/>
              </a:rPr>
              <a:t>-16</a:t>
            </a:r>
            <a:r>
              <a:rPr lang="ru-RU" sz="2800" b="1" dirty="0" smtClean="0">
                <a:latin typeface="Constantia" pitchFamily="18" charset="0"/>
                <a:sym typeface="Symbol"/>
              </a:rPr>
              <a:t> </a:t>
            </a:r>
            <a:r>
              <a:rPr lang="ru-RU" sz="2400" b="1" i="1" dirty="0" smtClean="0">
                <a:latin typeface="Constantia" pitchFamily="18" charset="0"/>
                <a:sym typeface="Symbol"/>
              </a:rPr>
              <a:t>см</a:t>
            </a:r>
            <a:r>
              <a:rPr lang="en-US" sz="2400" b="1" i="1" dirty="0" smtClean="0">
                <a:latin typeface="Constantia" pitchFamily="18" charset="0"/>
                <a:sym typeface="Symbol"/>
              </a:rPr>
              <a:t> </a:t>
            </a:r>
            <a:endParaRPr lang="en-US" sz="2400" b="1" i="1" dirty="0">
              <a:latin typeface="Constantia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428728" y="2886072"/>
            <a:ext cx="1928826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3600" b="1" i="1" dirty="0">
              <a:latin typeface="Constantia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860597" y="1514462"/>
            <a:ext cx="1942015" cy="381072"/>
            <a:chOff x="5860597" y="1514462"/>
            <a:chExt cx="1942015" cy="381072"/>
          </a:xfrm>
        </p:grpSpPr>
        <p:sp>
          <p:nvSpPr>
            <p:cNvPr id="9" name="AutoShape 27"/>
            <p:cNvSpPr>
              <a:spLocks noChangeArrowheads="1"/>
            </p:cNvSpPr>
            <p:nvPr/>
          </p:nvSpPr>
          <p:spPr bwMode="auto">
            <a:xfrm rot="6423303">
              <a:off x="6390003" y="1112533"/>
              <a:ext cx="253595" cy="1312407"/>
            </a:xfrm>
            <a:prstGeom prst="curvedLeftArrow">
              <a:avLst>
                <a:gd name="adj1" fmla="val 44675"/>
                <a:gd name="adj2" fmla="val 89351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7077093" y="1514462"/>
              <a:ext cx="7255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Constantia" pitchFamily="18" charset="0"/>
                  <a:sym typeface="Symbol"/>
                </a:rPr>
                <a:t>4 </a:t>
              </a:r>
              <a:r>
                <a:rPr lang="ru-RU" b="1" i="1" dirty="0" smtClean="0">
                  <a:solidFill>
                    <a:srgbClr val="C00000"/>
                  </a:solidFill>
                  <a:latin typeface="Constantia" pitchFamily="18" charset="0"/>
                  <a:sym typeface="Symbol"/>
                </a:rPr>
                <a:t>км</a:t>
              </a:r>
              <a:r>
                <a:rPr lang="en-US" b="1" i="1" dirty="0" smtClean="0">
                  <a:solidFill>
                    <a:srgbClr val="C00000"/>
                  </a:solidFill>
                  <a:latin typeface="Constantia" pitchFamily="18" charset="0"/>
                  <a:sym typeface="Symbol"/>
                </a:rPr>
                <a:t> </a:t>
              </a:r>
              <a:endParaRPr lang="en-US" b="1" i="1" dirty="0">
                <a:solidFill>
                  <a:srgbClr val="C00000"/>
                </a:solidFill>
                <a:latin typeface="Constantia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357686" y="1714488"/>
            <a:ext cx="1736642" cy="369332"/>
            <a:chOff x="4357686" y="1714488"/>
            <a:chExt cx="1736642" cy="369332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4357686" y="1714488"/>
              <a:ext cx="12234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C00000"/>
                  </a:solidFill>
                  <a:latin typeface="Constantia" pitchFamily="18" charset="0"/>
                  <a:sym typeface="Symbol"/>
                </a:rPr>
                <a:t></a:t>
              </a:r>
              <a:r>
                <a:rPr lang="ru-RU" b="1" i="1" dirty="0" smtClean="0">
                  <a:solidFill>
                    <a:srgbClr val="C00000"/>
                  </a:solidFill>
                  <a:latin typeface="Constantia" pitchFamily="18" charset="0"/>
                  <a:sym typeface="Symbol"/>
                </a:rPr>
                <a:t> =</a:t>
              </a:r>
              <a:r>
                <a:rPr lang="en-US" b="1" dirty="0" smtClean="0">
                  <a:solidFill>
                    <a:srgbClr val="C00000"/>
                  </a:solidFill>
                  <a:latin typeface="Constantia" pitchFamily="18" charset="0"/>
                  <a:sym typeface="Symbol"/>
                </a:rPr>
                <a:t> </a:t>
              </a:r>
              <a:r>
                <a:rPr lang="en-US" dirty="0" smtClean="0">
                  <a:solidFill>
                    <a:srgbClr val="C00000"/>
                  </a:solidFill>
                  <a:latin typeface="Constantia" pitchFamily="18" charset="0"/>
                </a:rPr>
                <a:t>10</a:t>
              </a:r>
              <a:r>
                <a:rPr lang="ru-RU" baseline="30000" dirty="0" smtClean="0">
                  <a:solidFill>
                    <a:srgbClr val="C00000"/>
                  </a:solidFill>
                  <a:latin typeface="Constantia" pitchFamily="18" charset="0"/>
                </a:rPr>
                <a:t>-21</a:t>
              </a:r>
              <a:r>
                <a:rPr lang="ru-RU" b="1" dirty="0" smtClean="0">
                  <a:solidFill>
                    <a:srgbClr val="C00000"/>
                  </a:solidFill>
                  <a:latin typeface="Constantia" pitchFamily="18" charset="0"/>
                  <a:sym typeface="Symbol"/>
                </a:rPr>
                <a:t>      </a:t>
              </a:r>
              <a:endParaRPr lang="en-US" b="1" i="1" dirty="0">
                <a:solidFill>
                  <a:srgbClr val="C00000"/>
                </a:solidFill>
                <a:latin typeface="Constantia" pitchFamily="18" charset="0"/>
              </a:endParaRPr>
            </a:p>
          </p:txBody>
        </p:sp>
        <p:sp>
          <p:nvSpPr>
            <p:cNvPr id="11" name="AutoShape 27"/>
            <p:cNvSpPr>
              <a:spLocks noChangeArrowheads="1"/>
            </p:cNvSpPr>
            <p:nvPr/>
          </p:nvSpPr>
          <p:spPr bwMode="auto">
            <a:xfrm rot="3695773" flipV="1">
              <a:off x="5311327" y="1267649"/>
              <a:ext cx="253595" cy="1312407"/>
            </a:xfrm>
            <a:prstGeom prst="curvedLeftArrow">
              <a:avLst>
                <a:gd name="adj1" fmla="val 44675"/>
                <a:gd name="adj2" fmla="val 89351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18891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0000FF"/>
                </a:solidFill>
                <a:latin typeface="Constantia" pitchFamily="18" charset="0"/>
              </a:rPr>
              <a:t>Северный</a:t>
            </a:r>
            <a:r>
              <a:rPr lang="en-US" sz="2400" b="1" i="1" dirty="0">
                <a:solidFill>
                  <a:srgbClr val="0000FF"/>
                </a:solidFill>
                <a:latin typeface="Constantia" pitchFamily="18" charset="0"/>
              </a:rPr>
              <a:t> </a:t>
            </a:r>
            <a:r>
              <a:rPr lang="ru-RU" sz="2400" b="1" i="1" dirty="0">
                <a:solidFill>
                  <a:srgbClr val="0000FF"/>
                </a:solidFill>
                <a:latin typeface="Constantia" pitchFamily="18" charset="0"/>
              </a:rPr>
              <a:t>Х</a:t>
            </a:r>
            <a:r>
              <a:rPr lang="en-US" sz="2400" b="1" i="1" dirty="0">
                <a:solidFill>
                  <a:srgbClr val="0000FF"/>
                </a:solidFill>
                <a:latin typeface="Constantia" pitchFamily="18" charset="0"/>
              </a:rPr>
              <a:t>-</a:t>
            </a:r>
            <a:r>
              <a:rPr lang="ru-RU" sz="2400" b="1" i="1" dirty="0">
                <a:solidFill>
                  <a:srgbClr val="0000FF"/>
                </a:solidFill>
                <a:latin typeface="Constantia" pitchFamily="18" charset="0"/>
              </a:rPr>
              <a:t>рукав интерферометра </a:t>
            </a:r>
            <a:r>
              <a:rPr lang="en-US" sz="2400" b="1" i="1" dirty="0">
                <a:solidFill>
                  <a:srgbClr val="0000FF"/>
                </a:solidFill>
                <a:latin typeface="Constantia" pitchFamily="18" charset="0"/>
              </a:rPr>
              <a:t>LIGO</a:t>
            </a:r>
            <a:r>
              <a:rPr lang="ru-RU" sz="2400" b="1" i="1" dirty="0">
                <a:solidFill>
                  <a:srgbClr val="0000FF"/>
                </a:solidFill>
                <a:latin typeface="Constantia" pitchFamily="18" charset="0"/>
              </a:rPr>
              <a:t> (Хэнфорд)</a:t>
            </a:r>
          </a:p>
        </p:txBody>
      </p:sp>
      <p:pic>
        <p:nvPicPr>
          <p:cNvPr id="20483" name="Picture 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5761038" cy="431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0481" y="3130573"/>
            <a:ext cx="5400675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000728" y="993330"/>
            <a:ext cx="3071866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/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</a:rPr>
              <a:t>Вакуум в </a:t>
            </a:r>
            <a:r>
              <a:rPr lang="en-US" b="1" i="1" dirty="0" smtClean="0">
                <a:solidFill>
                  <a:srgbClr val="C00000"/>
                </a:solidFill>
                <a:latin typeface="Constantia" pitchFamily="18" charset="0"/>
              </a:rPr>
              <a:t>“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</a:rPr>
              <a:t>рукаве</a:t>
            </a:r>
            <a:r>
              <a:rPr lang="en-US" b="1" i="1" dirty="0" smtClean="0">
                <a:solidFill>
                  <a:srgbClr val="C00000"/>
                </a:solidFill>
                <a:latin typeface="Constantia" pitchFamily="18" charset="0"/>
              </a:rPr>
              <a:t>”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</a:rPr>
              <a:t>  - </a:t>
            </a:r>
          </a:p>
          <a:p>
            <a:pPr marL="457200" indent="-457200" algn="ctr"/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</a:rPr>
              <a:t>плече интерферометра</a:t>
            </a:r>
            <a:r>
              <a:rPr lang="en-US" b="1" i="1" dirty="0" smtClean="0">
                <a:solidFill>
                  <a:srgbClr val="C00000"/>
                </a:solidFill>
                <a:latin typeface="Constantia" pitchFamily="18" charset="0"/>
              </a:rPr>
              <a:t> </a:t>
            </a:r>
            <a:endParaRPr lang="ru-RU" b="1" i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marL="457200" indent="-457200" algn="ctr"/>
            <a:r>
              <a:rPr lang="en-US" b="1" dirty="0" smtClean="0">
                <a:solidFill>
                  <a:srgbClr val="C00000"/>
                </a:solidFill>
                <a:latin typeface="Constantia" pitchFamily="18" charset="0"/>
                <a:sym typeface="Symbol"/>
              </a:rPr>
              <a:t>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  <a:sym typeface="Symbol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Constantia" pitchFamily="18" charset="0"/>
                <a:sym typeface="Symbol"/>
              </a:rPr>
              <a:t>1,2 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  <a:sym typeface="Symbol"/>
              </a:rPr>
              <a:t>м  и  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</a:rPr>
              <a:t>длиной  </a:t>
            </a:r>
            <a:r>
              <a:rPr lang="ru-RU" b="1" dirty="0" smtClean="0">
                <a:solidFill>
                  <a:srgbClr val="C00000"/>
                </a:solidFill>
                <a:latin typeface="Constantia" pitchFamily="18" charset="0"/>
              </a:rPr>
              <a:t>4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</a:rPr>
              <a:t> км </a:t>
            </a:r>
          </a:p>
          <a:p>
            <a:pPr marL="457200" indent="-457200" algn="ctr"/>
            <a:r>
              <a:rPr lang="en-US" sz="2400" dirty="0" smtClean="0">
                <a:latin typeface="Constantia" pitchFamily="18" charset="0"/>
              </a:rPr>
              <a:t>10</a:t>
            </a:r>
            <a:r>
              <a:rPr lang="ru-RU" sz="2400" baseline="30000" dirty="0" smtClean="0">
                <a:latin typeface="Constantia" pitchFamily="18" charset="0"/>
              </a:rPr>
              <a:t>-8</a:t>
            </a:r>
            <a:r>
              <a:rPr lang="ru-RU" sz="2400" b="1" dirty="0" smtClean="0">
                <a:latin typeface="Constantia" pitchFamily="18" charset="0"/>
                <a:sym typeface="Symbol"/>
              </a:rPr>
              <a:t> </a:t>
            </a:r>
            <a:r>
              <a:rPr lang="ru-RU" sz="1600" b="1" i="1" dirty="0" smtClean="0">
                <a:latin typeface="Constantia" pitchFamily="18" charset="0"/>
                <a:sym typeface="Symbol"/>
              </a:rPr>
              <a:t>мм рт ст</a:t>
            </a:r>
            <a:endParaRPr lang="en-US" sz="2400" b="1" i="1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85720" y="188913"/>
            <a:ext cx="7534275" cy="6386512"/>
            <a:chOff x="285720" y="188913"/>
            <a:chExt cx="7534275" cy="6386512"/>
          </a:xfrm>
        </p:grpSpPr>
        <p:sp>
          <p:nvSpPr>
            <p:cNvPr id="22530" name="Line 78"/>
            <p:cNvSpPr>
              <a:spLocks noChangeShapeType="1"/>
            </p:cNvSpPr>
            <p:nvPr/>
          </p:nvSpPr>
          <p:spPr bwMode="auto">
            <a:xfrm>
              <a:off x="285720" y="3644900"/>
              <a:ext cx="64770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2531" name="Line 79"/>
            <p:cNvSpPr>
              <a:spLocks noChangeShapeType="1"/>
            </p:cNvSpPr>
            <p:nvPr/>
          </p:nvSpPr>
          <p:spPr bwMode="auto">
            <a:xfrm flipH="1">
              <a:off x="1052482" y="3644900"/>
              <a:ext cx="64770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2532" name="Rectangle 81"/>
            <p:cNvSpPr>
              <a:spLocks/>
            </p:cNvSpPr>
            <p:nvPr/>
          </p:nvSpPr>
          <p:spPr bwMode="auto">
            <a:xfrm>
              <a:off x="2131982" y="188913"/>
              <a:ext cx="5000625" cy="863600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/>
              <a:r>
                <a:rPr lang="ru-RU" sz="2400" b="1" i="1" dirty="0">
                  <a:solidFill>
                    <a:schemeClr val="accent2"/>
                  </a:solidFill>
                  <a:latin typeface="Constantia" pitchFamily="18" charset="0"/>
                </a:rPr>
                <a:t>Зарегистрированный сигнал</a:t>
              </a:r>
            </a:p>
            <a:p>
              <a:pPr algn="ctr"/>
              <a:r>
                <a:rPr lang="ru-RU" sz="2400" b="1" i="1" dirty="0">
                  <a:solidFill>
                    <a:schemeClr val="accent2"/>
                  </a:solidFill>
                  <a:latin typeface="Constantia" pitchFamily="18" charset="0"/>
                </a:rPr>
                <a:t> 14 сентября 2015</a:t>
              </a:r>
              <a:r>
                <a:rPr lang="en-US" sz="2400" b="1" i="1" dirty="0">
                  <a:solidFill>
                    <a:srgbClr val="0000FF"/>
                  </a:solidFill>
                  <a:latin typeface="Constantia" pitchFamily="18" charset="0"/>
                </a:rPr>
                <a:t> </a:t>
              </a:r>
              <a:endParaRPr lang="ru-RU" sz="2400" b="1" i="1" dirty="0">
                <a:solidFill>
                  <a:srgbClr val="0000FF"/>
                </a:solidFill>
                <a:latin typeface="Constantia" pitchFamily="18" charset="0"/>
              </a:endParaRPr>
            </a:p>
          </p:txBody>
        </p:sp>
        <p:pic>
          <p:nvPicPr>
            <p:cNvPr id="22533" name="Picture 11" descr="page1-450px-First_gravitational_waveform_ever_seen%2C_PhysRevLet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39820" y="1289050"/>
              <a:ext cx="6480175" cy="5286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4" name="Rectangle 81"/>
            <p:cNvSpPr>
              <a:spLocks/>
            </p:cNvSpPr>
            <p:nvPr/>
          </p:nvSpPr>
          <p:spPr bwMode="auto">
            <a:xfrm>
              <a:off x="2276445" y="1052513"/>
              <a:ext cx="2232025" cy="503237"/>
            </a:xfrm>
            <a:prstGeom prst="rect">
              <a:avLst/>
            </a:prstGeom>
            <a:solidFill>
              <a:schemeClr val="bg1"/>
            </a:solidFill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/>
              <a:r>
                <a:rPr lang="ru-RU" sz="2400" i="1" dirty="0">
                  <a:solidFill>
                    <a:srgbClr val="FF0000"/>
                  </a:solidFill>
                  <a:latin typeface="Constantia" pitchFamily="18" charset="0"/>
                </a:rPr>
                <a:t>Хэнфорд</a:t>
              </a:r>
              <a:r>
                <a:rPr lang="en-US" sz="2400" i="1" dirty="0">
                  <a:solidFill>
                    <a:srgbClr val="FF0000"/>
                  </a:solidFill>
                  <a:latin typeface="Constantia" pitchFamily="18" charset="0"/>
                </a:rPr>
                <a:t> </a:t>
              </a:r>
              <a:endParaRPr lang="ru-RU" sz="2400" i="1" dirty="0">
                <a:solidFill>
                  <a:srgbClr val="FF0000"/>
                </a:solidFill>
                <a:latin typeface="Constantia" pitchFamily="18" charset="0"/>
              </a:endParaRPr>
            </a:p>
          </p:txBody>
        </p:sp>
        <p:sp>
          <p:nvSpPr>
            <p:cNvPr id="22535" name="Rectangle 81"/>
            <p:cNvSpPr>
              <a:spLocks/>
            </p:cNvSpPr>
            <p:nvPr/>
          </p:nvSpPr>
          <p:spPr bwMode="auto">
            <a:xfrm>
              <a:off x="4651345" y="1052513"/>
              <a:ext cx="2232025" cy="503237"/>
            </a:xfrm>
            <a:prstGeom prst="rect">
              <a:avLst/>
            </a:prstGeom>
            <a:solidFill>
              <a:schemeClr val="bg1"/>
            </a:solidFill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/>
              <a:r>
                <a:rPr lang="ru-RU" sz="2400" i="1" dirty="0">
                  <a:solidFill>
                    <a:srgbClr val="0000FF"/>
                  </a:solidFill>
                  <a:latin typeface="Constantia" pitchFamily="18" charset="0"/>
                </a:rPr>
                <a:t>Ливингстон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3" descr="Новый рисуно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7913" y="1503363"/>
            <a:ext cx="44386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2" name="Rectangle 4"/>
          <p:cNvSpPr>
            <a:spLocks noChangeArrowheads="1"/>
          </p:cNvSpPr>
          <p:nvPr/>
        </p:nvSpPr>
        <p:spPr bwMode="auto">
          <a:xfrm>
            <a:off x="1214438" y="357188"/>
            <a:ext cx="60483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“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</a:rPr>
              <a:t>хиральные молекулы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”</a:t>
            </a:r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</a:rPr>
              <a:t>, например,</a:t>
            </a:r>
            <a:r>
              <a:rPr lang="en-US" sz="16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ru-RU" sz="1600" b="1" i="1" dirty="0">
              <a:solidFill>
                <a:srgbClr val="FF0000"/>
              </a:solidFill>
              <a:latin typeface="Times New Roman" pitchFamily="18" charset="0"/>
            </a:endParaRPr>
          </a:p>
          <a:p>
            <a:pPr eaLnBrk="0" hangingPunct="0"/>
            <a:r>
              <a:rPr lang="ru-RU" sz="2400" dirty="0">
                <a:latin typeface="Times New Roman" pitchFamily="18" charset="0"/>
              </a:rPr>
              <a:t>α-Аминопропионовая </a:t>
            </a:r>
            <a:r>
              <a:rPr lang="ru-RU" sz="2400" dirty="0">
                <a:latin typeface="Times New Roman" pitchFamily="18" charset="0"/>
              </a:rPr>
              <a:t>кислота – аланин</a:t>
            </a:r>
          </a:p>
        </p:txBody>
      </p:sp>
      <p:sp>
        <p:nvSpPr>
          <p:cNvPr id="174083" name="Rectangle 5"/>
          <p:cNvSpPr>
            <a:spLocks noChangeArrowheads="1"/>
          </p:cNvSpPr>
          <p:nvPr/>
        </p:nvSpPr>
        <p:spPr bwMode="auto">
          <a:xfrm>
            <a:off x="2803525" y="6040438"/>
            <a:ext cx="1444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b="1" dirty="0"/>
              <a:t>L</a:t>
            </a:r>
            <a:r>
              <a:rPr lang="ru-RU" b="1" dirty="0"/>
              <a:t> - Аланин</a:t>
            </a:r>
            <a:r>
              <a:rPr lang="ru-RU" dirty="0"/>
              <a:t> </a:t>
            </a:r>
          </a:p>
        </p:txBody>
      </p:sp>
      <p:sp>
        <p:nvSpPr>
          <p:cNvPr id="174084" name="Rectangle 6"/>
          <p:cNvSpPr>
            <a:spLocks noChangeArrowheads="1"/>
          </p:cNvSpPr>
          <p:nvPr/>
        </p:nvSpPr>
        <p:spPr bwMode="auto">
          <a:xfrm>
            <a:off x="4651375" y="6040438"/>
            <a:ext cx="1470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b="1" dirty="0"/>
              <a:t>D</a:t>
            </a:r>
            <a:r>
              <a:rPr lang="ru-RU" b="1" dirty="0"/>
              <a:t> - Аланин</a:t>
            </a:r>
            <a:r>
              <a:rPr lang="ru-RU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285720" y="71414"/>
            <a:ext cx="8143932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ru-RU" sz="2400" b="1" i="1" dirty="0" smtClean="0">
                <a:solidFill>
                  <a:srgbClr val="0000FF"/>
                </a:solidFill>
                <a:latin typeface="Constantia" pitchFamily="18" charset="0"/>
              </a:rPr>
              <a:t>пробные тела из плавленого кварца– 40 кг;</a:t>
            </a:r>
          </a:p>
          <a:p>
            <a:pPr marL="457200" indent="-457200"/>
            <a:r>
              <a:rPr lang="ru-RU" sz="2400" b="1" i="1" dirty="0" smtClean="0">
                <a:solidFill>
                  <a:srgbClr val="0000FF"/>
                </a:solidFill>
                <a:latin typeface="Constantia" pitchFamily="18" charset="0"/>
              </a:rPr>
              <a:t>подвес на кварцевых нитях, вакуум </a:t>
            </a:r>
            <a:r>
              <a:rPr lang="en-US" sz="2400" dirty="0" smtClean="0">
                <a:latin typeface="Constantia" pitchFamily="18" charset="0"/>
              </a:rPr>
              <a:t>10</a:t>
            </a:r>
            <a:r>
              <a:rPr lang="ru-RU" sz="2400" baseline="30000" dirty="0" smtClean="0">
                <a:latin typeface="Constantia" pitchFamily="18" charset="0"/>
              </a:rPr>
              <a:t>-8</a:t>
            </a:r>
            <a:r>
              <a:rPr lang="ru-RU" sz="2400" b="1" dirty="0" smtClean="0">
                <a:latin typeface="Constantia" pitchFamily="18" charset="0"/>
                <a:sym typeface="Symbol"/>
              </a:rPr>
              <a:t> </a:t>
            </a:r>
            <a:r>
              <a:rPr lang="ru-RU" sz="1600" b="1" i="1" dirty="0" smtClean="0">
                <a:solidFill>
                  <a:srgbClr val="0000FF"/>
                </a:solidFill>
                <a:latin typeface="Constantia" pitchFamily="18" charset="0"/>
                <a:sym typeface="Symbol"/>
              </a:rPr>
              <a:t>мм рт ст</a:t>
            </a:r>
            <a:r>
              <a:rPr lang="ru-RU" sz="1600" b="1" i="1" dirty="0" smtClean="0">
                <a:solidFill>
                  <a:srgbClr val="0000FF"/>
                </a:solidFill>
                <a:latin typeface="Constantia" pitchFamily="18" charset="0"/>
              </a:rPr>
              <a:t>  </a:t>
            </a:r>
            <a:r>
              <a:rPr lang="ru-RU" sz="2400" b="1" dirty="0" smtClean="0">
                <a:solidFill>
                  <a:srgbClr val="0000FF"/>
                </a:solidFill>
                <a:latin typeface="Constantia" pitchFamily="18" charset="0"/>
                <a:sym typeface="Symbol"/>
              </a:rPr>
              <a:t>      </a:t>
            </a:r>
          </a:p>
          <a:p>
            <a:pPr marL="457200" indent="-457200"/>
            <a:r>
              <a:rPr lang="ru-RU" b="1" dirty="0" smtClean="0">
                <a:solidFill>
                  <a:srgbClr val="C00000"/>
                </a:solidFill>
                <a:latin typeface="Constantia" pitchFamily="18" charset="0"/>
                <a:sym typeface="Symbol"/>
              </a:rPr>
              <a:t>   (</a:t>
            </a:r>
            <a:r>
              <a:rPr lang="en-US" b="1" dirty="0" smtClean="0">
                <a:solidFill>
                  <a:srgbClr val="C00000"/>
                </a:solidFill>
                <a:latin typeface="Constantia" pitchFamily="18" charset="0"/>
                <a:sym typeface="Symbol"/>
              </a:rPr>
              <a:t>“</a:t>
            </a:r>
            <a:r>
              <a:rPr lang="ru-RU" b="1" dirty="0" smtClean="0">
                <a:solidFill>
                  <a:srgbClr val="C00000"/>
                </a:solidFill>
                <a:latin typeface="Constantia" pitchFamily="18" charset="0"/>
                <a:sym typeface="Symbol"/>
              </a:rPr>
              <a:t>добротность</a:t>
            </a:r>
            <a:r>
              <a:rPr lang="en-US" b="1" dirty="0" smtClean="0">
                <a:solidFill>
                  <a:srgbClr val="C00000"/>
                </a:solidFill>
                <a:latin typeface="Constantia" pitchFamily="18" charset="0"/>
                <a:sym typeface="Symbol"/>
              </a:rPr>
              <a:t>”</a:t>
            </a:r>
            <a:r>
              <a:rPr lang="ru-RU" b="1" dirty="0" smtClean="0">
                <a:solidFill>
                  <a:srgbClr val="C00000"/>
                </a:solidFill>
                <a:latin typeface="Constantia" pitchFamily="18" charset="0"/>
                <a:sym typeface="Symbol"/>
              </a:rPr>
              <a:t> !)</a:t>
            </a:r>
          </a:p>
          <a:p>
            <a:pPr marL="457200" indent="-457200"/>
            <a:endParaRPr lang="ru-RU" b="1" i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marL="457200" indent="-457200"/>
            <a:r>
              <a:rPr lang="ru-RU" sz="2400" b="1" i="1" dirty="0" smtClean="0">
                <a:solidFill>
                  <a:srgbClr val="0000FF"/>
                </a:solidFill>
                <a:latin typeface="Constantia" pitchFamily="18" charset="0"/>
              </a:rPr>
              <a:t>2) многослойные диэлектрические зеркала ;</a:t>
            </a:r>
          </a:p>
          <a:p>
            <a:pPr marL="457200" indent="-457200"/>
            <a:r>
              <a:rPr lang="ru-RU" b="1" dirty="0" smtClean="0">
                <a:solidFill>
                  <a:srgbClr val="C00000"/>
                </a:solidFill>
                <a:latin typeface="Constantia" pitchFamily="18" charset="0"/>
              </a:rPr>
              <a:t>(</a:t>
            </a:r>
            <a:r>
              <a:rPr lang="en-US" b="1" i="1" dirty="0" smtClean="0">
                <a:solidFill>
                  <a:srgbClr val="C00000"/>
                </a:solidFill>
                <a:latin typeface="Constantia" pitchFamily="18" charset="0"/>
              </a:rPr>
              <a:t>“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</a:rPr>
              <a:t>просветление оптики</a:t>
            </a:r>
            <a:r>
              <a:rPr lang="en-US" b="1" i="1" dirty="0" smtClean="0">
                <a:solidFill>
                  <a:srgbClr val="C00000"/>
                </a:solidFill>
                <a:latin typeface="Constantia" pitchFamily="18" charset="0"/>
              </a:rPr>
              <a:t>”</a:t>
            </a:r>
            <a:r>
              <a:rPr lang="en-US" b="1" dirty="0" smtClean="0">
                <a:solidFill>
                  <a:srgbClr val="C00000"/>
                </a:solidFill>
                <a:latin typeface="Constantia" pitchFamily="18" charset="0"/>
              </a:rPr>
              <a:t>!)</a:t>
            </a:r>
            <a:endParaRPr lang="ru-RU" b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marL="457200" indent="-457200"/>
            <a:endParaRPr lang="ru-RU" b="1" i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marL="457200" indent="-457200"/>
            <a:r>
              <a:rPr lang="ru-RU" sz="2400" b="1" i="1" dirty="0" smtClean="0">
                <a:solidFill>
                  <a:srgbClr val="0000FF"/>
                </a:solidFill>
                <a:latin typeface="Constantia" pitchFamily="18" charset="0"/>
              </a:rPr>
              <a:t>3) длина плеч интерферометра – 4 км;</a:t>
            </a:r>
          </a:p>
          <a:p>
            <a:pPr marL="457200" indent="-457200"/>
            <a:r>
              <a:rPr lang="en-US" b="1" dirty="0" smtClean="0">
                <a:solidFill>
                  <a:srgbClr val="C00000"/>
                </a:solidFill>
                <a:latin typeface="Constantia" pitchFamily="18" charset="0"/>
              </a:rPr>
              <a:t>(</a:t>
            </a:r>
            <a:r>
              <a:rPr lang="en-US" b="1" i="1" dirty="0" smtClean="0">
                <a:solidFill>
                  <a:srgbClr val="C00000"/>
                </a:solidFill>
                <a:latin typeface="Constantia" pitchFamily="18" charset="0"/>
              </a:rPr>
              <a:t>“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</a:rPr>
              <a:t>дифракционное</a:t>
            </a:r>
            <a:r>
              <a:rPr lang="en-US" b="1" i="1" dirty="0" smtClean="0"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</a:rPr>
              <a:t> уширение</a:t>
            </a:r>
            <a:r>
              <a:rPr lang="en-US" b="1" i="1" dirty="0" smtClean="0">
                <a:solidFill>
                  <a:srgbClr val="C00000"/>
                </a:solidFill>
                <a:latin typeface="Constantia" pitchFamily="18" charset="0"/>
              </a:rPr>
              <a:t>” 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</a:rPr>
              <a:t> пучка </a:t>
            </a:r>
            <a:r>
              <a:rPr lang="en-US" b="1" i="1" dirty="0" smtClean="0"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Constantia" pitchFamily="18" charset="0"/>
                <a:sym typeface="Symbol"/>
              </a:rPr>
              <a:t></a:t>
            </a:r>
            <a:r>
              <a:rPr lang="en-US" b="1" i="1" dirty="0" smtClean="0">
                <a:solidFill>
                  <a:srgbClr val="C00000"/>
                </a:solidFill>
                <a:latin typeface="Constantia" pitchFamily="18" charset="0"/>
                <a:sym typeface="Symbol"/>
              </a:rPr>
              <a:t>  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</a:rPr>
              <a:t>большие зеркала</a:t>
            </a:r>
            <a:r>
              <a:rPr lang="en-US" b="1" dirty="0" smtClean="0">
                <a:solidFill>
                  <a:srgbClr val="C00000"/>
                </a:solidFill>
                <a:latin typeface="Constantia" pitchFamily="18" charset="0"/>
              </a:rPr>
              <a:t>)</a:t>
            </a:r>
            <a:endParaRPr lang="ru-RU" b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marL="457200" indent="-457200"/>
            <a:endParaRPr lang="ru-RU" b="1" i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marL="457200" indent="-457200"/>
            <a:r>
              <a:rPr lang="ru-RU" sz="2400" b="1" i="1" dirty="0" smtClean="0">
                <a:solidFill>
                  <a:srgbClr val="0000FF"/>
                </a:solidFill>
                <a:latin typeface="Constantia" pitchFamily="18" charset="0"/>
              </a:rPr>
              <a:t>4) Интерферометр Фабри-Перо в каждом плече</a:t>
            </a:r>
            <a:endParaRPr lang="en-US" sz="2400" b="1" i="1" dirty="0" smtClean="0">
              <a:solidFill>
                <a:srgbClr val="0000FF"/>
              </a:solidFill>
              <a:latin typeface="Constantia" pitchFamily="18" charset="0"/>
            </a:endParaRPr>
          </a:p>
          <a:p>
            <a:pPr marL="457200" indent="-457200"/>
            <a:r>
              <a:rPr lang="en-US" b="1" dirty="0" smtClean="0">
                <a:solidFill>
                  <a:srgbClr val="C00000"/>
                </a:solidFill>
                <a:latin typeface="Constantia" pitchFamily="18" charset="0"/>
              </a:rPr>
              <a:t>(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</a:rPr>
              <a:t>мощность лазерной «накачаки»  70 Вт   </a:t>
            </a:r>
            <a:r>
              <a:rPr lang="en-US" b="1" i="1" dirty="0" smtClean="0">
                <a:solidFill>
                  <a:srgbClr val="C00000"/>
                </a:solidFill>
                <a:latin typeface="Constantia" pitchFamily="18" charset="0"/>
              </a:rPr>
              <a:t>… 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  <a:sym typeface="Symbol"/>
              </a:rPr>
              <a:t>в резонаторах 200 кВт  </a:t>
            </a:r>
            <a:endParaRPr lang="en-US" b="1" i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marL="457200" indent="-457200"/>
            <a:r>
              <a:rPr lang="en-US" b="1" i="1" dirty="0" smtClean="0">
                <a:solidFill>
                  <a:srgbClr val="C00000"/>
                </a:solidFill>
                <a:latin typeface="Constantia" pitchFamily="18" charset="0"/>
              </a:rPr>
              <a:t>“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</a:rPr>
              <a:t>резонанс</a:t>
            </a:r>
            <a:r>
              <a:rPr lang="en-US" b="1" i="1" dirty="0" smtClean="0">
                <a:solidFill>
                  <a:srgbClr val="C00000"/>
                </a:solidFill>
                <a:latin typeface="Constantia" pitchFamily="18" charset="0"/>
              </a:rPr>
              <a:t>”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</a:rPr>
              <a:t>  </a:t>
            </a:r>
            <a:r>
              <a:rPr lang="en-US" b="1" dirty="0" smtClean="0">
                <a:solidFill>
                  <a:srgbClr val="C00000"/>
                </a:solidFill>
                <a:latin typeface="Constantia" pitchFamily="18" charset="0"/>
              </a:rPr>
              <a:t>!)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  <a:sym typeface="Symbol"/>
              </a:rPr>
              <a:t>  </a:t>
            </a:r>
          </a:p>
          <a:p>
            <a:pPr marL="457200" indent="-457200"/>
            <a:r>
              <a:rPr lang="en-US" sz="4000" b="1" i="1" dirty="0" smtClean="0">
                <a:solidFill>
                  <a:srgbClr val="0000FF"/>
                </a:solidFill>
                <a:latin typeface="Constantia" pitchFamily="18" charset="0"/>
              </a:rPr>
              <a:t>…</a:t>
            </a:r>
            <a:r>
              <a:rPr lang="ru-RU" sz="4000" b="1" i="1" dirty="0" smtClean="0">
                <a:solidFill>
                  <a:srgbClr val="0000FF"/>
                </a:solidFill>
                <a:latin typeface="Constantia" pitchFamily="18" charset="0"/>
              </a:rPr>
              <a:t>            …</a:t>
            </a:r>
          </a:p>
          <a:p>
            <a:pPr marL="457200" indent="-457200"/>
            <a:r>
              <a:rPr lang="ru-RU" sz="4000" b="1" i="1" dirty="0" smtClean="0">
                <a:solidFill>
                  <a:srgbClr val="0000FF"/>
                </a:solidFill>
                <a:latin typeface="Constantia" pitchFamily="18" charset="0"/>
              </a:rPr>
              <a:t> …       …</a:t>
            </a:r>
          </a:p>
          <a:p>
            <a:pPr marL="457200" indent="-457200"/>
            <a:r>
              <a:rPr lang="ru-RU" sz="4000" b="1" i="1" dirty="0" smtClean="0">
                <a:solidFill>
                  <a:srgbClr val="0000FF"/>
                </a:solidFill>
                <a:latin typeface="Constantia" pitchFamily="18" charset="0"/>
              </a:rPr>
              <a:t> …            …</a:t>
            </a:r>
            <a:endParaRPr lang="en-US" sz="4000" b="1" i="1" dirty="0" smtClean="0">
              <a:solidFill>
                <a:srgbClr val="0000FF"/>
              </a:solidFill>
              <a:latin typeface="Constantia" pitchFamily="18" charset="0"/>
            </a:endParaRPr>
          </a:p>
          <a:p>
            <a:pPr marL="457200" indent="-457200" algn="ctr">
              <a:buAutoNum type="arabicParenR"/>
            </a:pPr>
            <a:endParaRPr lang="ru-RU" sz="2400" b="1" i="1" dirty="0" smtClean="0">
              <a:solidFill>
                <a:srgbClr val="0000FF"/>
              </a:solidFill>
              <a:latin typeface="Constantia" pitchFamily="18" charset="0"/>
            </a:endParaRPr>
          </a:p>
          <a:p>
            <a:pPr marL="457200" indent="-457200" algn="ctr"/>
            <a:endParaRPr lang="ru-RU" sz="2400" b="1" i="1" dirty="0" smtClean="0">
              <a:solidFill>
                <a:srgbClr val="0000FF"/>
              </a:solidFill>
              <a:latin typeface="Constantia" pitchFamily="18" charset="0"/>
            </a:endParaRPr>
          </a:p>
          <a:p>
            <a:pPr marL="457200" indent="-457200" algn="ctr">
              <a:buAutoNum type="arabicParenR"/>
            </a:pPr>
            <a:endParaRPr lang="ru-RU" sz="2400" b="1" i="1" dirty="0" smtClean="0">
              <a:solidFill>
                <a:srgbClr val="0000FF"/>
              </a:solidFill>
              <a:latin typeface="Constantia" pitchFamily="18" charset="0"/>
            </a:endParaRPr>
          </a:p>
          <a:p>
            <a:pPr marL="457200" indent="-457200" algn="ctr">
              <a:buAutoNum type="arabicParenR"/>
            </a:pPr>
            <a:endParaRPr lang="ru-RU" sz="2400" b="1" i="1" dirty="0" smtClean="0">
              <a:solidFill>
                <a:srgbClr val="0000FF"/>
              </a:solidFill>
              <a:latin typeface="Constantia" pitchFamily="18" charset="0"/>
            </a:endParaRPr>
          </a:p>
          <a:p>
            <a:pPr marL="457200" indent="-457200" algn="ctr">
              <a:buAutoNum type="arabicParenR"/>
            </a:pPr>
            <a:endParaRPr lang="en-US" sz="2400" b="1" i="1" dirty="0">
              <a:solidFill>
                <a:srgbClr val="0000FF"/>
              </a:solidFill>
              <a:latin typeface="Constantia" pitchFamily="18" charset="0"/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66565" name="Object 5"/>
          <p:cNvGraphicFramePr>
            <a:graphicFrameLocks noChangeAspect="1"/>
          </p:cNvGraphicFramePr>
          <p:nvPr/>
        </p:nvGraphicFramePr>
        <p:xfrm>
          <a:off x="6358032" y="857232"/>
          <a:ext cx="1214364" cy="357166"/>
        </p:xfrm>
        <a:graphic>
          <a:graphicData uri="http://schemas.openxmlformats.org/presentationml/2006/ole">
            <p:oleObj spid="_x0000_s66565" name="Формула" r:id="rId3" imgW="812447" imgH="241195" progId="Equation.3">
              <p:embed/>
            </p:oleObj>
          </a:graphicData>
        </a:graphic>
      </p:graphicFrame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5711" y="4071942"/>
            <a:ext cx="532544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8"/>
          <p:cNvSpPr>
            <a:spLocks/>
          </p:cNvSpPr>
          <p:nvPr/>
        </p:nvSpPr>
        <p:spPr bwMode="auto">
          <a:xfrm>
            <a:off x="7715272" y="571480"/>
            <a:ext cx="785818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4400" b="1" i="1" dirty="0" smtClean="0">
                <a:solidFill>
                  <a:srgbClr val="0070C0"/>
                </a:solidFill>
                <a:latin typeface="Constantia" pitchFamily="18" charset="0"/>
              </a:rPr>
              <a:t>!</a:t>
            </a:r>
            <a:endParaRPr lang="ru-RU" sz="4400" b="1" i="1" dirty="0">
              <a:solidFill>
                <a:srgbClr val="0070C0"/>
              </a:solidFill>
              <a:latin typeface="Constantia" pitchFamily="18" charset="0"/>
            </a:endParaRPr>
          </a:p>
        </p:txBody>
      </p:sp>
      <p:sp>
        <p:nvSpPr>
          <p:cNvPr id="12" name="Rectangle 8"/>
          <p:cNvSpPr>
            <a:spLocks/>
          </p:cNvSpPr>
          <p:nvPr/>
        </p:nvSpPr>
        <p:spPr bwMode="auto">
          <a:xfrm>
            <a:off x="7715272" y="1428736"/>
            <a:ext cx="785818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4400" b="1" i="1" dirty="0" smtClean="0">
                <a:solidFill>
                  <a:srgbClr val="0070C0"/>
                </a:solidFill>
                <a:latin typeface="Constantia" pitchFamily="18" charset="0"/>
              </a:rPr>
              <a:t>!</a:t>
            </a:r>
            <a:endParaRPr lang="ru-RU" sz="4400" b="1" i="1" dirty="0">
              <a:solidFill>
                <a:srgbClr val="0070C0"/>
              </a:solidFill>
              <a:latin typeface="Constantia" pitchFamily="18" charset="0"/>
            </a:endParaRPr>
          </a:p>
        </p:txBody>
      </p:sp>
      <p:sp>
        <p:nvSpPr>
          <p:cNvPr id="13" name="Rectangle 8"/>
          <p:cNvSpPr>
            <a:spLocks/>
          </p:cNvSpPr>
          <p:nvPr/>
        </p:nvSpPr>
        <p:spPr bwMode="auto">
          <a:xfrm>
            <a:off x="7715272" y="2357430"/>
            <a:ext cx="785818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4400" b="1" i="1" dirty="0" smtClean="0">
                <a:solidFill>
                  <a:srgbClr val="0070C0"/>
                </a:solidFill>
                <a:latin typeface="Constantia" pitchFamily="18" charset="0"/>
              </a:rPr>
              <a:t>!</a:t>
            </a:r>
            <a:endParaRPr lang="ru-RU" sz="4400" b="1" i="1" dirty="0">
              <a:solidFill>
                <a:srgbClr val="0070C0"/>
              </a:solidFill>
              <a:latin typeface="Constantia" pitchFamily="18" charset="0"/>
            </a:endParaRPr>
          </a:p>
        </p:txBody>
      </p:sp>
      <p:sp>
        <p:nvSpPr>
          <p:cNvPr id="14" name="Rectangle 8"/>
          <p:cNvSpPr>
            <a:spLocks/>
          </p:cNvSpPr>
          <p:nvPr/>
        </p:nvSpPr>
        <p:spPr bwMode="auto">
          <a:xfrm>
            <a:off x="7786678" y="3357562"/>
            <a:ext cx="785818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4400" b="1" i="1" dirty="0" smtClean="0">
                <a:solidFill>
                  <a:srgbClr val="0070C0"/>
                </a:solidFill>
                <a:latin typeface="Constantia" pitchFamily="18" charset="0"/>
              </a:rPr>
              <a:t>!</a:t>
            </a:r>
            <a:endParaRPr lang="ru-RU" sz="4400" b="1" i="1" dirty="0">
              <a:solidFill>
                <a:srgbClr val="0070C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3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3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3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38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  <p:bldP spid="11" grpId="0" build="p"/>
      <p:bldP spid="12" grpId="0" build="p"/>
      <p:bldP spid="13" grpId="0" build="p"/>
      <p:bldP spid="1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6584" y="285729"/>
            <a:ext cx="7590192" cy="521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85720" y="5857892"/>
            <a:ext cx="885831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latin typeface="Constantia" pitchFamily="18" charset="0"/>
              </a:rPr>
              <a:t>Лекция профессора МГУ В.П. Митрофанова «Гравитационные волны и их детектирование</a:t>
            </a:r>
            <a:r>
              <a:rPr lang="ru-RU" sz="1600" dirty="0" smtClean="0">
                <a:latin typeface="Constantia" pitchFamily="18" charset="0"/>
              </a:rPr>
              <a:t>:</a:t>
            </a:r>
          </a:p>
          <a:p>
            <a:r>
              <a:rPr lang="en-US" dirty="0" smtClean="0">
                <a:latin typeface="Constantia" pitchFamily="18" charset="0"/>
                <a:hlinkClick r:id="rId3"/>
              </a:rPr>
              <a:t>https://yadi.sk/i/wembTkc1009dhQ</a:t>
            </a:r>
            <a:endParaRPr lang="ru-RU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Line 78"/>
          <p:cNvSpPr>
            <a:spLocks noChangeShapeType="1"/>
          </p:cNvSpPr>
          <p:nvPr/>
        </p:nvSpPr>
        <p:spPr bwMode="auto">
          <a:xfrm>
            <a:off x="493713" y="3859236"/>
            <a:ext cx="6477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 dirty="0"/>
          </a:p>
        </p:txBody>
      </p:sp>
      <p:sp>
        <p:nvSpPr>
          <p:cNvPr id="21507" name="Line 79"/>
          <p:cNvSpPr>
            <a:spLocks noChangeShapeType="1"/>
          </p:cNvSpPr>
          <p:nvPr/>
        </p:nvSpPr>
        <p:spPr bwMode="auto">
          <a:xfrm flipH="1">
            <a:off x="1260475" y="3859236"/>
            <a:ext cx="6477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 dirty="0"/>
          </a:p>
        </p:txBody>
      </p:sp>
      <p:sp>
        <p:nvSpPr>
          <p:cNvPr id="21508" name="Rectangle 81"/>
          <p:cNvSpPr>
            <a:spLocks/>
          </p:cNvSpPr>
          <p:nvPr/>
        </p:nvSpPr>
        <p:spPr bwMode="auto">
          <a:xfrm>
            <a:off x="0" y="1711349"/>
            <a:ext cx="5000625" cy="360362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2400" i="1" dirty="0">
                <a:solidFill>
                  <a:srgbClr val="0000FF"/>
                </a:solidFill>
                <a:latin typeface="Constantia" pitchFamily="18" charset="0"/>
              </a:rPr>
              <a:t>Laser Interferometer Space Antenna </a:t>
            </a:r>
            <a:endParaRPr lang="ru-RU" sz="2400" i="1" dirty="0">
              <a:solidFill>
                <a:srgbClr val="0000FF"/>
              </a:solidFill>
              <a:latin typeface="Constantia" pitchFamily="18" charset="0"/>
            </a:endParaRPr>
          </a:p>
        </p:txBody>
      </p:sp>
      <p:sp>
        <p:nvSpPr>
          <p:cNvPr id="21509" name="Rectangle 89"/>
          <p:cNvSpPr>
            <a:spLocks noChangeArrowheads="1"/>
          </p:cNvSpPr>
          <p:nvPr/>
        </p:nvSpPr>
        <p:spPr bwMode="auto">
          <a:xfrm>
            <a:off x="857224" y="474686"/>
            <a:ext cx="281436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Constantia" pitchFamily="18" charset="0"/>
              </a:rPr>
              <a:t>Проект </a:t>
            </a:r>
            <a:r>
              <a:rPr lang="en-US" sz="3200" b="1" i="1" dirty="0" smtClean="0">
                <a:solidFill>
                  <a:srgbClr val="FF0000"/>
                </a:solidFill>
                <a:latin typeface="Constantia" pitchFamily="18" charset="0"/>
              </a:rPr>
              <a:t>LISA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Constantia" pitchFamily="18" charset="0"/>
              </a:rPr>
              <a:t>(запуск  2034 г.)</a:t>
            </a:r>
            <a:endParaRPr lang="ru-RU" sz="2000" b="1" i="1" dirty="0">
              <a:solidFill>
                <a:srgbClr val="FF0000"/>
              </a:solidFill>
              <a:latin typeface="Constantia" pitchFamily="18" charset="0"/>
            </a:endParaRPr>
          </a:p>
        </p:txBody>
      </p:sp>
      <p:sp>
        <p:nvSpPr>
          <p:cNvPr id="21510" name="Oval 91"/>
          <p:cNvSpPr>
            <a:spLocks noChangeArrowheads="1"/>
          </p:cNvSpPr>
          <p:nvPr/>
        </p:nvSpPr>
        <p:spPr bwMode="auto">
          <a:xfrm rot="1962998">
            <a:off x="3492500" y="3638574"/>
            <a:ext cx="338138" cy="517525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pic>
        <p:nvPicPr>
          <p:cNvPr id="21511" name="Picture 9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2252686"/>
            <a:ext cx="6035675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Прямоугольник 9"/>
          <p:cNvSpPr>
            <a:spLocks noChangeArrowheads="1"/>
          </p:cNvSpPr>
          <p:nvPr/>
        </p:nvSpPr>
        <p:spPr bwMode="auto">
          <a:xfrm>
            <a:off x="4429125" y="642961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совместный проект </a:t>
            </a:r>
            <a:r>
              <a:rPr lang="ru-RU" dirty="0">
                <a:hlinkClick r:id="rId3" tooltip="НАСА"/>
              </a:rPr>
              <a:t>НАСА</a:t>
            </a:r>
            <a:r>
              <a:rPr lang="ru-RU" dirty="0"/>
              <a:t> и </a:t>
            </a:r>
            <a:r>
              <a:rPr lang="ru-RU" dirty="0">
                <a:hlinkClick r:id="rId4" tooltip="Европейское космическое агентство"/>
              </a:rPr>
              <a:t>ЕКА</a:t>
            </a:r>
            <a:r>
              <a:rPr lang="ru-RU" dirty="0"/>
              <a:t>, который планируется объединить с LIGO в исследовании гравитационных волн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86380" y="1624022"/>
            <a:ext cx="35861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i="1" dirty="0" smtClean="0">
                <a:solidFill>
                  <a:srgbClr val="C00000"/>
                </a:solidFill>
                <a:latin typeface="Constantia" pitchFamily="18" charset="0"/>
              </a:rPr>
              <a:t>Длина плеч - </a:t>
            </a:r>
            <a:r>
              <a:rPr lang="en-US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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400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Rectangle 81"/>
          <p:cNvSpPr>
            <a:spLocks/>
          </p:cNvSpPr>
          <p:nvPr/>
        </p:nvSpPr>
        <p:spPr bwMode="auto">
          <a:xfrm>
            <a:off x="1928794" y="142852"/>
            <a:ext cx="5000625" cy="360362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sz="2400" b="1" i="1" dirty="0" smtClean="0">
                <a:solidFill>
                  <a:srgbClr val="0000FF"/>
                </a:solidFill>
                <a:latin typeface="Constantia" pitchFamily="18" charset="0"/>
              </a:rPr>
              <a:t>… перспективы … </a:t>
            </a:r>
            <a:endParaRPr lang="ru-RU" sz="2400" b="1" i="1" dirty="0">
              <a:solidFill>
                <a:srgbClr val="0000FF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1700213"/>
            <a:ext cx="4883150" cy="437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6" name="Rectangle 14"/>
          <p:cNvSpPr>
            <a:spLocks noChangeArrowheads="1"/>
          </p:cNvSpPr>
          <p:nvPr/>
        </p:nvSpPr>
        <p:spPr bwMode="auto">
          <a:xfrm>
            <a:off x="357188" y="1000125"/>
            <a:ext cx="5000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b="1" i="1" dirty="0">
                <a:solidFill>
                  <a:srgbClr val="FF0000"/>
                </a:solidFill>
                <a:latin typeface="Times New Roman" pitchFamily="18" charset="0"/>
              </a:rPr>
              <a:t>Молочная кислота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</a:rPr>
              <a:t> СН</a:t>
            </a:r>
            <a:r>
              <a:rPr lang="ru-RU" b="1" i="1" baseline="-25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</a:rPr>
              <a:t> – СНОН – СООН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75107" name="Rectangle 15"/>
          <p:cNvSpPr>
            <a:spLocks noChangeArrowheads="1"/>
          </p:cNvSpPr>
          <p:nvPr/>
        </p:nvSpPr>
        <p:spPr bwMode="auto">
          <a:xfrm>
            <a:off x="2286000" y="142852"/>
            <a:ext cx="407515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 i="1" dirty="0">
                <a:solidFill>
                  <a:srgbClr val="0000FF"/>
                </a:solidFill>
                <a:latin typeface="Constantia" pitchFamily="18" charset="0"/>
              </a:rPr>
              <a:t>Оптические </a:t>
            </a:r>
            <a:r>
              <a:rPr lang="ru-RU" sz="2800" b="1" i="1" dirty="0" smtClean="0">
                <a:solidFill>
                  <a:srgbClr val="0000FF"/>
                </a:solidFill>
                <a:latin typeface="Constantia" pitchFamily="18" charset="0"/>
              </a:rPr>
              <a:t>изомеры</a:t>
            </a:r>
          </a:p>
          <a:p>
            <a:pPr algn="ctr"/>
            <a:r>
              <a:rPr lang="en-US" sz="1400" b="1" i="1" dirty="0" smtClean="0">
                <a:solidFill>
                  <a:srgbClr val="0000FF"/>
                </a:solidFill>
                <a:latin typeface="Constantia" pitchFamily="18" charset="0"/>
              </a:rPr>
              <a:t>(“</a:t>
            </a:r>
            <a:r>
              <a:rPr lang="en-US" sz="1400" b="1" i="1" dirty="0" smtClean="0">
                <a:solidFill>
                  <a:srgbClr val="0000FF"/>
                </a:solidFill>
                <a:latin typeface="Constantia" pitchFamily="18" charset="0"/>
              </a:rPr>
              <a:t>c</a:t>
            </a:r>
            <a:r>
              <a:rPr lang="ru-RU" sz="1400" b="1" i="1" dirty="0" smtClean="0">
                <a:solidFill>
                  <a:srgbClr val="0000FF"/>
                </a:solidFill>
                <a:latin typeface="Constantia" pitchFamily="18" charset="0"/>
              </a:rPr>
              <a:t>треоизомеры</a:t>
            </a:r>
            <a:r>
              <a:rPr lang="en-US" sz="1400" b="1" i="1" dirty="0" smtClean="0">
                <a:solidFill>
                  <a:srgbClr val="0000FF"/>
                </a:solidFill>
                <a:latin typeface="Constantia" pitchFamily="18" charset="0"/>
              </a:rPr>
              <a:t>”,</a:t>
            </a:r>
            <a:r>
              <a:rPr lang="ru-RU" sz="1400" b="1" i="1" dirty="0" smtClean="0">
                <a:solidFill>
                  <a:srgbClr val="0000FF"/>
                </a:solidFill>
                <a:latin typeface="Constantia" pitchFamily="18" charset="0"/>
              </a:rPr>
              <a:t> </a:t>
            </a:r>
            <a:r>
              <a:rPr lang="en-US" sz="1400" b="1" i="1" dirty="0" smtClean="0">
                <a:solidFill>
                  <a:srgbClr val="0000FF"/>
                </a:solidFill>
                <a:latin typeface="Constantia" pitchFamily="18" charset="0"/>
              </a:rPr>
              <a:t>“</a:t>
            </a:r>
            <a:r>
              <a:rPr lang="ru-RU" sz="1400" b="1" i="1" dirty="0" smtClean="0">
                <a:solidFill>
                  <a:srgbClr val="0000FF"/>
                </a:solidFill>
                <a:latin typeface="Constantia" pitchFamily="18" charset="0"/>
              </a:rPr>
              <a:t>энантиомеры</a:t>
            </a:r>
            <a:r>
              <a:rPr lang="en-US" sz="1400" b="1" i="1" dirty="0" smtClean="0">
                <a:solidFill>
                  <a:srgbClr val="0000FF"/>
                </a:solidFill>
                <a:latin typeface="Constantia" pitchFamily="18" charset="0"/>
              </a:rPr>
              <a:t>”)</a:t>
            </a:r>
            <a:endParaRPr lang="ru-RU" sz="1400" b="1" i="1" dirty="0">
              <a:solidFill>
                <a:srgbClr val="0000FF"/>
              </a:solidFill>
              <a:latin typeface="Constantia" pitchFamily="18" charset="0"/>
            </a:endParaRPr>
          </a:p>
        </p:txBody>
      </p:sp>
      <p:sp>
        <p:nvSpPr>
          <p:cNvPr id="175108" name="Rectangle 16"/>
          <p:cNvSpPr>
            <a:spLocks noChangeArrowheads="1"/>
          </p:cNvSpPr>
          <p:nvPr/>
        </p:nvSpPr>
        <p:spPr bwMode="auto">
          <a:xfrm>
            <a:off x="5840413" y="5445125"/>
            <a:ext cx="30083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 dirty="0">
                <a:solidFill>
                  <a:srgbClr val="FF0000"/>
                </a:solidFill>
                <a:latin typeface="Constantia" pitchFamily="18" charset="0"/>
              </a:rPr>
              <a:t>Проекционные</a:t>
            </a:r>
          </a:p>
          <a:p>
            <a:pPr algn="ctr"/>
            <a:r>
              <a:rPr lang="ru-RU" i="1" dirty="0">
                <a:solidFill>
                  <a:srgbClr val="FF0000"/>
                </a:solidFill>
                <a:latin typeface="Constantia" pitchFamily="18" charset="0"/>
              </a:rPr>
              <a:t>Формулы Фишера - Хеуорса</a:t>
            </a:r>
          </a:p>
        </p:txBody>
      </p:sp>
      <p:sp>
        <p:nvSpPr>
          <p:cNvPr id="175109" name="Rectangle 17"/>
          <p:cNvSpPr>
            <a:spLocks noChangeArrowheads="1"/>
          </p:cNvSpPr>
          <p:nvPr/>
        </p:nvSpPr>
        <p:spPr bwMode="auto">
          <a:xfrm>
            <a:off x="1042988" y="3716338"/>
            <a:ext cx="1568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400" b="1" dirty="0"/>
              <a:t>L</a:t>
            </a:r>
            <a:r>
              <a:rPr lang="ru-RU" sz="2400" b="1" dirty="0"/>
              <a:t>-форма</a:t>
            </a:r>
            <a:r>
              <a:rPr lang="ru-RU" dirty="0"/>
              <a:t> </a:t>
            </a:r>
          </a:p>
        </p:txBody>
      </p:sp>
      <p:sp>
        <p:nvSpPr>
          <p:cNvPr id="175110" name="Rectangle 18"/>
          <p:cNvSpPr>
            <a:spLocks noChangeArrowheads="1"/>
          </p:cNvSpPr>
          <p:nvPr/>
        </p:nvSpPr>
        <p:spPr bwMode="auto">
          <a:xfrm>
            <a:off x="6372225" y="3716338"/>
            <a:ext cx="1603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400" b="1" dirty="0"/>
              <a:t>D</a:t>
            </a:r>
            <a:r>
              <a:rPr lang="ru-RU" sz="2400" b="1" dirty="0"/>
              <a:t>-форма</a:t>
            </a:r>
            <a:r>
              <a:rPr lang="ru-RU" dirty="0"/>
              <a:t> </a:t>
            </a:r>
          </a:p>
        </p:txBody>
      </p:sp>
      <p:sp>
        <p:nvSpPr>
          <p:cNvPr id="175111" name="Прямоугольник 7"/>
          <p:cNvSpPr>
            <a:spLocks noChangeArrowheads="1"/>
          </p:cNvSpPr>
          <p:nvPr/>
        </p:nvSpPr>
        <p:spPr bwMode="auto">
          <a:xfrm>
            <a:off x="285750" y="6143625"/>
            <a:ext cx="5000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latin typeface="Constantia" pitchFamily="18" charset="0"/>
              </a:rPr>
              <a:t>Отделяют  из рацемата либо в хим. реакциях с участием  асимметричного катализатора, либо микробиологически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011" name="Group 75"/>
          <p:cNvGraphicFramePr>
            <a:graphicFrameLocks noGrp="1"/>
          </p:cNvGraphicFramePr>
          <p:nvPr/>
        </p:nvGraphicFramePr>
        <p:xfrm>
          <a:off x="1116013" y="1952625"/>
          <a:ext cx="6985000" cy="4235451"/>
        </p:xfrm>
        <a:graphic>
          <a:graphicData uri="http://schemas.openxmlformats.org/drawingml/2006/table">
            <a:tbl>
              <a:tblPr/>
              <a:tblGrid>
                <a:gridCol w="5265737"/>
                <a:gridCol w="1719263"/>
              </a:tblGrid>
              <a:tr h="13684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Вещество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Удельное вращение [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Symbol" pitchFamily="18" charset="2"/>
                        </a:rPr>
                        <a:t>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]</a:t>
                      </a:r>
                      <a:r>
                        <a:rPr kumimoji="0" lang="ru-RU" sz="24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  <a:sym typeface="Symbol" pitchFamily="18" charset="2"/>
                        </a:rPr>
                        <a:t>Ð</a:t>
                      </a:r>
                      <a:endParaRPr kumimoji="0" lang="ru-RU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7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Молочная кислота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3,82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5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Сахар тростниковый С</a:t>
                      </a:r>
                      <a:r>
                        <a:rPr kumimoji="0" lang="ru-RU" sz="2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kumimoji="0" lang="ru-RU" sz="2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kumimoji="0" lang="ru-RU" sz="2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+66,4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7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Сахар виноградный С</a:t>
                      </a:r>
                      <a:r>
                        <a:rPr kumimoji="0" lang="ru-RU" sz="2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kumimoji="0" lang="ru-RU" sz="2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kumimoji="0" lang="ru-RU" sz="2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+52,6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5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Сахар фруктовый С</a:t>
                      </a:r>
                      <a:r>
                        <a:rPr kumimoji="0" lang="ru-RU" sz="2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kumimoji="0" lang="ru-RU" sz="2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kumimoji="0" lang="ru-RU" sz="2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-91,9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6149" name="Rectangle 76"/>
          <p:cNvSpPr>
            <a:spLocks noChangeArrowheads="1"/>
          </p:cNvSpPr>
          <p:nvPr/>
        </p:nvSpPr>
        <p:spPr bwMode="auto">
          <a:xfrm>
            <a:off x="763588" y="571500"/>
            <a:ext cx="21732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i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 = </a:t>
            </a:r>
            <a:r>
              <a:rPr lang="en-US" sz="3600" b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[</a:t>
            </a:r>
            <a:r>
              <a:rPr lang="en-US" sz="3600" b="1" i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</a:t>
            </a:r>
            <a:r>
              <a:rPr lang="en-US" sz="3600" b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]</a:t>
            </a:r>
            <a:r>
              <a:rPr lang="en-US" sz="3600" b="1" i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C</a:t>
            </a:r>
            <a:r>
              <a:rPr lang="en-US" sz="3600" b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</a:t>
            </a:r>
            <a:r>
              <a:rPr lang="en-US" sz="3600" b="1" i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l</a:t>
            </a:r>
            <a:endParaRPr lang="en-US" sz="3600" b="1" dirty="0">
              <a:solidFill>
                <a:srgbClr val="0000FF"/>
              </a:solidFill>
              <a:latin typeface="Constantia" pitchFamily="18" charset="0"/>
              <a:sym typeface="Symbol" pitchFamily="18" charset="2"/>
            </a:endParaRPr>
          </a:p>
        </p:txBody>
      </p:sp>
      <p:sp>
        <p:nvSpPr>
          <p:cNvPr id="176150" name="Rectangle 77"/>
          <p:cNvSpPr>
            <a:spLocks noChangeArrowheads="1"/>
          </p:cNvSpPr>
          <p:nvPr/>
        </p:nvSpPr>
        <p:spPr bwMode="auto">
          <a:xfrm>
            <a:off x="3214688" y="571500"/>
            <a:ext cx="5572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i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Закон Био</a:t>
            </a:r>
            <a:r>
              <a:rPr lang="en-US" sz="3600" b="1" i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 (1815)</a:t>
            </a:r>
            <a:r>
              <a:rPr lang="ru-RU" sz="3600" b="1" i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	</a:t>
            </a:r>
            <a:r>
              <a:rPr lang="en-US" sz="1400" i="1" dirty="0">
                <a:latin typeface="Constantia" pitchFamily="18" charset="0"/>
              </a:rPr>
              <a:t> </a:t>
            </a:r>
            <a:r>
              <a:rPr lang="ru-RU" sz="1400" i="1" dirty="0">
                <a:latin typeface="Constantia" pitchFamily="18" charset="0"/>
              </a:rPr>
              <a:t>(</a:t>
            </a:r>
            <a:r>
              <a:rPr lang="en-US" sz="1400" i="1" dirty="0">
                <a:latin typeface="Constantia" pitchFamily="18" charset="0"/>
              </a:rPr>
              <a:t>Jean-Baptiste Biot</a:t>
            </a:r>
            <a:r>
              <a:rPr lang="ru-RU" sz="1400" i="1" dirty="0">
                <a:latin typeface="Constantia" pitchFamily="18" charset="0"/>
              </a:rPr>
              <a:t>)</a:t>
            </a:r>
            <a:endParaRPr lang="en-US" sz="1400" b="1" dirty="0">
              <a:solidFill>
                <a:srgbClr val="0000FF"/>
              </a:solidFill>
              <a:latin typeface="Constantia" pitchFamily="18" charset="0"/>
              <a:sym typeface="Symbol" pitchFamily="18" charset="2"/>
            </a:endParaRPr>
          </a:p>
        </p:txBody>
      </p:sp>
      <p:sp>
        <p:nvSpPr>
          <p:cNvPr id="176151" name="Rectangle 78"/>
          <p:cNvSpPr>
            <a:spLocks noChangeArrowheads="1"/>
          </p:cNvSpPr>
          <p:nvPr/>
        </p:nvSpPr>
        <p:spPr bwMode="auto">
          <a:xfrm>
            <a:off x="1763713" y="1219200"/>
            <a:ext cx="6337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nstantia" pitchFamily="18" charset="0"/>
                <a:sym typeface="Symbol" pitchFamily="18" charset="2"/>
              </a:rPr>
              <a:t>[</a:t>
            </a:r>
            <a:r>
              <a:rPr lang="en-US" sz="3600" b="1" i="1" dirty="0">
                <a:solidFill>
                  <a:srgbClr val="FF0000"/>
                </a:solidFill>
                <a:latin typeface="Constantia" pitchFamily="18" charset="0"/>
                <a:sym typeface="Symbol" pitchFamily="18" charset="2"/>
              </a:rPr>
              <a:t></a:t>
            </a:r>
            <a:r>
              <a:rPr lang="en-US" sz="3600" b="1" dirty="0">
                <a:solidFill>
                  <a:srgbClr val="FF0000"/>
                </a:solidFill>
                <a:latin typeface="Constantia" pitchFamily="18" charset="0"/>
                <a:sym typeface="Symbol" pitchFamily="18" charset="2"/>
              </a:rPr>
              <a:t>]</a:t>
            </a:r>
            <a:r>
              <a:rPr lang="ru-RU" sz="3600" b="1" dirty="0">
                <a:solidFill>
                  <a:srgbClr val="FF0000"/>
                </a:solidFill>
                <a:latin typeface="Constantia" pitchFamily="18" charset="0"/>
                <a:sym typeface="Symbol" pitchFamily="18" charset="2"/>
              </a:rPr>
              <a:t> – </a:t>
            </a:r>
            <a:r>
              <a:rPr lang="ru-RU" sz="2400" b="1" dirty="0">
                <a:solidFill>
                  <a:srgbClr val="FF0000"/>
                </a:solidFill>
                <a:latin typeface="Constantia" pitchFamily="18" charset="0"/>
                <a:sym typeface="Symbol" pitchFamily="18" charset="2"/>
              </a:rPr>
              <a:t>удельная оптическая активность</a:t>
            </a:r>
            <a:endParaRPr lang="en-US" sz="2400" b="1" dirty="0">
              <a:solidFill>
                <a:srgbClr val="FF0000"/>
              </a:solidFill>
              <a:latin typeface="Constantia" pitchFamily="18" charset="0"/>
              <a:sym typeface="Symbol" pitchFamily="18" charset="2"/>
            </a:endParaRPr>
          </a:p>
        </p:txBody>
      </p:sp>
      <p:sp>
        <p:nvSpPr>
          <p:cNvPr id="176152" name="Прямоугольник 5"/>
          <p:cNvSpPr>
            <a:spLocks noChangeArrowheads="1"/>
          </p:cNvSpPr>
          <p:nvPr/>
        </p:nvSpPr>
        <p:spPr bwMode="auto">
          <a:xfrm>
            <a:off x="4537075" y="1111250"/>
            <a:ext cx="4286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/>
              <a:t>«Annales de Chimie et de Physique»</a:t>
            </a:r>
            <a:r>
              <a:rPr lang="ru-RU" sz="1600" dirty="0"/>
              <a:t> </a:t>
            </a:r>
            <a:r>
              <a:rPr lang="fr-FR" sz="1600"/>
              <a:t>(1860)</a:t>
            </a:r>
            <a:endParaRPr lang="ru-RU" sz="1600" dirty="0"/>
          </a:p>
        </p:txBody>
      </p:sp>
      <p:sp>
        <p:nvSpPr>
          <p:cNvPr id="176153" name="Прямоугольник 6"/>
          <p:cNvSpPr>
            <a:spLocks noChangeArrowheads="1"/>
          </p:cNvSpPr>
          <p:nvPr/>
        </p:nvSpPr>
        <p:spPr bwMode="auto">
          <a:xfrm>
            <a:off x="642938" y="6357938"/>
            <a:ext cx="8286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/>
              <a:t>«Traité de physique expérimentale et mathématique» (4 т., Париж, 1816)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1000125"/>
            <a:ext cx="7848600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4" name="Text Box 75"/>
          <p:cNvSpPr txBox="1">
            <a:spLocks noChangeArrowheads="1"/>
          </p:cNvSpPr>
          <p:nvPr/>
        </p:nvSpPr>
        <p:spPr bwMode="auto">
          <a:xfrm>
            <a:off x="1187450" y="4348163"/>
            <a:ext cx="2305050" cy="1152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5000"/>
              </a:lnSpc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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</a:rPr>
              <a:t> - глюкоза </a:t>
            </a:r>
            <a:r>
              <a:rPr lang="ru-RU" sz="2400" dirty="0"/>
              <a:t>[</a:t>
            </a:r>
            <a:r>
              <a:rPr lang="en-US" sz="2400" i="1" dirty="0">
                <a:sym typeface="Symbol" pitchFamily="18" charset="2"/>
              </a:rPr>
              <a:t></a:t>
            </a:r>
            <a:r>
              <a:rPr lang="ru-RU" sz="2400" dirty="0"/>
              <a:t>]</a:t>
            </a:r>
            <a:r>
              <a:rPr lang="ru-RU" sz="2400" i="1" baseline="30000" dirty="0">
                <a:sym typeface="Symbol" pitchFamily="18" charset="2"/>
              </a:rPr>
              <a:t>Ð</a:t>
            </a:r>
            <a:r>
              <a:rPr lang="ru-RU" sz="2400" dirty="0">
                <a:sym typeface="Symbol" pitchFamily="18" charset="2"/>
              </a:rPr>
              <a:t> = +112°</a:t>
            </a:r>
            <a:r>
              <a:rPr lang="ru-RU" dirty="0">
                <a:sym typeface="Symbol" pitchFamily="18" charset="2"/>
              </a:rPr>
              <a:t> </a:t>
            </a:r>
          </a:p>
        </p:txBody>
      </p:sp>
      <p:sp>
        <p:nvSpPr>
          <p:cNvPr id="177155" name="Text Box 76"/>
          <p:cNvSpPr txBox="1">
            <a:spLocks noChangeArrowheads="1"/>
          </p:cNvSpPr>
          <p:nvPr/>
        </p:nvSpPr>
        <p:spPr bwMode="auto">
          <a:xfrm>
            <a:off x="5364163" y="4348163"/>
            <a:ext cx="2305050" cy="1152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5000"/>
              </a:lnSpc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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</a:rPr>
              <a:t> - глюкоза </a:t>
            </a:r>
            <a:r>
              <a:rPr lang="ru-RU" sz="2400" dirty="0"/>
              <a:t>[</a:t>
            </a:r>
            <a:r>
              <a:rPr lang="en-US" sz="2400" i="1" dirty="0">
                <a:sym typeface="Symbol" pitchFamily="18" charset="2"/>
              </a:rPr>
              <a:t></a:t>
            </a:r>
            <a:r>
              <a:rPr lang="ru-RU" sz="2400" dirty="0"/>
              <a:t>]</a:t>
            </a:r>
            <a:r>
              <a:rPr lang="ru-RU" sz="2400" i="1" baseline="30000" dirty="0">
                <a:sym typeface="Symbol" pitchFamily="18" charset="2"/>
              </a:rPr>
              <a:t>Ð</a:t>
            </a:r>
            <a:r>
              <a:rPr lang="ru-RU" sz="2400" dirty="0">
                <a:sym typeface="Symbol" pitchFamily="18" charset="2"/>
              </a:rPr>
              <a:t> = +18,7°</a:t>
            </a:r>
            <a:r>
              <a:rPr lang="ru-RU" dirty="0">
                <a:sym typeface="Symbol" pitchFamily="18" charset="2"/>
              </a:rPr>
              <a:t> </a:t>
            </a:r>
          </a:p>
        </p:txBody>
      </p:sp>
      <p:sp>
        <p:nvSpPr>
          <p:cNvPr id="177156" name="Rectangle 77"/>
          <p:cNvSpPr>
            <a:spLocks noChangeArrowheads="1"/>
          </p:cNvSpPr>
          <p:nvPr/>
        </p:nvSpPr>
        <p:spPr bwMode="auto">
          <a:xfrm>
            <a:off x="2051050" y="5716588"/>
            <a:ext cx="4600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b="1" i="1" dirty="0">
                <a:solidFill>
                  <a:srgbClr val="0000FF"/>
                </a:solidFill>
                <a:latin typeface="Constantia" pitchFamily="18" charset="0"/>
              </a:rPr>
              <a:t>Удельное вращение</a:t>
            </a:r>
          </a:p>
        </p:txBody>
      </p:sp>
      <p:sp>
        <p:nvSpPr>
          <p:cNvPr id="177157" name="AutoShape 78"/>
          <p:cNvSpPr>
            <a:spLocks noChangeArrowheads="1"/>
          </p:cNvSpPr>
          <p:nvPr/>
        </p:nvSpPr>
        <p:spPr bwMode="auto">
          <a:xfrm rot="-9043004">
            <a:off x="3205163" y="5356225"/>
            <a:ext cx="719137" cy="358775"/>
          </a:xfrm>
          <a:custGeom>
            <a:avLst/>
            <a:gdLst>
              <a:gd name="T0" fmla="*/ 539353 w 21600"/>
              <a:gd name="T1" fmla="*/ 0 h 21600"/>
              <a:gd name="T2" fmla="*/ 0 w 21600"/>
              <a:gd name="T3" fmla="*/ 179388 h 21600"/>
              <a:gd name="T4" fmla="*/ 539353 w 21600"/>
              <a:gd name="T5" fmla="*/ 358775 h 21600"/>
              <a:gd name="T6" fmla="*/ 719137 w 21600"/>
              <a:gd name="T7" fmla="*/ 1793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77158" name="AutoShape 79"/>
          <p:cNvSpPr>
            <a:spLocks noChangeArrowheads="1"/>
          </p:cNvSpPr>
          <p:nvPr/>
        </p:nvSpPr>
        <p:spPr bwMode="auto">
          <a:xfrm rot="9043004" flipH="1">
            <a:off x="4789488" y="5356225"/>
            <a:ext cx="719137" cy="358775"/>
          </a:xfrm>
          <a:custGeom>
            <a:avLst/>
            <a:gdLst>
              <a:gd name="T0" fmla="*/ 539353 w 21600"/>
              <a:gd name="T1" fmla="*/ 0 h 21600"/>
              <a:gd name="T2" fmla="*/ 0 w 21600"/>
              <a:gd name="T3" fmla="*/ 179388 h 21600"/>
              <a:gd name="T4" fmla="*/ 539353 w 21600"/>
              <a:gd name="T5" fmla="*/ 358775 h 21600"/>
              <a:gd name="T6" fmla="*/ 719137 w 21600"/>
              <a:gd name="T7" fmla="*/ 1793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77159" name="Rectangle 15"/>
          <p:cNvSpPr>
            <a:spLocks noChangeArrowheads="1"/>
          </p:cNvSpPr>
          <p:nvPr/>
        </p:nvSpPr>
        <p:spPr bwMode="auto">
          <a:xfrm>
            <a:off x="500063" y="214313"/>
            <a:ext cx="82819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Constantia" pitchFamily="18" charset="0"/>
              </a:rPr>
              <a:t>Оптические антиподы и оптические изомеры </a:t>
            </a:r>
            <a:r>
              <a:rPr lang="ru-RU" sz="2400" b="1" dirty="0">
                <a:solidFill>
                  <a:srgbClr val="C00000"/>
                </a:solidFill>
                <a:latin typeface="Constantia" pitchFamily="18" charset="0"/>
              </a:rPr>
              <a:t>:</a:t>
            </a:r>
            <a:endParaRPr lang="ru-RU" sz="2400" b="1" i="1" dirty="0">
              <a:solidFill>
                <a:srgbClr val="C00000"/>
              </a:solidFill>
              <a:latin typeface="Constantia" pitchFamily="18" charset="0"/>
            </a:endParaRPr>
          </a:p>
          <a:p>
            <a:pPr algn="ctr"/>
            <a:r>
              <a:rPr lang="ru-RU" sz="1600" b="1" i="1" dirty="0">
                <a:solidFill>
                  <a:srgbClr val="0000FF"/>
                </a:solidFill>
                <a:latin typeface="Constantia" pitchFamily="18" charset="0"/>
              </a:rPr>
              <a:t>(зеркальность структуры и  зеркальная  симметрия на молекулярном уровне)</a:t>
            </a:r>
            <a:endParaRPr lang="ru-RU" sz="2400" b="1" dirty="0">
              <a:solidFill>
                <a:srgbClr val="0000FF"/>
              </a:solidFill>
              <a:latin typeface="Constantia" pitchFamily="18" charset="0"/>
            </a:endParaRPr>
          </a:p>
        </p:txBody>
      </p:sp>
      <p:sp>
        <p:nvSpPr>
          <p:cNvPr id="177160" name="Прямоугольник 11"/>
          <p:cNvSpPr>
            <a:spLocks noChangeArrowheads="1"/>
          </p:cNvSpPr>
          <p:nvPr/>
        </p:nvSpPr>
        <p:spPr bwMode="auto">
          <a:xfrm>
            <a:off x="5643563" y="5553075"/>
            <a:ext cx="33686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/>
              <a:t>*) </a:t>
            </a:r>
            <a:r>
              <a:rPr lang="ru-RU" sz="1200" i="1" dirty="0">
                <a:sym typeface="Symbol" pitchFamily="18" charset="2"/>
              </a:rPr>
              <a:t>Ð</a:t>
            </a:r>
            <a:r>
              <a:rPr lang="ru-RU" sz="1200" i="1" baseline="30000" dirty="0">
                <a:sym typeface="Symbol" pitchFamily="18" charset="2"/>
              </a:rPr>
              <a:t> </a:t>
            </a:r>
            <a:r>
              <a:rPr lang="ru-RU" sz="1200" dirty="0"/>
              <a:t> - для желтой линии натрия – </a:t>
            </a:r>
            <a:r>
              <a:rPr lang="ru-RU" sz="1200" i="1" dirty="0">
                <a:sym typeface="Symbol" pitchFamily="18" charset="2"/>
              </a:rPr>
              <a:t> </a:t>
            </a:r>
            <a:r>
              <a:rPr lang="ru-RU" sz="1200" i="1" dirty="0">
                <a:latin typeface="Constantia" pitchFamily="18" charset="0"/>
                <a:sym typeface="Symbol" pitchFamily="18" charset="2"/>
              </a:rPr>
              <a:t>= </a:t>
            </a:r>
            <a:r>
              <a:rPr lang="ru-RU" sz="1200" dirty="0">
                <a:latin typeface="Constantia" pitchFamily="18" charset="0"/>
              </a:rPr>
              <a:t>578 </a:t>
            </a:r>
            <a:r>
              <a:rPr lang="ru-RU" sz="1200" i="1" dirty="0">
                <a:latin typeface="Constantia" pitchFamily="18" charset="0"/>
              </a:rPr>
              <a:t>нм</a:t>
            </a:r>
          </a:p>
        </p:txBody>
      </p:sp>
      <p:sp>
        <p:nvSpPr>
          <p:cNvPr id="177161" name="Прямоугольник 9"/>
          <p:cNvSpPr>
            <a:spLocks noChangeArrowheads="1"/>
          </p:cNvSpPr>
          <p:nvPr/>
        </p:nvSpPr>
        <p:spPr bwMode="auto">
          <a:xfrm>
            <a:off x="357188" y="6429375"/>
            <a:ext cx="65357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hlinkClick r:id="rId3"/>
              </a:rPr>
              <a:t>(</a:t>
            </a:r>
            <a:r>
              <a:rPr lang="en-US" sz="1400" dirty="0">
                <a:hlinkClick r:id="rId3"/>
              </a:rPr>
              <a:t>https://elementy.ru/nauchno-populyarnaya_biblioteka/431004/Levoe_ili_pravoe)</a:t>
            </a:r>
            <a:endParaRPr lang="ru-RU" sz="1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84473" y="3190833"/>
            <a:ext cx="619210" cy="404896"/>
          </a:xfrm>
          <a:prstGeom prst="roundRect">
            <a:avLst/>
          </a:prstGeom>
          <a:solidFill>
            <a:srgbClr val="00B0F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977292" y="2000240"/>
            <a:ext cx="619210" cy="420556"/>
          </a:xfrm>
          <a:prstGeom prst="roundRect">
            <a:avLst/>
          </a:prstGeom>
          <a:solidFill>
            <a:srgbClr val="00B0F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286248" y="2428868"/>
            <a:ext cx="285752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191485" y="2428868"/>
            <a:ext cx="285752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928926" y="3857628"/>
            <a:ext cx="619210" cy="404896"/>
          </a:xfrm>
          <a:prstGeom prst="roundRect">
            <a:avLst/>
          </a:prstGeom>
          <a:solidFill>
            <a:srgbClr val="FFC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818382" y="3857628"/>
            <a:ext cx="619210" cy="404896"/>
          </a:xfrm>
          <a:prstGeom prst="roundRect">
            <a:avLst/>
          </a:prstGeom>
          <a:solidFill>
            <a:srgbClr val="FFC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2"/>
          <p:cNvGrpSpPr>
            <a:grpSpLocks/>
          </p:cNvGrpSpPr>
          <p:nvPr/>
        </p:nvGrpSpPr>
        <p:grpSpPr bwMode="auto">
          <a:xfrm>
            <a:off x="500063" y="3506788"/>
            <a:ext cx="8358187" cy="1498600"/>
            <a:chOff x="500034" y="3506369"/>
            <a:chExt cx="8072494" cy="1498785"/>
          </a:xfrm>
        </p:grpSpPr>
        <p:sp>
          <p:nvSpPr>
            <p:cNvPr id="178198" name="Rectangle 2"/>
            <p:cNvSpPr>
              <a:spLocks noChangeArrowheads="1"/>
            </p:cNvSpPr>
            <p:nvPr/>
          </p:nvSpPr>
          <p:spPr bwMode="auto">
            <a:xfrm>
              <a:off x="500034" y="3506369"/>
              <a:ext cx="799147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3600" b="1" i="1" dirty="0">
                  <a:solidFill>
                    <a:srgbClr val="0000FF"/>
                  </a:solidFill>
                  <a:latin typeface="Constantia" pitchFamily="18" charset="0"/>
                </a:rPr>
                <a:t>“</a:t>
              </a:r>
              <a:r>
                <a:rPr lang="ru-RU" sz="3600" b="1" i="1" dirty="0">
                  <a:solidFill>
                    <a:srgbClr val="0000FF"/>
                  </a:solidFill>
                  <a:latin typeface="Constantia" pitchFamily="18" charset="0"/>
                </a:rPr>
                <a:t>Стереохимия</a:t>
              </a:r>
              <a:r>
                <a:rPr lang="en-US" sz="3600" b="1" i="1" dirty="0">
                  <a:solidFill>
                    <a:srgbClr val="0000FF"/>
                  </a:solidFill>
                  <a:latin typeface="Constantia" pitchFamily="18" charset="0"/>
                </a:rPr>
                <a:t>”</a:t>
              </a:r>
              <a:endParaRPr lang="ru-RU" sz="3600" b="1" i="1" dirty="0">
                <a:solidFill>
                  <a:srgbClr val="0000FF"/>
                </a:solidFill>
                <a:latin typeface="Constantia" pitchFamily="18" charset="0"/>
              </a:endParaRPr>
            </a:p>
          </p:txBody>
        </p:sp>
        <p:sp>
          <p:nvSpPr>
            <p:cNvPr id="178199" name="Прямоугольник 12"/>
            <p:cNvSpPr>
              <a:spLocks noChangeArrowheads="1"/>
            </p:cNvSpPr>
            <p:nvPr/>
          </p:nvSpPr>
          <p:spPr bwMode="auto">
            <a:xfrm>
              <a:off x="571472" y="4143380"/>
              <a:ext cx="8001056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 dirty="0"/>
                <a:t>Стереохимия</a:t>
              </a:r>
              <a:r>
                <a:rPr lang="ru-RU" dirty="0"/>
                <a:t>, </a:t>
              </a:r>
              <a:r>
                <a:rPr lang="ru-RU" b="1" dirty="0"/>
                <a:t>структурная химия</a:t>
              </a:r>
              <a:r>
                <a:rPr lang="ru-RU" dirty="0"/>
                <a:t> </a:t>
              </a:r>
              <a:r>
                <a:rPr lang="ru-RU" dirty="0">
                  <a:latin typeface="Constantia" pitchFamily="18" charset="0"/>
                </a:rPr>
                <a:t>— </a:t>
              </a:r>
              <a:r>
                <a:rPr lang="ru-RU" sz="1600" dirty="0">
                  <a:latin typeface="Constantia" pitchFamily="18" charset="0"/>
                </a:rPr>
                <a:t>раздел химии  о  пространственном строении  молекул  и  влиянии  этого строения  на химические  свойства  (статическая стереохимия) и на направление  и  скорость реакций (динамическая стереохимия). </a:t>
              </a:r>
            </a:p>
          </p:txBody>
        </p:sp>
      </p:grp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42875" y="1285875"/>
            <a:ext cx="885825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 dirty="0">
                <a:latin typeface="Constantia" pitchFamily="18" charset="0"/>
              </a:rPr>
              <a:t>Живая  природа  отдаёт предпочтение  </a:t>
            </a:r>
            <a:r>
              <a:rPr lang="en-US" b="1" dirty="0">
                <a:latin typeface="Constantia" pitchFamily="18" charset="0"/>
              </a:rPr>
              <a:t>“</a:t>
            </a:r>
            <a:r>
              <a:rPr lang="en-US" b="1" i="1" dirty="0">
                <a:latin typeface="Constantia" pitchFamily="18" charset="0"/>
              </a:rPr>
              <a:t>L”</a:t>
            </a:r>
            <a:r>
              <a:rPr lang="ru-RU" b="1" i="1" dirty="0">
                <a:latin typeface="Constantia" pitchFamily="18" charset="0"/>
              </a:rPr>
              <a:t>-</a:t>
            </a:r>
            <a:r>
              <a:rPr lang="ru-RU" b="1" dirty="0">
                <a:latin typeface="Constantia" pitchFamily="18" charset="0"/>
              </a:rPr>
              <a:t>аминокислотам  и  </a:t>
            </a:r>
            <a:r>
              <a:rPr lang="en-US" b="1" dirty="0">
                <a:latin typeface="Constantia" pitchFamily="18" charset="0"/>
              </a:rPr>
              <a:t>“</a:t>
            </a:r>
            <a:r>
              <a:rPr lang="en-US" b="1" i="1" dirty="0">
                <a:latin typeface="Constantia" pitchFamily="18" charset="0"/>
              </a:rPr>
              <a:t>D”</a:t>
            </a:r>
            <a:r>
              <a:rPr lang="en-US" b="1" dirty="0">
                <a:latin typeface="Constantia" pitchFamily="18" charset="0"/>
              </a:rPr>
              <a:t>-</a:t>
            </a:r>
            <a:r>
              <a:rPr lang="ru-RU" b="1" dirty="0">
                <a:latin typeface="Constantia" pitchFamily="18" charset="0"/>
              </a:rPr>
              <a:t>сахарам. </a:t>
            </a:r>
          </a:p>
          <a:p>
            <a:pPr algn="just"/>
            <a:r>
              <a:rPr lang="ru-RU" b="1" dirty="0">
                <a:latin typeface="Constantia" pitchFamily="18" charset="0"/>
              </a:rPr>
              <a:t>19  из  20  жизненно  важных  аминокислот  оптически  активны!  </a:t>
            </a:r>
          </a:p>
          <a:p>
            <a:pPr algn="ctr"/>
            <a:r>
              <a:rPr lang="ru-RU" sz="1600" b="1" i="1" dirty="0">
                <a:latin typeface="Constantia" pitchFamily="18" charset="0"/>
              </a:rPr>
              <a:t>Белки  строятся  в  основном  из «левых»  (</a:t>
            </a:r>
            <a:r>
              <a:rPr lang="en-US" sz="1600" b="1" i="1" dirty="0">
                <a:latin typeface="Constantia" pitchFamily="18" charset="0"/>
              </a:rPr>
              <a:t>“L”) </a:t>
            </a:r>
            <a:r>
              <a:rPr lang="ru-RU" sz="1600" b="1" i="1" dirty="0">
                <a:latin typeface="Constantia" pitchFamily="18" charset="0"/>
              </a:rPr>
              <a:t> оптических  изомеров </a:t>
            </a:r>
            <a:r>
              <a:rPr lang="en-US" sz="1600" b="1" i="1" dirty="0">
                <a:latin typeface="Constantia" pitchFamily="18" charset="0"/>
              </a:rPr>
              <a:t> </a:t>
            </a:r>
            <a:r>
              <a:rPr lang="ru-RU" sz="1600" b="1" i="1" dirty="0">
                <a:latin typeface="Constantia" pitchFamily="18" charset="0"/>
              </a:rPr>
              <a:t> аминокислот</a:t>
            </a:r>
            <a:r>
              <a:rPr lang="ru-RU" sz="1600" i="1" dirty="0">
                <a:latin typeface="Constantia" pitchFamily="18" charset="0"/>
              </a:rPr>
              <a:t>. </a:t>
            </a:r>
          </a:p>
        </p:txBody>
      </p:sp>
      <p:sp>
        <p:nvSpPr>
          <p:cNvPr id="178179" name="Прямоугольник 15"/>
          <p:cNvSpPr>
            <a:spLocks noChangeArrowheads="1"/>
          </p:cNvSpPr>
          <p:nvPr/>
        </p:nvSpPr>
        <p:spPr bwMode="auto">
          <a:xfrm>
            <a:off x="39688" y="142875"/>
            <a:ext cx="9001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>
                <a:latin typeface="Constantia" pitchFamily="18" charset="0"/>
              </a:rPr>
              <a:t>Оптические изомеры отделяют </a:t>
            </a:r>
            <a:r>
              <a:rPr lang="ru-RU" sz="1400" dirty="0" smtClean="0">
                <a:latin typeface="Constantia" pitchFamily="18" charset="0"/>
              </a:rPr>
              <a:t>из </a:t>
            </a:r>
            <a:r>
              <a:rPr lang="ru-RU" sz="1400" dirty="0">
                <a:latin typeface="Constantia" pitchFamily="18" charset="0"/>
              </a:rPr>
              <a:t>рацемата </a:t>
            </a:r>
            <a:r>
              <a:rPr lang="ru-RU" sz="1400" dirty="0" smtClean="0">
                <a:latin typeface="Constantia" pitchFamily="18" charset="0"/>
              </a:rPr>
              <a:t>либо </a:t>
            </a:r>
            <a:r>
              <a:rPr lang="ru-RU" sz="1400" dirty="0">
                <a:latin typeface="Constantia" pitchFamily="18" charset="0"/>
              </a:rPr>
              <a:t>в хим. реакциях с участием </a:t>
            </a:r>
            <a:r>
              <a:rPr lang="ru-RU" sz="1400" dirty="0" smtClean="0">
                <a:latin typeface="Constantia" pitchFamily="18" charset="0"/>
              </a:rPr>
              <a:t>асимметричного </a:t>
            </a:r>
            <a:r>
              <a:rPr lang="ru-RU" sz="1400" dirty="0">
                <a:latin typeface="Constantia" pitchFamily="18" charset="0"/>
              </a:rPr>
              <a:t>катализатора, либо микробиологических</a:t>
            </a:r>
            <a:r>
              <a:rPr lang="ru-RU" sz="1400" dirty="0"/>
              <a:t> </a:t>
            </a:r>
            <a:r>
              <a:rPr lang="ru-RU" sz="1400" dirty="0">
                <a:sym typeface="Symbol" pitchFamily="18" charset="2"/>
              </a:rPr>
              <a:t></a:t>
            </a:r>
            <a:r>
              <a:rPr lang="ru-RU" sz="1400" dirty="0"/>
              <a:t> наличие асимметричных агентов в биологических процессах !</a:t>
            </a:r>
            <a:endParaRPr lang="ru-RU" sz="1400" dirty="0">
              <a:latin typeface="Constantia" pitchFamily="18" charset="0"/>
            </a:endParaRPr>
          </a:p>
        </p:txBody>
      </p:sp>
      <p:sp>
        <p:nvSpPr>
          <p:cNvPr id="17" name="Штриховая стрелка вправо 16"/>
          <p:cNvSpPr/>
          <p:nvPr/>
        </p:nvSpPr>
        <p:spPr>
          <a:xfrm rot="5400000">
            <a:off x="4054475" y="731838"/>
            <a:ext cx="392113" cy="35718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3" name="Группа 11"/>
          <p:cNvGrpSpPr>
            <a:grpSpLocks/>
          </p:cNvGrpSpPr>
          <p:nvPr/>
        </p:nvGrpSpPr>
        <p:grpSpPr bwMode="auto">
          <a:xfrm>
            <a:off x="3357563" y="2000250"/>
            <a:ext cx="2071687" cy="785813"/>
            <a:chOff x="3357554" y="2000240"/>
            <a:chExt cx="2071702" cy="785796"/>
          </a:xfrm>
        </p:grpSpPr>
        <p:sp>
          <p:nvSpPr>
            <p:cNvPr id="178196" name="Rectangle 8"/>
            <p:cNvSpPr>
              <a:spLocks/>
            </p:cNvSpPr>
            <p:nvPr/>
          </p:nvSpPr>
          <p:spPr bwMode="auto">
            <a:xfrm>
              <a:off x="3357554" y="2000240"/>
              <a:ext cx="1285884" cy="785796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4400" b="1" i="1" dirty="0">
                  <a:solidFill>
                    <a:srgbClr val="0070C0"/>
                  </a:solidFill>
                  <a:latin typeface="Constantia" pitchFamily="18" charset="0"/>
                </a:rPr>
                <a:t>!??</a:t>
              </a:r>
            </a:p>
          </p:txBody>
        </p:sp>
        <p:sp>
          <p:nvSpPr>
            <p:cNvPr id="19" name="Штриховая стрелка вправо 18"/>
            <p:cNvSpPr/>
            <p:nvPr/>
          </p:nvSpPr>
          <p:spPr>
            <a:xfrm rot="5400000">
              <a:off x="5018892" y="2267723"/>
              <a:ext cx="463540" cy="357190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grpSp>
        <p:nvGrpSpPr>
          <p:cNvPr id="4" name="Группа 21"/>
          <p:cNvGrpSpPr>
            <a:grpSpLocks/>
          </p:cNvGrpSpPr>
          <p:nvPr/>
        </p:nvGrpSpPr>
        <p:grpSpPr bwMode="auto">
          <a:xfrm>
            <a:off x="428625" y="2714625"/>
            <a:ext cx="8643938" cy="785813"/>
            <a:chOff x="428596" y="3294310"/>
            <a:chExt cx="8643998" cy="785796"/>
          </a:xfrm>
        </p:grpSpPr>
        <p:sp>
          <p:nvSpPr>
            <p:cNvPr id="178194" name="Прямоугольник 17"/>
            <p:cNvSpPr>
              <a:spLocks noChangeArrowheads="1"/>
            </p:cNvSpPr>
            <p:nvPr/>
          </p:nvSpPr>
          <p:spPr bwMode="auto">
            <a:xfrm>
              <a:off x="428596" y="3354173"/>
              <a:ext cx="835824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dirty="0"/>
                <a:t>Химические  процессы  в  организме  чувствительны  к  различиям  между оптическими изомерами</a:t>
              </a:r>
              <a:r>
                <a:rPr lang="en-US" dirty="0"/>
                <a:t> </a:t>
              </a:r>
              <a:r>
                <a:rPr lang="ru-RU" dirty="0"/>
                <a:t>  </a:t>
              </a:r>
              <a:r>
                <a:rPr lang="ru-RU" dirty="0">
                  <a:sym typeface="Symbol" pitchFamily="18" charset="2"/>
                </a:rPr>
                <a:t></a:t>
              </a:r>
              <a:r>
                <a:rPr lang="ru-RU" dirty="0"/>
                <a:t> учёт  структурных  особенностей в лекарствах</a:t>
              </a:r>
            </a:p>
          </p:txBody>
        </p:sp>
        <p:sp>
          <p:nvSpPr>
            <p:cNvPr id="178195" name="Rectangle 8"/>
            <p:cNvSpPr>
              <a:spLocks/>
            </p:cNvSpPr>
            <p:nvPr/>
          </p:nvSpPr>
          <p:spPr bwMode="auto">
            <a:xfrm>
              <a:off x="8358214" y="3294310"/>
              <a:ext cx="714380" cy="785796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4400" b="1" i="1" dirty="0">
                  <a:solidFill>
                    <a:srgbClr val="0070C0"/>
                  </a:solidFill>
                  <a:latin typeface="Constantia" pitchFamily="18" charset="0"/>
                </a:rPr>
                <a:t>!</a:t>
              </a:r>
            </a:p>
          </p:txBody>
        </p:sp>
      </p:grp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928813" y="5072063"/>
            <a:ext cx="70723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latin typeface="Constantia" pitchFamily="18" charset="0"/>
              </a:rPr>
              <a:t>(Издаются журналы: «</a:t>
            </a:r>
            <a:r>
              <a:rPr lang="ru-RU" sz="1400" i="1" dirty="0">
                <a:latin typeface="Constantia" pitchFamily="18" charset="0"/>
              </a:rPr>
              <a:t>Журнал структурной химии</a:t>
            </a:r>
            <a:r>
              <a:rPr lang="ru-RU" sz="1400" dirty="0">
                <a:latin typeface="Constantia" pitchFamily="18" charset="0"/>
              </a:rPr>
              <a:t>»   </a:t>
            </a:r>
            <a:r>
              <a:rPr lang="en-US" sz="1400" dirty="0">
                <a:latin typeface="Constantia" pitchFamily="18" charset="0"/>
              </a:rPr>
              <a:t>/</a:t>
            </a:r>
            <a:r>
              <a:rPr lang="ru-RU" sz="1400" dirty="0">
                <a:latin typeface="Constantia" pitchFamily="18" charset="0"/>
              </a:rPr>
              <a:t>    «</a:t>
            </a:r>
            <a:r>
              <a:rPr lang="ru-RU" sz="1400" i="1" dirty="0">
                <a:latin typeface="Constantia" pitchFamily="18" charset="0"/>
              </a:rPr>
              <a:t>Координационная химия</a:t>
            </a:r>
            <a:r>
              <a:rPr lang="ru-RU" sz="1400" dirty="0">
                <a:latin typeface="Constantia" pitchFamily="18" charset="0"/>
              </a:rPr>
              <a:t>»)</a:t>
            </a:r>
          </a:p>
        </p:txBody>
      </p:sp>
      <p:grpSp>
        <p:nvGrpSpPr>
          <p:cNvPr id="5" name="Группа 28"/>
          <p:cNvGrpSpPr>
            <a:grpSpLocks/>
          </p:cNvGrpSpPr>
          <p:nvPr/>
        </p:nvGrpSpPr>
        <p:grpSpPr bwMode="auto">
          <a:xfrm>
            <a:off x="0" y="5357813"/>
            <a:ext cx="9001125" cy="1384300"/>
            <a:chOff x="-32" y="5357826"/>
            <a:chExt cx="9001156" cy="1384995"/>
          </a:xfrm>
        </p:grpSpPr>
        <p:sp>
          <p:nvSpPr>
            <p:cNvPr id="178189" name="Прямоугольник 23"/>
            <p:cNvSpPr>
              <a:spLocks noChangeArrowheads="1"/>
            </p:cNvSpPr>
            <p:nvPr/>
          </p:nvSpPr>
          <p:spPr bwMode="auto">
            <a:xfrm>
              <a:off x="4572000" y="5357826"/>
              <a:ext cx="4429124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i="1" dirty="0">
                  <a:solidFill>
                    <a:srgbClr val="FF0000"/>
                  </a:solidFill>
                  <a:latin typeface="Constantia" pitchFamily="18" charset="0"/>
                  <a:sym typeface="Symbol" pitchFamily="18" charset="2"/>
                </a:rPr>
                <a:t>С</a:t>
              </a:r>
              <a:r>
                <a:rPr lang="ru-RU" i="1" dirty="0">
                  <a:solidFill>
                    <a:srgbClr val="FF0000"/>
                  </a:solidFill>
                  <a:latin typeface="Constantia" pitchFamily="18" charset="0"/>
                </a:rPr>
                <a:t>троение вещества, строение молекул</a:t>
              </a:r>
              <a:r>
                <a:rPr lang="ru-RU" dirty="0">
                  <a:solidFill>
                    <a:srgbClr val="FF0000"/>
                  </a:solidFill>
                  <a:latin typeface="Constantia" pitchFamily="18" charset="0"/>
                </a:rPr>
                <a:t>:</a:t>
              </a:r>
              <a:endParaRPr lang="ru-RU" dirty="0">
                <a:solidFill>
                  <a:srgbClr val="FF0000"/>
                </a:solidFill>
                <a:latin typeface="Constantia" pitchFamily="18" charset="0"/>
                <a:sym typeface="Symbol" pitchFamily="18" charset="2"/>
              </a:endParaRPr>
            </a:p>
            <a:p>
              <a:pPr>
                <a:buFont typeface="Symbol" pitchFamily="18" charset="2"/>
                <a:buChar char="·"/>
              </a:pPr>
              <a:r>
                <a:rPr lang="ru-RU" i="1" dirty="0">
                  <a:solidFill>
                    <a:srgbClr val="FF0000"/>
                  </a:solidFill>
                  <a:latin typeface="Constantia" pitchFamily="18" charset="0"/>
                </a:rPr>
                <a:t> </a:t>
              </a:r>
              <a:r>
                <a:rPr lang="ru-RU" sz="1600" i="1" dirty="0">
                  <a:solidFill>
                    <a:srgbClr val="FF0000"/>
                  </a:solidFill>
                  <a:latin typeface="Constantia" pitchFamily="18" charset="0"/>
                </a:rPr>
                <a:t>природа заместителей </a:t>
              </a:r>
            </a:p>
            <a:p>
              <a:r>
                <a:rPr lang="ru-RU" sz="1600" i="1" dirty="0">
                  <a:solidFill>
                    <a:srgbClr val="FF0000"/>
                  </a:solidFill>
                  <a:latin typeface="Constantia" pitchFamily="18" charset="0"/>
                </a:rPr>
                <a:t>в органических молекулах;</a:t>
              </a:r>
              <a:endParaRPr lang="ru-RU" sz="1600" i="1" dirty="0">
                <a:solidFill>
                  <a:srgbClr val="FF0000"/>
                </a:solidFill>
                <a:latin typeface="Constantia" pitchFamily="18" charset="0"/>
                <a:sym typeface="Symbol" pitchFamily="18" charset="2"/>
              </a:endParaRPr>
            </a:p>
            <a:p>
              <a:pPr>
                <a:buFont typeface="Symbol" pitchFamily="18" charset="2"/>
                <a:buChar char="·"/>
              </a:pPr>
              <a:r>
                <a:rPr lang="ru-RU" sz="1600" i="1" dirty="0">
                  <a:solidFill>
                    <a:srgbClr val="FF0000"/>
                  </a:solidFill>
                  <a:latin typeface="Constantia" pitchFamily="18" charset="0"/>
                  <a:sym typeface="Symbol" pitchFamily="18" charset="2"/>
                </a:rPr>
                <a:t> малые  вариации  внутри-  и</a:t>
              </a:r>
            </a:p>
            <a:p>
              <a:r>
                <a:rPr lang="ru-RU" sz="1600" i="1" dirty="0">
                  <a:solidFill>
                    <a:srgbClr val="FF0000"/>
                  </a:solidFill>
                  <a:latin typeface="Constantia" pitchFamily="18" charset="0"/>
                  <a:sym typeface="Symbol" pitchFamily="18" charset="2"/>
                </a:rPr>
                <a:t>м</a:t>
              </a:r>
              <a:r>
                <a:rPr lang="ru-RU" sz="1600" i="1" dirty="0">
                  <a:solidFill>
                    <a:srgbClr val="FF0000"/>
                  </a:solidFill>
                  <a:latin typeface="Constantia" pitchFamily="18" charset="0"/>
                </a:rPr>
                <a:t>ежмолекулярных  взаимодействий</a:t>
              </a:r>
            </a:p>
          </p:txBody>
        </p:sp>
        <p:grpSp>
          <p:nvGrpSpPr>
            <p:cNvPr id="6" name="Группа 26"/>
            <p:cNvGrpSpPr>
              <a:grpSpLocks/>
            </p:cNvGrpSpPr>
            <p:nvPr/>
          </p:nvGrpSpPr>
          <p:grpSpPr bwMode="auto">
            <a:xfrm>
              <a:off x="3000364" y="6000768"/>
              <a:ext cx="1285884" cy="344229"/>
              <a:chOff x="4500562" y="5913549"/>
              <a:chExt cx="1428760" cy="415667"/>
            </a:xfrm>
          </p:grpSpPr>
          <p:sp>
            <p:nvSpPr>
              <p:cNvPr id="178192" name="AutoShape 19"/>
              <p:cNvSpPr>
                <a:spLocks noChangeArrowheads="1"/>
              </p:cNvSpPr>
              <p:nvPr/>
            </p:nvSpPr>
            <p:spPr bwMode="auto">
              <a:xfrm rot="10800000">
                <a:off x="4500562" y="5913549"/>
                <a:ext cx="642942" cy="414336"/>
              </a:xfrm>
              <a:custGeom>
                <a:avLst/>
                <a:gdLst>
                  <a:gd name="T0" fmla="*/ 482206 w 21600"/>
                  <a:gd name="T1" fmla="*/ 0 h 21600"/>
                  <a:gd name="T2" fmla="*/ 0 w 21600"/>
                  <a:gd name="T3" fmla="*/ 207168 h 21600"/>
                  <a:gd name="T4" fmla="*/ 482206 w 21600"/>
                  <a:gd name="T5" fmla="*/ 414336 h 21600"/>
                  <a:gd name="T6" fmla="*/ 642942 w 21600"/>
                  <a:gd name="T7" fmla="*/ 207168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78193" name="AutoShape 19"/>
              <p:cNvSpPr>
                <a:spLocks noChangeArrowheads="1"/>
              </p:cNvSpPr>
              <p:nvPr/>
            </p:nvSpPr>
            <p:spPr bwMode="auto">
              <a:xfrm>
                <a:off x="5286380" y="5914880"/>
                <a:ext cx="642942" cy="414336"/>
              </a:xfrm>
              <a:custGeom>
                <a:avLst/>
                <a:gdLst>
                  <a:gd name="T0" fmla="*/ 482206 w 21600"/>
                  <a:gd name="T1" fmla="*/ 0 h 21600"/>
                  <a:gd name="T2" fmla="*/ 0 w 21600"/>
                  <a:gd name="T3" fmla="*/ 207168 h 21600"/>
                  <a:gd name="T4" fmla="*/ 482206 w 21600"/>
                  <a:gd name="T5" fmla="*/ 414336 h 21600"/>
                  <a:gd name="T6" fmla="*/ 642942 w 21600"/>
                  <a:gd name="T7" fmla="*/ 207168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sp>
          <p:nvSpPr>
            <p:cNvPr id="178191" name="Прямоугольник 27"/>
            <p:cNvSpPr>
              <a:spLocks noChangeArrowheads="1"/>
            </p:cNvSpPr>
            <p:nvPr/>
          </p:nvSpPr>
          <p:spPr bwMode="auto">
            <a:xfrm>
              <a:off x="-32" y="5643578"/>
              <a:ext cx="3071802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 i="1" dirty="0">
                  <a:solidFill>
                    <a:srgbClr val="00B0F0"/>
                  </a:solidFill>
                  <a:latin typeface="Constantia" pitchFamily="18" charset="0"/>
                </a:rPr>
                <a:t>Дисперсия  оптической</a:t>
              </a:r>
            </a:p>
            <a:p>
              <a:pPr algn="ctr"/>
              <a:r>
                <a:rPr lang="ru-RU" b="1" i="1" dirty="0">
                  <a:solidFill>
                    <a:srgbClr val="00B0F0"/>
                  </a:solidFill>
                  <a:latin typeface="Constantia" pitchFamily="18" charset="0"/>
                </a:rPr>
                <a:t>активности , </a:t>
              </a:r>
            </a:p>
            <a:p>
              <a:pPr algn="ctr"/>
              <a:r>
                <a:rPr lang="ru-RU" b="1" i="1" dirty="0">
                  <a:solidFill>
                    <a:srgbClr val="00B0F0"/>
                  </a:solidFill>
                  <a:latin typeface="Constantia" pitchFamily="18" charset="0"/>
                </a:rPr>
                <a:t>поляриметрия</a:t>
              </a:r>
            </a:p>
          </p:txBody>
        </p:sp>
      </p:grpSp>
      <p:sp>
        <p:nvSpPr>
          <p:cNvPr id="178185" name="Прямоугольник 29"/>
          <p:cNvSpPr>
            <a:spLocks noChangeArrowheads="1"/>
          </p:cNvSpPr>
          <p:nvPr/>
        </p:nvSpPr>
        <p:spPr bwMode="auto">
          <a:xfrm>
            <a:off x="7215188" y="1000125"/>
            <a:ext cx="137636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FF0000"/>
                </a:solidFill>
              </a:rPr>
              <a:t>(</a:t>
            </a:r>
            <a:r>
              <a:rPr lang="en-US" sz="1100" i="1" dirty="0">
                <a:solidFill>
                  <a:srgbClr val="FF0000"/>
                </a:solidFill>
              </a:rPr>
              <a:t>dexter</a:t>
            </a:r>
            <a:r>
              <a:rPr lang="en-US" sz="1100" dirty="0">
                <a:solidFill>
                  <a:srgbClr val="FF0000"/>
                </a:solidFill>
              </a:rPr>
              <a:t> — </a:t>
            </a:r>
            <a:r>
              <a:rPr lang="ru-RU" sz="1100" dirty="0">
                <a:solidFill>
                  <a:srgbClr val="FF0000"/>
                </a:solidFill>
              </a:rPr>
              <a:t>правый)</a:t>
            </a:r>
          </a:p>
        </p:txBody>
      </p:sp>
      <p:sp>
        <p:nvSpPr>
          <p:cNvPr id="178186" name="Прямоугольник 30"/>
          <p:cNvSpPr>
            <a:spLocks noChangeArrowheads="1"/>
          </p:cNvSpPr>
          <p:nvPr/>
        </p:nvSpPr>
        <p:spPr bwMode="auto">
          <a:xfrm>
            <a:off x="4284663" y="1023938"/>
            <a:ext cx="16605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FF0000"/>
                </a:solidFill>
              </a:rPr>
              <a:t>(лат. </a:t>
            </a:r>
            <a:r>
              <a:rPr lang="en-US" sz="1100" i="1" dirty="0"/>
              <a:t> </a:t>
            </a:r>
            <a:r>
              <a:rPr lang="en-US" sz="1100" i="1" dirty="0">
                <a:solidFill>
                  <a:srgbClr val="FF0000"/>
                </a:solidFill>
              </a:rPr>
              <a:t>laevus</a:t>
            </a:r>
            <a:r>
              <a:rPr lang="en-US" sz="1100" dirty="0">
                <a:solidFill>
                  <a:srgbClr val="FF0000"/>
                </a:solidFill>
              </a:rPr>
              <a:t> — </a:t>
            </a:r>
            <a:r>
              <a:rPr lang="ru-RU" sz="1100" dirty="0">
                <a:solidFill>
                  <a:srgbClr val="FF0000"/>
                </a:solidFill>
              </a:rPr>
              <a:t>левый)</a:t>
            </a:r>
          </a:p>
        </p:txBody>
      </p:sp>
      <p:sp>
        <p:nvSpPr>
          <p:cNvPr id="178187" name="Прямоугольник 31"/>
          <p:cNvSpPr>
            <a:spLocks noChangeArrowheads="1"/>
          </p:cNvSpPr>
          <p:nvPr/>
        </p:nvSpPr>
        <p:spPr bwMode="auto">
          <a:xfrm>
            <a:off x="3384550" y="0"/>
            <a:ext cx="15446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rgbClr val="00B050"/>
                </a:solidFill>
                <a:latin typeface="Cambria" pitchFamily="18" charset="0"/>
              </a:rPr>
              <a:t>racemus</a:t>
            </a:r>
            <a:r>
              <a:rPr lang="en-US" sz="1100" dirty="0">
                <a:solidFill>
                  <a:srgbClr val="00B050"/>
                </a:solidFill>
                <a:latin typeface="Cambria" pitchFamily="18" charset="0"/>
              </a:rPr>
              <a:t> — </a:t>
            </a:r>
            <a:r>
              <a:rPr lang="ru-RU" sz="1100" dirty="0">
                <a:solidFill>
                  <a:srgbClr val="00B050"/>
                </a:solidFill>
                <a:latin typeface="Cambria" pitchFamily="18" charset="0"/>
              </a:rPr>
              <a:t>виноград</a:t>
            </a:r>
          </a:p>
        </p:txBody>
      </p:sp>
      <p:sp>
        <p:nvSpPr>
          <p:cNvPr id="178188" name="Прямоугольник 32"/>
          <p:cNvSpPr>
            <a:spLocks noChangeArrowheads="1"/>
          </p:cNvSpPr>
          <p:nvPr/>
        </p:nvSpPr>
        <p:spPr bwMode="auto">
          <a:xfrm>
            <a:off x="2214563" y="571500"/>
            <a:ext cx="796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 i="1" dirty="0">
                <a:solidFill>
                  <a:srgbClr val="00B050"/>
                </a:solidFill>
                <a:latin typeface="Cambria" pitchFamily="18" charset="0"/>
              </a:rPr>
              <a:t>Пастер!</a:t>
            </a:r>
            <a:endParaRPr lang="ru-RU" sz="1200" b="1" dirty="0">
              <a:solidFill>
                <a:srgbClr val="00B050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2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1"/>
          <p:cNvGrpSpPr>
            <a:grpSpLocks/>
          </p:cNvGrpSpPr>
          <p:nvPr/>
        </p:nvGrpSpPr>
        <p:grpSpPr bwMode="auto">
          <a:xfrm>
            <a:off x="357188" y="571500"/>
            <a:ext cx="8643937" cy="785813"/>
            <a:chOff x="428596" y="3294310"/>
            <a:chExt cx="8643998" cy="785796"/>
          </a:xfrm>
        </p:grpSpPr>
        <p:sp>
          <p:nvSpPr>
            <p:cNvPr id="179203" name="Прямоугольник 17"/>
            <p:cNvSpPr>
              <a:spLocks noChangeArrowheads="1"/>
            </p:cNvSpPr>
            <p:nvPr/>
          </p:nvSpPr>
          <p:spPr bwMode="auto">
            <a:xfrm>
              <a:off x="428596" y="3354173"/>
              <a:ext cx="835824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dirty="0"/>
                <a:t>Химические  процессы  в  организме  чувствительны  к  различиям  между оптическими изомерами</a:t>
              </a:r>
              <a:r>
                <a:rPr lang="en-US" dirty="0"/>
                <a:t> </a:t>
              </a:r>
              <a:r>
                <a:rPr lang="ru-RU" dirty="0"/>
                <a:t>  </a:t>
              </a:r>
              <a:r>
                <a:rPr lang="ru-RU" dirty="0">
                  <a:sym typeface="Symbol" pitchFamily="18" charset="2"/>
                </a:rPr>
                <a:t></a:t>
              </a:r>
              <a:r>
                <a:rPr lang="ru-RU" dirty="0"/>
                <a:t> учёт  структурных  особенностей в лекарствах</a:t>
              </a:r>
            </a:p>
          </p:txBody>
        </p:sp>
        <p:sp>
          <p:nvSpPr>
            <p:cNvPr id="179204" name="Rectangle 8"/>
            <p:cNvSpPr>
              <a:spLocks/>
            </p:cNvSpPr>
            <p:nvPr/>
          </p:nvSpPr>
          <p:spPr bwMode="auto">
            <a:xfrm>
              <a:off x="8358214" y="3294310"/>
              <a:ext cx="714380" cy="785796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4400" b="1" i="1" dirty="0">
                  <a:solidFill>
                    <a:srgbClr val="0070C0"/>
                  </a:solidFill>
                  <a:latin typeface="Constantia" pitchFamily="18" charset="0"/>
                </a:rPr>
                <a:t>!</a:t>
              </a:r>
            </a:p>
          </p:txBody>
        </p:sp>
      </p:grp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1571625"/>
            <a:ext cx="6361113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79388" y="4357694"/>
            <a:ext cx="28376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</a:t>
            </a:r>
            <a:r>
              <a:rPr lang="en-US" sz="3600" i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 = </a:t>
            </a:r>
            <a:r>
              <a:rPr lang="en-US" sz="3600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(</a:t>
            </a:r>
            <a:r>
              <a:rPr lang="en-US" sz="3600" i="1" dirty="0" smtClean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n</a:t>
            </a:r>
            <a:r>
              <a:rPr lang="ru-RU" sz="3600" i="1" baseline="-25000" dirty="0" smtClean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+</a:t>
            </a:r>
            <a:r>
              <a:rPr lang="en-US" sz="3600" i="1" dirty="0" smtClean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 </a:t>
            </a:r>
            <a:r>
              <a:rPr lang="en-US" sz="3600" i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– </a:t>
            </a:r>
            <a:r>
              <a:rPr lang="en-US" sz="3600" i="1" dirty="0" smtClean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n</a:t>
            </a:r>
            <a:r>
              <a:rPr lang="ru-RU" sz="3600" i="1" baseline="-25000" dirty="0" smtClean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-</a:t>
            </a:r>
            <a:r>
              <a:rPr lang="en-US" sz="3600" dirty="0" smtClean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)</a:t>
            </a:r>
            <a:r>
              <a:rPr lang="en-US" sz="3600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</a:t>
            </a:r>
            <a:r>
              <a:rPr lang="en-US" sz="3600" i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l</a:t>
            </a:r>
          </a:p>
        </p:txBody>
      </p:sp>
      <p:graphicFrame>
        <p:nvGraphicFramePr>
          <p:cNvPr id="38925" name="Object 13"/>
          <p:cNvGraphicFramePr>
            <a:graphicFrameLocks noChangeAspect="1"/>
          </p:cNvGraphicFramePr>
          <p:nvPr/>
        </p:nvGraphicFramePr>
        <p:xfrm>
          <a:off x="5024360" y="5723153"/>
          <a:ext cx="1285884" cy="881044"/>
        </p:xfrm>
        <a:graphic>
          <a:graphicData uri="http://schemas.openxmlformats.org/presentationml/2006/ole">
            <p:oleObj spid="_x0000_s26626" name="Формула" r:id="rId3" imgW="622080" imgH="431640" progId="Equation.3">
              <p:embed/>
            </p:oleObj>
          </a:graphicData>
        </a:graphic>
      </p:graphicFrame>
      <p:grpSp>
        <p:nvGrpSpPr>
          <p:cNvPr id="32" name="Группа 31"/>
          <p:cNvGrpSpPr/>
          <p:nvPr/>
        </p:nvGrpSpPr>
        <p:grpSpPr>
          <a:xfrm>
            <a:off x="7156450" y="4652963"/>
            <a:ext cx="1582486" cy="1582956"/>
            <a:chOff x="7156450" y="4652963"/>
            <a:chExt cx="1582486" cy="1582956"/>
          </a:xfrm>
        </p:grpSpPr>
        <p:sp>
          <p:nvSpPr>
            <p:cNvPr id="38930" name="Rectangle 18"/>
            <p:cNvSpPr>
              <a:spLocks noChangeArrowheads="1"/>
            </p:cNvSpPr>
            <p:nvPr/>
          </p:nvSpPr>
          <p:spPr bwMode="auto">
            <a:xfrm>
              <a:off x="7156450" y="5589588"/>
              <a:ext cx="15824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600" i="1" dirty="0">
                  <a:solidFill>
                    <a:srgbClr val="FF0000"/>
                  </a:solidFill>
                  <a:latin typeface="Constantia" pitchFamily="18" charset="0"/>
                  <a:sym typeface="Symbol" pitchFamily="18" charset="2"/>
                </a:rPr>
                <a:t> = </a:t>
              </a:r>
              <a:r>
                <a:rPr lang="en-US" sz="3600" dirty="0">
                  <a:solidFill>
                    <a:srgbClr val="FF0000"/>
                  </a:solidFill>
                  <a:latin typeface="Constantia" pitchFamily="18" charset="0"/>
                  <a:sym typeface="Symbol" pitchFamily="18" charset="2"/>
                </a:rPr>
                <a:t>/</a:t>
              </a:r>
              <a:r>
                <a:rPr lang="ru-RU" sz="3600" dirty="0">
                  <a:solidFill>
                    <a:srgbClr val="FF0000"/>
                  </a:solidFill>
                  <a:latin typeface="Constantia" pitchFamily="18" charset="0"/>
                  <a:sym typeface="Symbol" pitchFamily="18" charset="2"/>
                </a:rPr>
                <a:t>4</a:t>
              </a:r>
              <a:endParaRPr lang="en-US" sz="3600" i="1" dirty="0">
                <a:solidFill>
                  <a:srgbClr val="FF0000"/>
                </a:solidFill>
                <a:latin typeface="Constantia" pitchFamily="18" charset="0"/>
                <a:sym typeface="Symbol" pitchFamily="18" charset="2"/>
              </a:endParaRPr>
            </a:p>
          </p:txBody>
        </p:sp>
        <p:sp>
          <p:nvSpPr>
            <p:cNvPr id="38931" name="AutoShape 19"/>
            <p:cNvSpPr>
              <a:spLocks noChangeArrowheads="1"/>
            </p:cNvSpPr>
            <p:nvPr/>
          </p:nvSpPr>
          <p:spPr bwMode="auto">
            <a:xfrm rot="5400000">
              <a:off x="7639051" y="4826000"/>
              <a:ext cx="831850" cy="485775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0" y="928670"/>
            <a:ext cx="9144000" cy="3651486"/>
            <a:chOff x="0" y="928670"/>
            <a:chExt cx="9144000" cy="3651486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0" y="928670"/>
              <a:ext cx="9144000" cy="3651486"/>
              <a:chOff x="0" y="928670"/>
              <a:chExt cx="9144000" cy="3651486"/>
            </a:xfrm>
          </p:grpSpPr>
          <p:pic>
            <p:nvPicPr>
              <p:cNvPr id="38921" name="Picture 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1844675"/>
                <a:ext cx="8893175" cy="2484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8924" name="Rectangle 12"/>
              <p:cNvSpPr>
                <a:spLocks noChangeArrowheads="1"/>
              </p:cNvSpPr>
              <p:nvPr/>
            </p:nvSpPr>
            <p:spPr bwMode="auto">
              <a:xfrm>
                <a:off x="0" y="3208338"/>
                <a:ext cx="914400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38926" name="Rectangle 14"/>
              <p:cNvSpPr>
                <a:spLocks noChangeArrowheads="1"/>
              </p:cNvSpPr>
              <p:nvPr/>
            </p:nvSpPr>
            <p:spPr bwMode="auto">
              <a:xfrm>
                <a:off x="0" y="3208338"/>
                <a:ext cx="914400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38927" name="Oval 15"/>
              <p:cNvSpPr>
                <a:spLocks noChangeArrowheads="1"/>
              </p:cNvSpPr>
              <p:nvPr/>
            </p:nvSpPr>
            <p:spPr bwMode="auto">
              <a:xfrm>
                <a:off x="4427538" y="2276475"/>
                <a:ext cx="215900" cy="21590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38928" name="Rectangle 16"/>
              <p:cNvSpPr>
                <a:spLocks noChangeArrowheads="1"/>
              </p:cNvSpPr>
              <p:nvPr/>
            </p:nvSpPr>
            <p:spPr bwMode="auto">
              <a:xfrm>
                <a:off x="4211638" y="2035175"/>
                <a:ext cx="5334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 b="1" i="1" dirty="0">
                    <a:solidFill>
                      <a:srgbClr val="0000FF"/>
                    </a:solidFill>
                    <a:latin typeface="Constantia" pitchFamily="18" charset="0"/>
                    <a:sym typeface="Symbol" pitchFamily="18" charset="2"/>
                  </a:rPr>
                  <a:t></a:t>
                </a:r>
              </a:p>
            </p:txBody>
          </p:sp>
          <p:sp>
            <p:nvSpPr>
              <p:cNvPr id="38929" name="Rectangle 17"/>
              <p:cNvSpPr>
                <a:spLocks noChangeArrowheads="1"/>
              </p:cNvSpPr>
              <p:nvPr/>
            </p:nvSpPr>
            <p:spPr bwMode="auto">
              <a:xfrm>
                <a:off x="7164388" y="3933825"/>
                <a:ext cx="1789272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3600" dirty="0">
                    <a:solidFill>
                      <a:srgbClr val="FF0000"/>
                    </a:solidFill>
                    <a:latin typeface="Constantia" pitchFamily="18" charset="0"/>
                    <a:sym typeface="Symbol" pitchFamily="18" charset="2"/>
                  </a:rPr>
                  <a:t></a:t>
                </a:r>
                <a:r>
                  <a:rPr lang="en-US" sz="3600" i="1" dirty="0">
                    <a:solidFill>
                      <a:srgbClr val="FF0000"/>
                    </a:solidFill>
                    <a:latin typeface="Constantia" pitchFamily="18" charset="0"/>
                    <a:sym typeface="Symbol" pitchFamily="18" charset="2"/>
                  </a:rPr>
                  <a:t> = </a:t>
                </a:r>
                <a:r>
                  <a:rPr lang="en-US" sz="3600" i="1" dirty="0" smtClean="0">
                    <a:solidFill>
                      <a:srgbClr val="FF0000"/>
                    </a:solidFill>
                    <a:latin typeface="Constantia" pitchFamily="18" charset="0"/>
                    <a:sym typeface="Symbol" pitchFamily="18" charset="2"/>
                  </a:rPr>
                  <a:t></a:t>
                </a:r>
                <a:r>
                  <a:rPr lang="ru-RU" sz="3600" baseline="-250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0</a:t>
                </a:r>
                <a:r>
                  <a:rPr lang="en-US" sz="3600" dirty="0" smtClean="0">
                    <a:solidFill>
                      <a:srgbClr val="FF0000"/>
                    </a:solidFill>
                    <a:latin typeface="Constantia" pitchFamily="18" charset="0"/>
                    <a:sym typeface="Symbol" pitchFamily="18" charset="2"/>
                  </a:rPr>
                  <a:t>/4</a:t>
                </a:r>
                <a:endParaRPr lang="en-US" sz="3600" i="1" dirty="0">
                  <a:solidFill>
                    <a:srgbClr val="FF0000"/>
                  </a:solidFill>
                  <a:latin typeface="Constantia" pitchFamily="18" charset="0"/>
                  <a:sym typeface="Symbol" pitchFamily="18" charset="2"/>
                </a:endParaRPr>
              </a:p>
            </p:txBody>
          </p:sp>
          <p:sp>
            <p:nvSpPr>
              <p:cNvPr id="13" name="Rectangle 6"/>
              <p:cNvSpPr>
                <a:spLocks noChangeArrowheads="1"/>
              </p:cNvSpPr>
              <p:nvPr/>
            </p:nvSpPr>
            <p:spPr bwMode="auto">
              <a:xfrm>
                <a:off x="214282" y="928670"/>
                <a:ext cx="2649701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i="1" dirty="0" smtClean="0">
                    <a:solidFill>
                      <a:srgbClr val="0000FF"/>
                    </a:solidFill>
                    <a:latin typeface="Constantia" pitchFamily="18" charset="0"/>
                    <a:sym typeface="Symbol" pitchFamily="18" charset="2"/>
                  </a:rPr>
                  <a:t>нет оптической активности скорость  одинакова</a:t>
                </a:r>
                <a:endParaRPr lang="en-US" sz="3600" b="1" i="1" dirty="0">
                  <a:solidFill>
                    <a:srgbClr val="0000FF"/>
                  </a:solidFill>
                  <a:latin typeface="Constantia" pitchFamily="18" charset="0"/>
                  <a:sym typeface="Symbol" pitchFamily="18" charset="2"/>
                </a:endParaRPr>
              </a:p>
            </p:txBody>
          </p:sp>
          <p:sp>
            <p:nvSpPr>
              <p:cNvPr id="15" name="Rectangle 6"/>
              <p:cNvSpPr>
                <a:spLocks noChangeArrowheads="1"/>
              </p:cNvSpPr>
              <p:nvPr/>
            </p:nvSpPr>
            <p:spPr bwMode="auto">
              <a:xfrm>
                <a:off x="1700193" y="3738565"/>
                <a:ext cx="3286148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i="1" dirty="0" smtClean="0">
                    <a:solidFill>
                      <a:srgbClr val="C00000"/>
                    </a:solidFill>
                    <a:latin typeface="Constantia" pitchFamily="18" charset="0"/>
                    <a:sym typeface="Symbol" pitchFamily="18" charset="2"/>
                  </a:rPr>
                  <a:t>плоскость колебаний</a:t>
                </a:r>
                <a:endParaRPr lang="en-US" sz="3600" b="1" i="1" dirty="0">
                  <a:solidFill>
                    <a:srgbClr val="C00000"/>
                  </a:solidFill>
                  <a:latin typeface="Constantia" pitchFamily="18" charset="0"/>
                  <a:sym typeface="Symbol" pitchFamily="18" charset="2"/>
                </a:endParaRPr>
              </a:p>
            </p:txBody>
          </p:sp>
          <p:sp>
            <p:nvSpPr>
              <p:cNvPr id="16" name="Rectangle 17"/>
              <p:cNvSpPr>
                <a:spLocks noChangeArrowheads="1"/>
              </p:cNvSpPr>
              <p:nvPr/>
            </p:nvSpPr>
            <p:spPr bwMode="auto">
              <a:xfrm>
                <a:off x="1188987" y="2714620"/>
                <a:ext cx="538929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3600" b="1" dirty="0" smtClean="0">
                    <a:solidFill>
                      <a:srgbClr val="FF0000"/>
                    </a:solidFill>
                    <a:latin typeface="Constantia" pitchFamily="18" charset="0"/>
                    <a:sym typeface="Symbol"/>
                  </a:rPr>
                  <a:t></a:t>
                </a:r>
                <a:endParaRPr lang="en-US" sz="3600" b="1" i="1" dirty="0">
                  <a:solidFill>
                    <a:srgbClr val="FF0000"/>
                  </a:solidFill>
                  <a:latin typeface="Constantia" pitchFamily="18" charset="0"/>
                  <a:sym typeface="Symbol" pitchFamily="18" charset="2"/>
                </a:endParaRPr>
              </a:p>
            </p:txBody>
          </p:sp>
        </p:grp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4342797" y="2714620"/>
              <a:ext cx="53892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sz="3600" b="1" dirty="0" smtClean="0">
                  <a:solidFill>
                    <a:srgbClr val="FF0000"/>
                  </a:solidFill>
                  <a:latin typeface="Constantia" pitchFamily="18" charset="0"/>
                  <a:sym typeface="Symbol"/>
                </a:rPr>
                <a:t></a:t>
              </a:r>
              <a:endParaRPr lang="en-US" sz="3600" b="1" i="1" dirty="0">
                <a:solidFill>
                  <a:srgbClr val="FF0000"/>
                </a:solidFill>
                <a:latin typeface="Constantia" pitchFamily="18" charset="0"/>
                <a:sym typeface="Symbol" pitchFamily="18" charset="2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7462095" y="2714620"/>
              <a:ext cx="53892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sz="3600" b="1" dirty="0" smtClean="0">
                  <a:solidFill>
                    <a:srgbClr val="FF0000"/>
                  </a:solidFill>
                  <a:latin typeface="Constantia" pitchFamily="18" charset="0"/>
                  <a:sym typeface="Symbol"/>
                </a:rPr>
                <a:t></a:t>
              </a:r>
              <a:endParaRPr lang="en-US" sz="3600" b="1" i="1" dirty="0">
                <a:solidFill>
                  <a:srgbClr val="FF0000"/>
                </a:solidFill>
                <a:latin typeface="Constantia" pitchFamily="18" charset="0"/>
                <a:sym typeface="Symbol" pitchFamily="18" charset="2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157327" y="5633842"/>
            <a:ext cx="4343235" cy="938430"/>
            <a:chOff x="-32" y="5286388"/>
            <a:chExt cx="4343235" cy="938430"/>
          </a:xfrm>
        </p:grpSpPr>
        <p:graphicFrame>
          <p:nvGraphicFramePr>
            <p:cNvPr id="26628" name="Object 4"/>
            <p:cNvGraphicFramePr>
              <a:graphicFrameLocks noChangeAspect="1"/>
            </p:cNvGraphicFramePr>
            <p:nvPr/>
          </p:nvGraphicFramePr>
          <p:xfrm>
            <a:off x="2308028" y="5450096"/>
            <a:ext cx="2035175" cy="728663"/>
          </p:xfrm>
          <a:graphic>
            <a:graphicData uri="http://schemas.openxmlformats.org/presentationml/2006/ole">
              <p:oleObj spid="_x0000_s26628" name="Формула" r:id="rId5" imgW="1206360" imgH="431640" progId="Equation.3">
                <p:embed/>
              </p:oleObj>
            </a:graphicData>
          </a:graphic>
        </p:graphicFrame>
        <p:grpSp>
          <p:nvGrpSpPr>
            <p:cNvPr id="30" name="Группа 29"/>
            <p:cNvGrpSpPr/>
            <p:nvPr/>
          </p:nvGrpSpPr>
          <p:grpSpPr>
            <a:xfrm>
              <a:off x="-32" y="5286388"/>
              <a:ext cx="2214578" cy="938430"/>
              <a:chOff x="2995261" y="4286256"/>
              <a:chExt cx="3005499" cy="938430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2995261" y="4286256"/>
                <a:ext cx="2643205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i="1" dirty="0" smtClean="0">
                    <a:solidFill>
                      <a:srgbClr val="00B0F0"/>
                    </a:solidFill>
                    <a:latin typeface="Constantia" pitchFamily="18" charset="0"/>
                    <a:sym typeface="Symbol" pitchFamily="18" charset="2"/>
                  </a:rPr>
                  <a:t>фазовое</a:t>
                </a:r>
              </a:p>
              <a:p>
                <a:pPr algn="ctr"/>
                <a:r>
                  <a:rPr lang="ru-RU" b="1" i="1" dirty="0" smtClean="0">
                    <a:solidFill>
                      <a:srgbClr val="00B0F0"/>
                    </a:solidFill>
                    <a:latin typeface="Constantia" pitchFamily="18" charset="0"/>
                    <a:sym typeface="Symbol" pitchFamily="18" charset="2"/>
                  </a:rPr>
                  <a:t>запаздывание</a:t>
                </a:r>
              </a:p>
              <a:p>
                <a:pPr algn="ctr"/>
                <a:r>
                  <a:rPr lang="ru-RU" b="1" i="1" dirty="0" smtClean="0">
                    <a:solidFill>
                      <a:srgbClr val="00B0F0"/>
                    </a:solidFill>
                    <a:latin typeface="Constantia" pitchFamily="18" charset="0"/>
                    <a:sym typeface="Symbol" pitchFamily="18" charset="2"/>
                  </a:rPr>
                  <a:t>волны</a:t>
                </a:r>
                <a:endParaRPr lang="ru-RU" b="1" i="1" dirty="0">
                  <a:solidFill>
                    <a:srgbClr val="00B0F0"/>
                  </a:solidFill>
                  <a:latin typeface="Constantia" pitchFamily="18" charset="0"/>
                </a:endParaRPr>
              </a:p>
            </p:txBody>
          </p:sp>
          <p:grpSp>
            <p:nvGrpSpPr>
              <p:cNvPr id="29" name="Группа 28"/>
              <p:cNvGrpSpPr/>
              <p:nvPr/>
            </p:nvGrpSpPr>
            <p:grpSpPr>
              <a:xfrm>
                <a:off x="5357849" y="4754518"/>
                <a:ext cx="642911" cy="470168"/>
                <a:chOff x="-1" y="457200"/>
                <a:chExt cx="642911" cy="470168"/>
              </a:xfrm>
            </p:grpSpPr>
            <p:graphicFrame>
              <p:nvGraphicFramePr>
                <p:cNvPr id="26630" name="Object 6"/>
                <p:cNvGraphicFramePr>
                  <a:graphicFrameLocks noChangeAspect="1"/>
                </p:cNvGraphicFramePr>
                <p:nvPr/>
              </p:nvGraphicFramePr>
              <p:xfrm>
                <a:off x="-1" y="457200"/>
                <a:ext cx="352055" cy="386562"/>
              </p:xfrm>
              <a:graphic>
                <a:graphicData uri="http://schemas.openxmlformats.org/presentationml/2006/ole">
                  <p:oleObj spid="_x0000_s26630" name="Формула" r:id="rId6" imgW="164885" imgH="215619" progId="Equation.3">
                    <p:embed/>
                  </p:oleObj>
                </a:graphicData>
              </a:graphic>
            </p:graphicFrame>
            <p:sp>
              <p:nvSpPr>
                <p:cNvPr id="26632" name="Rectangle 8"/>
                <p:cNvSpPr>
                  <a:spLocks noChangeArrowheads="1"/>
                </p:cNvSpPr>
                <p:nvPr/>
              </p:nvSpPr>
              <p:spPr bwMode="auto">
                <a:xfrm>
                  <a:off x="142876" y="588814"/>
                  <a:ext cx="500034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600" b="0" i="0" u="none" strike="noStrike" cap="none" normalizeH="0" baseline="-3000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(+)</a:t>
                  </a:r>
                  <a:endParaRPr kumimoji="0" lang="ru-RU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cxnSp>
        <p:nvCxnSpPr>
          <p:cNvPr id="34" name="Прямая соединительная линия 33"/>
          <p:cNvCxnSpPr/>
          <p:nvPr/>
        </p:nvCxnSpPr>
        <p:spPr>
          <a:xfrm rot="5400000">
            <a:off x="516460" y="3034940"/>
            <a:ext cx="1872000" cy="158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16200000" flipH="1">
            <a:off x="3713573" y="2705618"/>
            <a:ext cx="1836000" cy="65884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16200000" flipH="1">
            <a:off x="7078183" y="2371413"/>
            <a:ext cx="1332000" cy="1296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714348" y="71414"/>
            <a:ext cx="7286676" cy="86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52352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8.2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. </a:t>
            </a:r>
            <a:r>
              <a:rPr lang="ru-RU" b="1" dirty="0" smtClean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Объяснение  оптической  активности (</a:t>
            </a:r>
            <a:r>
              <a:rPr lang="en-US" b="1" dirty="0" smtClean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“</a:t>
            </a:r>
            <a:r>
              <a:rPr lang="ru-RU" b="1" dirty="0" smtClean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гиротропии</a:t>
            </a:r>
            <a:r>
              <a:rPr lang="en-US" b="1" dirty="0" smtClean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”</a:t>
            </a:r>
            <a:r>
              <a:rPr lang="ru-RU" b="1" dirty="0" smtClean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) – гипотеза  Френеля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3136745" y="928670"/>
            <a:ext cx="26497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Constantia" pitchFamily="18" charset="0"/>
                <a:sym typeface="Symbol" pitchFamily="18" charset="2"/>
              </a:rPr>
              <a:t>среда оптически активна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Constantia" pitchFamily="18" charset="0"/>
                <a:sym typeface="Symbol" pitchFamily="18" charset="2"/>
              </a:rPr>
              <a:t> скорость  разная</a:t>
            </a:r>
            <a:endParaRPr lang="en-US" sz="3600" b="1" i="1" dirty="0">
              <a:solidFill>
                <a:srgbClr val="FF0000"/>
              </a:solidFill>
              <a:latin typeface="Constantia" pitchFamily="18" charset="0"/>
              <a:sym typeface="Symbol" pitchFamily="18" charset="2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000760" y="987966"/>
            <a:ext cx="3071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  <a:sym typeface="Symbol"/>
              </a:rPr>
              <a:t>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1400" dirty="0" smtClean="0">
                <a:solidFill>
                  <a:srgbClr val="00B0F0"/>
                </a:solidFill>
                <a:latin typeface="Arial" pitchFamily="34" charset="0"/>
                <a:cs typeface="Times New Roman" pitchFamily="18" charset="0"/>
              </a:rPr>
              <a:t>(</a:t>
            </a:r>
            <a:r>
              <a:rPr lang="ru-RU" sz="1400" dirty="0" smtClean="0">
                <a:solidFill>
                  <a:srgbClr val="00B0F0"/>
                </a:solidFill>
                <a:latin typeface="Arial" pitchFamily="34" charset="0"/>
                <a:cs typeface="Times New Roman" pitchFamily="18" charset="0"/>
              </a:rPr>
              <a:t>вместо </a:t>
            </a:r>
            <a:r>
              <a:rPr lang="en-US" sz="1400" dirty="0" smtClean="0">
                <a:solidFill>
                  <a:srgbClr val="00B0F0"/>
                </a:solidFill>
                <a:latin typeface="Arial" pitchFamily="34" charset="0"/>
                <a:cs typeface="Times New Roman" pitchFamily="18" charset="0"/>
              </a:rPr>
              <a:t>“</a:t>
            </a:r>
            <a:r>
              <a:rPr lang="ru-RU" sz="1400" dirty="0" smtClean="0">
                <a:solidFill>
                  <a:srgbClr val="00B0F0"/>
                </a:solidFill>
                <a:latin typeface="Arial" pitchFamily="34" charset="0"/>
                <a:cs typeface="Times New Roman" pitchFamily="18" charset="0"/>
              </a:rPr>
              <a:t>обычной</a:t>
            </a:r>
            <a:r>
              <a:rPr lang="en-US" sz="1400" dirty="0" smtClean="0">
                <a:solidFill>
                  <a:srgbClr val="00B0F0"/>
                </a:solidFill>
                <a:latin typeface="Arial" pitchFamily="34" charset="0"/>
                <a:cs typeface="Times New Roman" pitchFamily="18" charset="0"/>
              </a:rPr>
              <a:t>”</a:t>
            </a:r>
            <a:endParaRPr lang="en-US" sz="1400" dirty="0" smtClean="0">
              <a:solidFill>
                <a:srgbClr val="00B0F0"/>
              </a:solidFill>
              <a:latin typeface="Arial" pitchFamily="34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циркулярная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анизотропия среды</a:t>
            </a:r>
            <a:r>
              <a:rPr lang="ru-RU" sz="1400" dirty="0" smtClean="0">
                <a:solidFill>
                  <a:srgbClr val="00B0F0"/>
                </a:solidFill>
                <a:latin typeface="Arial" pitchFamily="34" charset="0"/>
                <a:cs typeface="Times New Roman" pitchFamily="18" charset="0"/>
              </a:rPr>
              <a:t>)</a:t>
            </a:r>
            <a:endParaRPr lang="ru-RU" sz="1400" dirty="0">
              <a:solidFill>
                <a:srgbClr val="00B0F0"/>
              </a:solidFill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rot="10800000">
            <a:off x="6786578" y="571480"/>
            <a:ext cx="571504" cy="428628"/>
          </a:xfrm>
          <a:prstGeom prst="straightConnector1">
            <a:avLst/>
          </a:prstGeom>
          <a:ln w="317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7"/>
          <p:cNvGraphicFramePr>
            <a:graphicFrameLocks noChangeAspect="1"/>
          </p:cNvGraphicFramePr>
          <p:nvPr/>
        </p:nvGraphicFramePr>
        <p:xfrm>
          <a:off x="3778252" y="4286256"/>
          <a:ext cx="2008194" cy="856050"/>
        </p:xfrm>
        <a:graphic>
          <a:graphicData uri="http://schemas.openxmlformats.org/presentationml/2006/ole">
            <p:oleObj spid="_x0000_s26631" name="Формула" r:id="rId7" imgW="1117440" imgH="482400" progId="Equation.3">
              <p:embed/>
            </p:oleObj>
          </a:graphicData>
        </a:graphic>
      </p:graphicFrame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785786" y="5214950"/>
            <a:ext cx="26244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i="1" dirty="0" smtClean="0">
                <a:latin typeface="Constantia" pitchFamily="18" charset="0"/>
                <a:sym typeface="Symbol" pitchFamily="18" charset="2"/>
              </a:rPr>
              <a:t>n</a:t>
            </a:r>
            <a:r>
              <a:rPr lang="ru-RU" sz="2400" i="1" baseline="-25000" dirty="0" smtClean="0">
                <a:latin typeface="Constantia" pitchFamily="18" charset="0"/>
                <a:sym typeface="Symbol" pitchFamily="18" charset="2"/>
              </a:rPr>
              <a:t>+</a:t>
            </a:r>
            <a:r>
              <a:rPr lang="en-US" sz="2400" i="1" dirty="0" smtClean="0">
                <a:latin typeface="Constantia" pitchFamily="18" charset="0"/>
                <a:sym typeface="Symbol" pitchFamily="18" charset="2"/>
              </a:rPr>
              <a:t> = c/</a:t>
            </a:r>
            <a:r>
              <a:rPr lang="en-US" sz="2400" i="1" dirty="0" smtClean="0">
                <a:latin typeface="Bookman Old Style" pitchFamily="18" charset="0"/>
                <a:sym typeface="Symbol" pitchFamily="18" charset="2"/>
              </a:rPr>
              <a:t>v</a:t>
            </a:r>
            <a:r>
              <a:rPr lang="en-US" sz="2400" i="1" baseline="-25000" dirty="0" smtClean="0">
                <a:latin typeface="Constantia" pitchFamily="18" charset="0"/>
                <a:sym typeface="Symbol" pitchFamily="18" charset="2"/>
              </a:rPr>
              <a:t>+ </a:t>
            </a:r>
            <a:r>
              <a:rPr lang="en-US" sz="2400" i="1" dirty="0" smtClean="0">
                <a:latin typeface="Constantia" pitchFamily="18" charset="0"/>
                <a:sym typeface="Symbol" pitchFamily="18" charset="2"/>
              </a:rPr>
              <a:t>; n</a:t>
            </a:r>
            <a:r>
              <a:rPr lang="en-US" sz="2400" i="1" baseline="-25000" dirty="0" smtClean="0">
                <a:latin typeface="Constantia" pitchFamily="18" charset="0"/>
                <a:sym typeface="Symbol" pitchFamily="18" charset="2"/>
              </a:rPr>
              <a:t>-</a:t>
            </a:r>
            <a:r>
              <a:rPr lang="en-US" sz="2400" i="1" dirty="0" smtClean="0">
                <a:latin typeface="Constantia" pitchFamily="18" charset="0"/>
                <a:sym typeface="Symbol" pitchFamily="18" charset="2"/>
              </a:rPr>
              <a:t> = c/</a:t>
            </a:r>
            <a:r>
              <a:rPr lang="en-US" sz="2400" i="1" dirty="0" smtClean="0">
                <a:latin typeface="Bookman Old Style" pitchFamily="18" charset="0"/>
                <a:sym typeface="Symbol" pitchFamily="18" charset="2"/>
              </a:rPr>
              <a:t>v</a:t>
            </a:r>
            <a:r>
              <a:rPr lang="en-US" sz="2400" i="1" baseline="-25000" dirty="0" smtClean="0">
                <a:latin typeface="Constantia" pitchFamily="18" charset="0"/>
                <a:sym typeface="Symbol" pitchFamily="18" charset="2"/>
              </a:rPr>
              <a:t>- </a:t>
            </a:r>
            <a:endParaRPr lang="en-US" sz="2400" i="1" dirty="0">
              <a:latin typeface="Constantia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 build="p"/>
      <p:bldP spid="38" grpId="0" build="p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10944</TotalTime>
  <Words>1276</Words>
  <Application>Microsoft Office PowerPoint</Application>
  <PresentationFormat>Экран (4:3)</PresentationFormat>
  <Paragraphs>264</Paragraphs>
  <Slides>32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Оформление по умолчанию</vt:lpstr>
      <vt:lpstr>Формула</vt:lpstr>
      <vt:lpstr>Microsoft Equation 3.0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Интерферометр Жамена</vt:lpstr>
      <vt:lpstr>Слайд 14</vt:lpstr>
      <vt:lpstr>Интерферометр-рефрактометр Маха - Цендера</vt:lpstr>
      <vt:lpstr>Слайд 16</vt:lpstr>
      <vt:lpstr>Спектральный аппарат Фабри – Перо       (сверхтонкая структура спектральных линий)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Волны</dc:title>
  <dc:creator>Ilya</dc:creator>
  <cp:lastModifiedBy>Пользователь Windows</cp:lastModifiedBy>
  <cp:revision>432</cp:revision>
  <dcterms:created xsi:type="dcterms:W3CDTF">2010-10-03T06:36:32Z</dcterms:created>
  <dcterms:modified xsi:type="dcterms:W3CDTF">2023-12-14T05:28:19Z</dcterms:modified>
</cp:coreProperties>
</file>